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imo" panose="020B0604020202020204" charset="0"/>
      <p:regular r:id="rId12"/>
    </p:embeddedFont>
    <p:embeddedFont>
      <p:font typeface="Arimo Bold" panose="020B0604020202020204" charset="0"/>
      <p:regular r:id="rId13"/>
    </p:embeddedFont>
    <p:embeddedFont>
      <p:font typeface="Montserrat" panose="00000500000000000000" pitchFamily="2" charset="0"/>
      <p:regular r:id="rId14"/>
    </p:embeddedFont>
    <p:embeddedFont>
      <p:font typeface="Montserrat Bold" panose="00000800000000000000" charset="0"/>
      <p:regular r:id="rId15"/>
    </p:embeddedFont>
    <p:embeddedFont>
      <p:font typeface="Montserrat Classic" panose="020B0604020202020204" charset="0"/>
      <p:regular r:id="rId16"/>
    </p:embeddedFont>
    <p:embeddedFont>
      <p:font typeface="Montserrat Classic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45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sv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7505" y="-940171"/>
            <a:ext cx="8746495" cy="12167343"/>
            <a:chOff x="0" y="0"/>
            <a:chExt cx="2303604" cy="32045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3604" cy="3204568"/>
            </a:xfrm>
            <a:custGeom>
              <a:avLst/>
              <a:gdLst/>
              <a:ahLst/>
              <a:cxnLst/>
              <a:rect l="l" t="t" r="r" b="b"/>
              <a:pathLst>
                <a:path w="2303604" h="3204568">
                  <a:moveTo>
                    <a:pt x="0" y="0"/>
                  </a:moveTo>
                  <a:lnTo>
                    <a:pt x="2303604" y="0"/>
                  </a:lnTo>
                  <a:lnTo>
                    <a:pt x="2303604" y="3204568"/>
                  </a:lnTo>
                  <a:lnTo>
                    <a:pt x="0" y="32045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03604" cy="3252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446341" y="0"/>
            <a:ext cx="7416602" cy="5708909"/>
          </a:xfrm>
          <a:custGeom>
            <a:avLst/>
            <a:gdLst/>
            <a:ahLst/>
            <a:cxnLst/>
            <a:rect l="l" t="t" r="r" b="b"/>
            <a:pathLst>
              <a:path w="7416602" h="5708909">
                <a:moveTo>
                  <a:pt x="0" y="0"/>
                </a:moveTo>
                <a:lnTo>
                  <a:pt x="7416603" y="0"/>
                </a:lnTo>
                <a:lnTo>
                  <a:pt x="7416603" y="5708909"/>
                </a:lnTo>
                <a:lnTo>
                  <a:pt x="0" y="57089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497" r="-832" b="-1549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476509" y="4972862"/>
            <a:ext cx="13719038" cy="247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3"/>
              </a:lnSpc>
            </a:pPr>
            <a:r>
              <a:rPr lang="en-US" sz="8161" spc="57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Start Here, </a:t>
            </a:r>
          </a:p>
          <a:p>
            <a:pPr algn="l">
              <a:lnSpc>
                <a:spcPts val="9793"/>
              </a:lnSpc>
            </a:pPr>
            <a:r>
              <a:rPr lang="en-US" sz="8161" spc="57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Go Everywhere.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839025">
            <a:off x="1516786" y="-460094"/>
            <a:ext cx="278907" cy="14793052"/>
            <a:chOff x="0" y="0"/>
            <a:chExt cx="73457" cy="3896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457" cy="3896113"/>
            </a:xfrm>
            <a:custGeom>
              <a:avLst/>
              <a:gdLst/>
              <a:ahLst/>
              <a:cxnLst/>
              <a:rect l="l" t="t" r="r" b="b"/>
              <a:pathLst>
                <a:path w="73457" h="3896113">
                  <a:moveTo>
                    <a:pt x="0" y="0"/>
                  </a:moveTo>
                  <a:lnTo>
                    <a:pt x="73457" y="0"/>
                  </a:lnTo>
                  <a:lnTo>
                    <a:pt x="73457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73457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839025">
            <a:off x="-4049466" y="1232097"/>
            <a:ext cx="5850996" cy="14793052"/>
            <a:chOff x="0" y="0"/>
            <a:chExt cx="1541003" cy="38961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41003" cy="3896113"/>
            </a:xfrm>
            <a:custGeom>
              <a:avLst/>
              <a:gdLst/>
              <a:ahLst/>
              <a:cxnLst/>
              <a:rect l="l" t="t" r="r" b="b"/>
              <a:pathLst>
                <a:path w="1541003" h="3896113">
                  <a:moveTo>
                    <a:pt x="0" y="0"/>
                  </a:moveTo>
                  <a:lnTo>
                    <a:pt x="1541003" y="0"/>
                  </a:lnTo>
                  <a:lnTo>
                    <a:pt x="1541003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541003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-2065539" y="-59329"/>
            <a:ext cx="15224978" cy="10405658"/>
            <a:chOff x="0" y="0"/>
            <a:chExt cx="5508856" cy="37650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377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 rot="-1839025">
            <a:off x="10382703" y="-2380630"/>
            <a:ext cx="278907" cy="14793052"/>
            <a:chOff x="0" y="0"/>
            <a:chExt cx="73457" cy="38961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457" cy="3896113"/>
            </a:xfrm>
            <a:custGeom>
              <a:avLst/>
              <a:gdLst/>
              <a:ahLst/>
              <a:cxnLst/>
              <a:rect l="l" t="t" r="r" b="b"/>
              <a:pathLst>
                <a:path w="73457" h="3896113">
                  <a:moveTo>
                    <a:pt x="0" y="0"/>
                  </a:moveTo>
                  <a:lnTo>
                    <a:pt x="73457" y="0"/>
                  </a:lnTo>
                  <a:lnTo>
                    <a:pt x="73457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73457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2286295"/>
            <a:ext cx="16230600" cy="6026123"/>
            <a:chOff x="0" y="0"/>
            <a:chExt cx="4274726" cy="158712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74726" cy="1587127"/>
            </a:xfrm>
            <a:custGeom>
              <a:avLst/>
              <a:gdLst/>
              <a:ahLst/>
              <a:cxnLst/>
              <a:rect l="l" t="t" r="r" b="b"/>
              <a:pathLst>
                <a:path w="4274726" h="1587127">
                  <a:moveTo>
                    <a:pt x="0" y="0"/>
                  </a:moveTo>
                  <a:lnTo>
                    <a:pt x="4274726" y="0"/>
                  </a:lnTo>
                  <a:lnTo>
                    <a:pt x="4274726" y="1587127"/>
                  </a:lnTo>
                  <a:lnTo>
                    <a:pt x="0" y="1587127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4274726" cy="1634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AutoShape 17"/>
          <p:cNvSpPr/>
          <p:nvPr/>
        </p:nvSpPr>
        <p:spPr>
          <a:xfrm flipH="1" flipV="1">
            <a:off x="9162808" y="2858710"/>
            <a:ext cx="0" cy="50821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4291528" y="302130"/>
            <a:ext cx="2964402" cy="1784140"/>
          </a:xfrm>
          <a:custGeom>
            <a:avLst/>
            <a:gdLst/>
            <a:ahLst/>
            <a:cxnLst/>
            <a:rect l="l" t="t" r="r" b="b"/>
            <a:pathLst>
              <a:path w="2964402" h="1784140">
                <a:moveTo>
                  <a:pt x="0" y="0"/>
                </a:moveTo>
                <a:lnTo>
                  <a:pt x="2964402" y="0"/>
                </a:lnTo>
                <a:lnTo>
                  <a:pt x="2964402" y="1784140"/>
                </a:lnTo>
                <a:lnTo>
                  <a:pt x="0" y="178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790" b="-333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890830" y="2858710"/>
            <a:ext cx="5930665" cy="669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4"/>
              </a:lnSpc>
              <a:spcBef>
                <a:spcPct val="0"/>
              </a:spcBef>
            </a:pPr>
            <a:r>
              <a:rPr lang="en-US" sz="4403" spc="15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VISION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86708" y="3757282"/>
            <a:ext cx="6545460" cy="272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8"/>
              </a:lnSpc>
              <a:spcBef>
                <a:spcPct val="0"/>
              </a:spcBef>
            </a:pPr>
            <a:r>
              <a:rPr lang="en-US" sz="2598" spc="11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Our mission is to create a K-12 system that educates students to be responsible, critical thinkers who are prepared to successfully compete in a dynamic global workforce.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86708" y="2934508"/>
            <a:ext cx="4404819" cy="669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4"/>
              </a:lnSpc>
              <a:spcBef>
                <a:spcPct val="0"/>
              </a:spcBef>
            </a:pPr>
            <a:r>
              <a:rPr lang="en-US" sz="4403" spc="15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MISSION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90830" y="3811780"/>
            <a:ext cx="6330267" cy="262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6"/>
              </a:lnSpc>
              <a:spcBef>
                <a:spcPct val="0"/>
              </a:spcBef>
            </a:pPr>
            <a:r>
              <a:rPr lang="en-US" sz="2490" spc="11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Oasis Charter Schools believes that everyone can succeed in a nurturing and secure learning environment with support from diverse and meaningful community partnerships.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2706" y="4214459"/>
            <a:ext cx="4075499" cy="3649623"/>
            <a:chOff x="0" y="0"/>
            <a:chExt cx="1320076" cy="11821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0076" cy="1182133"/>
            </a:xfrm>
            <a:custGeom>
              <a:avLst/>
              <a:gdLst/>
              <a:ahLst/>
              <a:cxnLst/>
              <a:rect l="l" t="t" r="r" b="b"/>
              <a:pathLst>
                <a:path w="1320076" h="1182133">
                  <a:moveTo>
                    <a:pt x="68386" y="0"/>
                  </a:moveTo>
                  <a:lnTo>
                    <a:pt x="1251690" y="0"/>
                  </a:lnTo>
                  <a:cubicBezTo>
                    <a:pt x="1289459" y="0"/>
                    <a:pt x="1320076" y="30618"/>
                    <a:pt x="1320076" y="68386"/>
                  </a:cubicBezTo>
                  <a:lnTo>
                    <a:pt x="1320076" y="1113746"/>
                  </a:lnTo>
                  <a:cubicBezTo>
                    <a:pt x="1320076" y="1151515"/>
                    <a:pt x="1289459" y="1182133"/>
                    <a:pt x="1251690" y="1182133"/>
                  </a:cubicBezTo>
                  <a:lnTo>
                    <a:pt x="68386" y="1182133"/>
                  </a:lnTo>
                  <a:cubicBezTo>
                    <a:pt x="30618" y="1182133"/>
                    <a:pt x="0" y="1151515"/>
                    <a:pt x="0" y="1113746"/>
                  </a:cubicBezTo>
                  <a:lnTo>
                    <a:pt x="0" y="68386"/>
                  </a:lnTo>
                  <a:cubicBezTo>
                    <a:pt x="0" y="30618"/>
                    <a:pt x="30618" y="0"/>
                    <a:pt x="6838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20076" cy="1220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1999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STUDENT ACHIEVEMENT</a:t>
              </a:r>
            </a:p>
            <a:p>
              <a:pPr algn="ctr">
                <a:lnSpc>
                  <a:spcPts val="2799"/>
                </a:lnSpc>
              </a:pPr>
              <a:endParaRPr lang="en-US" sz="1999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Oasis Charter Schools will cultivate academic achievement using a rigorus and alligned curriculum that will provide all students the opportunity to master knowledge and expand their learning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735925" y="2773827"/>
            <a:ext cx="1345270" cy="1328393"/>
            <a:chOff x="0" y="0"/>
            <a:chExt cx="435740" cy="4302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u="none" strike="noStrike" spc="220">
                  <a:solidFill>
                    <a:srgbClr val="0063A1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000784" y="4214459"/>
            <a:ext cx="4286432" cy="3649623"/>
            <a:chOff x="0" y="0"/>
            <a:chExt cx="1388399" cy="11821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88399" cy="1182133"/>
            </a:xfrm>
            <a:custGeom>
              <a:avLst/>
              <a:gdLst/>
              <a:ahLst/>
              <a:cxnLst/>
              <a:rect l="l" t="t" r="r" b="b"/>
              <a:pathLst>
                <a:path w="1388399" h="1182133">
                  <a:moveTo>
                    <a:pt x="65021" y="0"/>
                  </a:moveTo>
                  <a:lnTo>
                    <a:pt x="1323377" y="0"/>
                  </a:lnTo>
                  <a:cubicBezTo>
                    <a:pt x="1359288" y="0"/>
                    <a:pt x="1388399" y="29111"/>
                    <a:pt x="1388399" y="65021"/>
                  </a:cubicBezTo>
                  <a:lnTo>
                    <a:pt x="1388399" y="1117112"/>
                  </a:lnTo>
                  <a:cubicBezTo>
                    <a:pt x="1388399" y="1153022"/>
                    <a:pt x="1359288" y="1182133"/>
                    <a:pt x="1323377" y="1182133"/>
                  </a:cubicBezTo>
                  <a:lnTo>
                    <a:pt x="65021" y="1182133"/>
                  </a:lnTo>
                  <a:cubicBezTo>
                    <a:pt x="29111" y="1182133"/>
                    <a:pt x="0" y="1153022"/>
                    <a:pt x="0" y="1117112"/>
                  </a:cubicBezTo>
                  <a:lnTo>
                    <a:pt x="0" y="65021"/>
                  </a:lnTo>
                  <a:cubicBezTo>
                    <a:pt x="0" y="29111"/>
                    <a:pt x="29111" y="0"/>
                    <a:pt x="6502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88399" cy="1220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CONTINUOUS IMPROVEMENT</a:t>
              </a:r>
            </a:p>
            <a:p>
              <a:pPr algn="ctr">
                <a:lnSpc>
                  <a:spcPts val="2799"/>
                </a:lnSpc>
              </a:pPr>
              <a:endParaRPr lang="en-US" sz="1999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Oasis Charter Schools will identify, recruit, and retain high caliber educators by offering a competitive salary, shared educator values, and opportunities for professional development.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03982" y="2669717"/>
            <a:ext cx="1345270" cy="1328393"/>
            <a:chOff x="0" y="0"/>
            <a:chExt cx="435740" cy="4302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spc="220">
                  <a:solidFill>
                    <a:srgbClr val="0063A1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17362" y="4238951"/>
            <a:ext cx="4075499" cy="3625131"/>
            <a:chOff x="0" y="0"/>
            <a:chExt cx="1320076" cy="11742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20076" cy="1174200"/>
            </a:xfrm>
            <a:custGeom>
              <a:avLst/>
              <a:gdLst/>
              <a:ahLst/>
              <a:cxnLst/>
              <a:rect l="l" t="t" r="r" b="b"/>
              <a:pathLst>
                <a:path w="1320076" h="1174200">
                  <a:moveTo>
                    <a:pt x="68386" y="0"/>
                  </a:moveTo>
                  <a:lnTo>
                    <a:pt x="1251690" y="0"/>
                  </a:lnTo>
                  <a:cubicBezTo>
                    <a:pt x="1289459" y="0"/>
                    <a:pt x="1320076" y="30618"/>
                    <a:pt x="1320076" y="68386"/>
                  </a:cubicBezTo>
                  <a:lnTo>
                    <a:pt x="1320076" y="1105813"/>
                  </a:lnTo>
                  <a:cubicBezTo>
                    <a:pt x="1320076" y="1143582"/>
                    <a:pt x="1289459" y="1174200"/>
                    <a:pt x="1251690" y="1174200"/>
                  </a:cubicBezTo>
                  <a:lnTo>
                    <a:pt x="68386" y="1174200"/>
                  </a:lnTo>
                  <a:cubicBezTo>
                    <a:pt x="30618" y="1174200"/>
                    <a:pt x="0" y="1143582"/>
                    <a:pt x="0" y="1105813"/>
                  </a:cubicBezTo>
                  <a:lnTo>
                    <a:pt x="0" y="68386"/>
                  </a:lnTo>
                  <a:cubicBezTo>
                    <a:pt x="0" y="30618"/>
                    <a:pt x="30618" y="0"/>
                    <a:pt x="68386" y="0"/>
                  </a:cubicBezTo>
                  <a:close/>
                </a:path>
              </a:pathLst>
            </a:custGeom>
            <a:solidFill>
              <a:srgbClr val="FFFFFF"/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320076" cy="1212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COMMUNITY ENGAGEMENT</a:t>
              </a:r>
            </a:p>
            <a:p>
              <a:pPr algn="ctr">
                <a:lnSpc>
                  <a:spcPts val="2799"/>
                </a:lnSpc>
              </a:pPr>
              <a:endParaRPr lang="en-US" sz="1999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Oasis Charter Schools will nurture alliances with community partners who share the same vision and commitment to meeting the workforce needs of dynamic business leaders.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82477" y="2669717"/>
            <a:ext cx="1345270" cy="1328393"/>
            <a:chOff x="0" y="0"/>
            <a:chExt cx="435740" cy="43027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spc="220">
                  <a:solidFill>
                    <a:srgbClr val="0063A1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13948396" y="561975"/>
            <a:ext cx="3518397" cy="1790363"/>
          </a:xfrm>
          <a:custGeom>
            <a:avLst/>
            <a:gdLst/>
            <a:ahLst/>
            <a:cxnLst/>
            <a:rect l="l" t="t" r="r" b="b"/>
            <a:pathLst>
              <a:path w="3518397" h="1790363">
                <a:moveTo>
                  <a:pt x="0" y="0"/>
                </a:moveTo>
                <a:lnTo>
                  <a:pt x="3518397" y="0"/>
                </a:lnTo>
                <a:lnTo>
                  <a:pt x="3518397" y="1790363"/>
                </a:lnTo>
                <a:lnTo>
                  <a:pt x="0" y="17903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089" b="-52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1028700" y="552450"/>
            <a:ext cx="8720552" cy="187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58"/>
              </a:lnSpc>
              <a:spcBef>
                <a:spcPct val="0"/>
              </a:spcBef>
            </a:pPr>
            <a:r>
              <a:rPr lang="en-US" sz="6131" spc="22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STRATEGIC GOALS 2024-2027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8168474" y="-2703002"/>
            <a:ext cx="17527781" cy="8795759"/>
          </a:xfrm>
          <a:custGeom>
            <a:avLst/>
            <a:gdLst/>
            <a:ahLst/>
            <a:cxnLst/>
            <a:rect l="l" t="t" r="r" b="b"/>
            <a:pathLst>
              <a:path w="17527781" h="8795759">
                <a:moveTo>
                  <a:pt x="0" y="0"/>
                </a:moveTo>
                <a:lnTo>
                  <a:pt x="17527781" y="0"/>
                </a:lnTo>
                <a:lnTo>
                  <a:pt x="17527781" y="8795759"/>
                </a:lnTo>
                <a:lnTo>
                  <a:pt x="0" y="87957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839426" y="6875756"/>
            <a:ext cx="3159431" cy="3296970"/>
            <a:chOff x="0" y="0"/>
            <a:chExt cx="976528" cy="10190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6528" cy="1019039"/>
            </a:xfrm>
            <a:custGeom>
              <a:avLst/>
              <a:gdLst/>
              <a:ahLst/>
              <a:cxnLst/>
              <a:rect l="l" t="t" r="r" b="b"/>
              <a:pathLst>
                <a:path w="976528" h="1019039">
                  <a:moveTo>
                    <a:pt x="0" y="0"/>
                  </a:moveTo>
                  <a:lnTo>
                    <a:pt x="976528" y="0"/>
                  </a:lnTo>
                  <a:lnTo>
                    <a:pt x="976528" y="1019039"/>
                  </a:lnTo>
                  <a:lnTo>
                    <a:pt x="0" y="1019039"/>
                  </a:lnTo>
                  <a:close/>
                </a:path>
              </a:pathLst>
            </a:custGeom>
            <a:gradFill rotWithShape="1">
              <a:gsLst>
                <a:gs pos="0">
                  <a:srgbClr val="08377C">
                    <a:alpha val="100000"/>
                  </a:srgbClr>
                </a:gs>
                <a:gs pos="50000">
                  <a:srgbClr val="006BB6">
                    <a:alpha val="100000"/>
                  </a:srgbClr>
                </a:gs>
                <a:gs pos="100000">
                  <a:srgbClr val="037BCD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976528" cy="10666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3942650" y="7603903"/>
            <a:ext cx="855939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877660" y="3530727"/>
            <a:ext cx="3121197" cy="3202155"/>
          </a:xfrm>
          <a:custGeom>
            <a:avLst/>
            <a:gdLst/>
            <a:ahLst/>
            <a:cxnLst/>
            <a:rect l="l" t="t" r="r" b="b"/>
            <a:pathLst>
              <a:path w="3121197" h="3202155">
                <a:moveTo>
                  <a:pt x="0" y="0"/>
                </a:moveTo>
                <a:lnTo>
                  <a:pt x="3121197" y="0"/>
                </a:lnTo>
                <a:lnTo>
                  <a:pt x="3121197" y="3202154"/>
                </a:lnTo>
                <a:lnTo>
                  <a:pt x="0" y="32021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50" t="-2968" b="-2440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6668329" y="6894754"/>
            <a:ext cx="3284223" cy="3277973"/>
            <a:chOff x="0" y="0"/>
            <a:chExt cx="1015099" cy="10131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5099" cy="1013167"/>
            </a:xfrm>
            <a:custGeom>
              <a:avLst/>
              <a:gdLst/>
              <a:ahLst/>
              <a:cxnLst/>
              <a:rect l="l" t="t" r="r" b="b"/>
              <a:pathLst>
                <a:path w="1015099" h="1013167">
                  <a:moveTo>
                    <a:pt x="0" y="0"/>
                  </a:moveTo>
                  <a:lnTo>
                    <a:pt x="1015099" y="0"/>
                  </a:lnTo>
                  <a:lnTo>
                    <a:pt x="1015099" y="1013167"/>
                  </a:lnTo>
                  <a:lnTo>
                    <a:pt x="0" y="1013167"/>
                  </a:lnTo>
                  <a:close/>
                </a:path>
              </a:pathLst>
            </a:custGeom>
            <a:gradFill rotWithShape="1">
              <a:gsLst>
                <a:gs pos="0">
                  <a:srgbClr val="08377C">
                    <a:alpha val="100000"/>
                  </a:srgbClr>
                </a:gs>
                <a:gs pos="50000">
                  <a:srgbClr val="006BB6">
                    <a:alpha val="100000"/>
                  </a:srgbClr>
                </a:gs>
                <a:gs pos="100000">
                  <a:srgbClr val="037BCD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015099" cy="10607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024238" y="7887814"/>
            <a:ext cx="2572404" cy="108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 years Serving Oasis </a:t>
            </a:r>
          </a:p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27 Years Education Services </a:t>
            </a:r>
          </a:p>
          <a:p>
            <a:pPr algn="l">
              <a:lnSpc>
                <a:spcPts val="1782"/>
              </a:lnSpc>
            </a:pPr>
            <a:endParaRPr lang="en-US" sz="1273" spc="28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Interim Assistant Principal</a:t>
            </a:r>
            <a:r>
              <a:rPr lang="en-US" sz="1273" u="none" strike="noStrike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u="none" strike="noStrike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Amy Picciolo, 30 years</a:t>
            </a:r>
          </a:p>
        </p:txBody>
      </p:sp>
      <p:sp>
        <p:nvSpPr>
          <p:cNvPr id="12" name="Freeform 12"/>
          <p:cNvSpPr/>
          <p:nvPr/>
        </p:nvSpPr>
        <p:spPr>
          <a:xfrm rot="-10800000">
            <a:off x="7211254" y="9216522"/>
            <a:ext cx="3018899" cy="61306"/>
          </a:xfrm>
          <a:custGeom>
            <a:avLst/>
            <a:gdLst/>
            <a:ahLst/>
            <a:cxnLst/>
            <a:rect l="l" t="t" r="r" b="b"/>
            <a:pathLst>
              <a:path w="3018899" h="61306">
                <a:moveTo>
                  <a:pt x="0" y="0"/>
                </a:moveTo>
                <a:lnTo>
                  <a:pt x="3018899" y="0"/>
                </a:lnTo>
                <a:lnTo>
                  <a:pt x="3018899" y="61307"/>
                </a:lnTo>
                <a:lnTo>
                  <a:pt x="0" y="613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4000"/>
            </a:blip>
            <a:stretch>
              <a:fillRect b="-13157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7377987" y="7603903"/>
            <a:ext cx="855939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6751917" y="3896417"/>
            <a:ext cx="3093824" cy="2896745"/>
          </a:xfrm>
          <a:custGeom>
            <a:avLst/>
            <a:gdLst/>
            <a:ahLst/>
            <a:cxnLst/>
            <a:rect l="l" t="t" r="r" b="b"/>
            <a:pathLst>
              <a:path w="3093824" h="2896745">
                <a:moveTo>
                  <a:pt x="0" y="0"/>
                </a:moveTo>
                <a:lnTo>
                  <a:pt x="3093824" y="0"/>
                </a:lnTo>
                <a:lnTo>
                  <a:pt x="3093824" y="2896745"/>
                </a:lnTo>
                <a:lnTo>
                  <a:pt x="0" y="28967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625" t="-13965" b="-1396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10587634" y="6875756"/>
            <a:ext cx="3018899" cy="3296970"/>
            <a:chOff x="0" y="0"/>
            <a:chExt cx="933092" cy="10190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33092" cy="1019039"/>
            </a:xfrm>
            <a:custGeom>
              <a:avLst/>
              <a:gdLst/>
              <a:ahLst/>
              <a:cxnLst/>
              <a:rect l="l" t="t" r="r" b="b"/>
              <a:pathLst>
                <a:path w="933092" h="1019039">
                  <a:moveTo>
                    <a:pt x="0" y="0"/>
                  </a:moveTo>
                  <a:lnTo>
                    <a:pt x="933092" y="0"/>
                  </a:lnTo>
                  <a:lnTo>
                    <a:pt x="933092" y="1019039"/>
                  </a:lnTo>
                  <a:lnTo>
                    <a:pt x="0" y="1019039"/>
                  </a:lnTo>
                  <a:close/>
                </a:path>
              </a:pathLst>
            </a:custGeom>
            <a:gradFill rotWithShape="1">
              <a:gsLst>
                <a:gs pos="0">
                  <a:srgbClr val="08377C">
                    <a:alpha val="100000"/>
                  </a:srgbClr>
                </a:gs>
                <a:gs pos="50000">
                  <a:srgbClr val="006BB6">
                    <a:alpha val="100000"/>
                  </a:srgbClr>
                </a:gs>
                <a:gs pos="100000">
                  <a:srgbClr val="037BCD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933092" cy="10666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AutoShape 18"/>
          <p:cNvSpPr/>
          <p:nvPr/>
        </p:nvSpPr>
        <p:spPr>
          <a:xfrm>
            <a:off x="10809801" y="7597301"/>
            <a:ext cx="855939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598216" y="3855186"/>
            <a:ext cx="3046559" cy="2906270"/>
          </a:xfrm>
          <a:custGeom>
            <a:avLst/>
            <a:gdLst/>
            <a:ahLst/>
            <a:cxnLst/>
            <a:rect l="l" t="t" r="r" b="b"/>
            <a:pathLst>
              <a:path w="3046559" h="2906270">
                <a:moveTo>
                  <a:pt x="0" y="0"/>
                </a:moveTo>
                <a:lnTo>
                  <a:pt x="3046558" y="0"/>
                </a:lnTo>
                <a:lnTo>
                  <a:pt x="3046558" y="2906270"/>
                </a:lnTo>
                <a:lnTo>
                  <a:pt x="0" y="29062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3556" b="-1747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14361267" y="6799763"/>
            <a:ext cx="3018899" cy="3372964"/>
            <a:chOff x="0" y="0"/>
            <a:chExt cx="933092" cy="10425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33092" cy="1042527"/>
            </a:xfrm>
            <a:custGeom>
              <a:avLst/>
              <a:gdLst/>
              <a:ahLst/>
              <a:cxnLst/>
              <a:rect l="l" t="t" r="r" b="b"/>
              <a:pathLst>
                <a:path w="933092" h="1042527">
                  <a:moveTo>
                    <a:pt x="0" y="0"/>
                  </a:moveTo>
                  <a:lnTo>
                    <a:pt x="933092" y="0"/>
                  </a:lnTo>
                  <a:lnTo>
                    <a:pt x="933092" y="1042527"/>
                  </a:lnTo>
                  <a:lnTo>
                    <a:pt x="0" y="1042527"/>
                  </a:lnTo>
                  <a:close/>
                </a:path>
              </a:pathLst>
            </a:custGeom>
            <a:gradFill rotWithShape="1">
              <a:gsLst>
                <a:gs pos="0">
                  <a:srgbClr val="08377C">
                    <a:alpha val="100000"/>
                  </a:srgbClr>
                </a:gs>
                <a:gs pos="50000">
                  <a:srgbClr val="006BB6">
                    <a:alpha val="100000"/>
                  </a:srgbClr>
                </a:gs>
                <a:gs pos="100000">
                  <a:srgbClr val="037BCD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933092" cy="1090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AutoShape 23"/>
          <p:cNvSpPr/>
          <p:nvPr/>
        </p:nvSpPr>
        <p:spPr>
          <a:xfrm>
            <a:off x="14241615" y="7597301"/>
            <a:ext cx="855939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4361267" y="3769668"/>
            <a:ext cx="3018899" cy="2896745"/>
          </a:xfrm>
          <a:custGeom>
            <a:avLst/>
            <a:gdLst/>
            <a:ahLst/>
            <a:cxnLst/>
            <a:rect l="l" t="t" r="r" b="b"/>
            <a:pathLst>
              <a:path w="3018899" h="2896745">
                <a:moveTo>
                  <a:pt x="0" y="0"/>
                </a:moveTo>
                <a:lnTo>
                  <a:pt x="3018899" y="0"/>
                </a:lnTo>
                <a:lnTo>
                  <a:pt x="3018899" y="2896745"/>
                </a:lnTo>
                <a:lnTo>
                  <a:pt x="0" y="28967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18" t="-17326" b="-2158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25"/>
          <p:cNvGrpSpPr/>
          <p:nvPr/>
        </p:nvGrpSpPr>
        <p:grpSpPr>
          <a:xfrm>
            <a:off x="17259300" y="-632682"/>
            <a:ext cx="1265364" cy="126536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377C">
                    <a:alpha val="86000"/>
                  </a:srgbClr>
                </a:gs>
                <a:gs pos="50000">
                  <a:srgbClr val="006BB6">
                    <a:alpha val="86000"/>
                  </a:srgbClr>
                </a:gs>
                <a:gs pos="100000">
                  <a:srgbClr val="C9E9FF">
                    <a:alpha val="86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5266774" y="0"/>
            <a:ext cx="3300717" cy="3817086"/>
          </a:xfrm>
          <a:custGeom>
            <a:avLst/>
            <a:gdLst/>
            <a:ahLst/>
            <a:cxnLst/>
            <a:rect l="l" t="t" r="r" b="b"/>
            <a:pathLst>
              <a:path w="3300717" h="3817086">
                <a:moveTo>
                  <a:pt x="0" y="0"/>
                </a:moveTo>
                <a:lnTo>
                  <a:pt x="3300717" y="0"/>
                </a:lnTo>
                <a:lnTo>
                  <a:pt x="3300717" y="3817086"/>
                </a:lnTo>
                <a:lnTo>
                  <a:pt x="0" y="38170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915" t="-645" r="-54" b="-138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8898706" y="647127"/>
            <a:ext cx="747313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48"/>
              </a:lnSpc>
            </a:pPr>
            <a:r>
              <a:rPr lang="en-US" sz="5373" spc="193">
                <a:solidFill>
                  <a:srgbClr val="006BB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OASIS LEADERSHIP</a:t>
            </a:r>
          </a:p>
          <a:p>
            <a:pPr algn="r">
              <a:lnSpc>
                <a:spcPts val="3448"/>
              </a:lnSpc>
            </a:pPr>
            <a:r>
              <a:rPr lang="en-US" sz="2873" spc="103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Superintendent Jacquelin Collins</a:t>
            </a:r>
          </a:p>
          <a:p>
            <a:pPr algn="r">
              <a:lnSpc>
                <a:spcPts val="3448"/>
              </a:lnSpc>
            </a:pPr>
            <a:r>
              <a:rPr lang="en-US" sz="2873" spc="103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18 Years Serving Oasis  </a:t>
            </a:r>
          </a:p>
          <a:p>
            <a:pPr marL="0" lvl="0" indent="0" algn="r">
              <a:lnSpc>
                <a:spcPts val="3448"/>
              </a:lnSpc>
              <a:spcBef>
                <a:spcPct val="0"/>
              </a:spcBef>
            </a:pPr>
            <a:r>
              <a:rPr lang="en-US" sz="2873" spc="103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28 Years Education Services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169232" y="7761065"/>
            <a:ext cx="2746622" cy="1520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 year Serving Oasis </a:t>
            </a:r>
          </a:p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27 Years Education Services</a:t>
            </a:r>
          </a:p>
          <a:p>
            <a:pPr algn="l">
              <a:lnSpc>
                <a:spcPts val="1782"/>
              </a:lnSpc>
            </a:pPr>
            <a:endParaRPr lang="en-US" sz="1273" spc="28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Assistant Principals:</a:t>
            </a:r>
          </a:p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Cyndi Chiorello, 27 years,      Tim Loughren, 23 years;           Dr Brianne Romano, 23 years 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022305" y="7193804"/>
            <a:ext cx="2420089" cy="248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62"/>
              </a:lnSpc>
              <a:spcBef>
                <a:spcPct val="0"/>
              </a:spcBef>
            </a:pPr>
            <a:r>
              <a:rPr lang="en-US" sz="1473" spc="3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Oasis High School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022305" y="6761456"/>
            <a:ext cx="2524177" cy="416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9"/>
              </a:lnSpc>
            </a:pPr>
            <a:r>
              <a:rPr lang="en-US" sz="201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Jackie Corey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963633" y="7232499"/>
            <a:ext cx="2516025" cy="209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Oasis Middle School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63633" y="6780454"/>
            <a:ext cx="2103371" cy="425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4"/>
              </a:lnSpc>
            </a:pPr>
            <a:r>
              <a:rPr lang="en-US" sz="204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Donnie Hopper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090132" y="7878289"/>
            <a:ext cx="2554643" cy="1050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3"/>
              </a:lnSpc>
            </a:pPr>
            <a:r>
              <a:rPr lang="en-US" sz="1223" spc="2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  Years Serving Oasis </a:t>
            </a:r>
          </a:p>
          <a:p>
            <a:pPr algn="l">
              <a:lnSpc>
                <a:spcPts val="1713"/>
              </a:lnSpc>
            </a:pPr>
            <a:r>
              <a:rPr lang="en-US" sz="1223" spc="2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29 Years Education Services</a:t>
            </a:r>
          </a:p>
          <a:p>
            <a:pPr algn="l">
              <a:lnSpc>
                <a:spcPts val="1713"/>
              </a:lnSpc>
            </a:pPr>
            <a:endParaRPr lang="en-US" sz="1223" spc="26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1713"/>
              </a:lnSpc>
            </a:pPr>
            <a:r>
              <a:rPr lang="en-US" sz="1223" spc="2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Assistant Principal</a:t>
            </a:r>
          </a:p>
          <a:p>
            <a:pPr marL="0" lvl="0" indent="0" algn="l">
              <a:lnSpc>
                <a:spcPts val="1713"/>
              </a:lnSpc>
              <a:spcBef>
                <a:spcPct val="0"/>
              </a:spcBef>
            </a:pPr>
            <a:r>
              <a:rPr lang="en-US" sz="1223" spc="2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Carrie Abes, 19 years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037341" y="7217914"/>
            <a:ext cx="2296950" cy="209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Oasis Elementary South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037341" y="6780454"/>
            <a:ext cx="2660225" cy="425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4"/>
              </a:lnSpc>
            </a:pPr>
            <a:r>
              <a:rPr lang="en-US" sz="204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Marybeth Grecsek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571651" y="7862025"/>
            <a:ext cx="2808515" cy="108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 Years Serving Oasis </a:t>
            </a:r>
          </a:p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 Years Education Services </a:t>
            </a:r>
          </a:p>
          <a:p>
            <a:pPr algn="l">
              <a:lnSpc>
                <a:spcPts val="1782"/>
              </a:lnSpc>
            </a:pPr>
            <a:endParaRPr lang="en-US" sz="1273" spc="28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Assistant Principal</a:t>
            </a:r>
          </a:p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Kelly Weeks,  22 years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628801" y="7217914"/>
            <a:ext cx="2296950" cy="209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Oasis Elementary North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628801" y="6770929"/>
            <a:ext cx="2071881" cy="41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4"/>
              </a:lnSpc>
            </a:pPr>
            <a:r>
              <a:rPr lang="en-US" sz="194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Kevin Brown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88760" y="2461892"/>
            <a:ext cx="5970857" cy="4904920"/>
          </a:xfrm>
          <a:custGeom>
            <a:avLst/>
            <a:gdLst/>
            <a:ahLst/>
            <a:cxnLst/>
            <a:rect l="l" t="t" r="r" b="b"/>
            <a:pathLst>
              <a:path w="5970857" h="4904920">
                <a:moveTo>
                  <a:pt x="0" y="0"/>
                </a:moveTo>
                <a:lnTo>
                  <a:pt x="5970857" y="0"/>
                </a:lnTo>
                <a:lnTo>
                  <a:pt x="5970857" y="4904920"/>
                </a:lnTo>
                <a:lnTo>
                  <a:pt x="0" y="4904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547" r="-11547" b="-2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188760" y="7443012"/>
            <a:ext cx="5970857" cy="2713954"/>
            <a:chOff x="0" y="0"/>
            <a:chExt cx="1442029" cy="6554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42029" cy="655450"/>
            </a:xfrm>
            <a:custGeom>
              <a:avLst/>
              <a:gdLst/>
              <a:ahLst/>
              <a:cxnLst/>
              <a:rect l="l" t="t" r="r" b="b"/>
              <a:pathLst>
                <a:path w="1442029" h="655450">
                  <a:moveTo>
                    <a:pt x="0" y="0"/>
                  </a:moveTo>
                  <a:lnTo>
                    <a:pt x="1442029" y="0"/>
                  </a:lnTo>
                  <a:lnTo>
                    <a:pt x="1442029" y="655450"/>
                  </a:lnTo>
                  <a:lnTo>
                    <a:pt x="0" y="655450"/>
                  </a:lnTo>
                  <a:close/>
                </a:path>
              </a:pathLst>
            </a:custGeom>
            <a:solidFill>
              <a:srgbClr val="3E95B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42029" cy="70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159264" y="5250972"/>
            <a:ext cx="5970857" cy="4905994"/>
          </a:xfrm>
          <a:custGeom>
            <a:avLst/>
            <a:gdLst/>
            <a:ahLst/>
            <a:cxnLst/>
            <a:rect l="l" t="t" r="r" b="b"/>
            <a:pathLst>
              <a:path w="5970857" h="4905994">
                <a:moveTo>
                  <a:pt x="0" y="0"/>
                </a:moveTo>
                <a:lnTo>
                  <a:pt x="5970857" y="0"/>
                </a:lnTo>
                <a:lnTo>
                  <a:pt x="5970857" y="4905994"/>
                </a:lnTo>
                <a:lnTo>
                  <a:pt x="0" y="49059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843" r="-484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6159264" y="2461892"/>
            <a:ext cx="5970857" cy="2713954"/>
            <a:chOff x="0" y="0"/>
            <a:chExt cx="1442029" cy="6554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42029" cy="655450"/>
            </a:xfrm>
            <a:custGeom>
              <a:avLst/>
              <a:gdLst/>
              <a:ahLst/>
              <a:cxnLst/>
              <a:rect l="l" t="t" r="r" b="b"/>
              <a:pathLst>
                <a:path w="1442029" h="655450">
                  <a:moveTo>
                    <a:pt x="0" y="0"/>
                  </a:moveTo>
                  <a:lnTo>
                    <a:pt x="1442029" y="0"/>
                  </a:lnTo>
                  <a:lnTo>
                    <a:pt x="1442029" y="655450"/>
                  </a:lnTo>
                  <a:lnTo>
                    <a:pt x="0" y="655450"/>
                  </a:lnTo>
                  <a:close/>
                </a:path>
              </a:pathLst>
            </a:custGeom>
            <a:solidFill>
              <a:srgbClr val="0063A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442029" cy="70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4257" y="2461892"/>
            <a:ext cx="5970857" cy="4905994"/>
          </a:xfrm>
          <a:custGeom>
            <a:avLst/>
            <a:gdLst/>
            <a:ahLst/>
            <a:cxnLst/>
            <a:rect l="l" t="t" r="r" b="b"/>
            <a:pathLst>
              <a:path w="5970857" h="4905994">
                <a:moveTo>
                  <a:pt x="0" y="0"/>
                </a:moveTo>
                <a:lnTo>
                  <a:pt x="5970858" y="0"/>
                </a:lnTo>
                <a:lnTo>
                  <a:pt x="5970858" y="4905994"/>
                </a:lnTo>
                <a:lnTo>
                  <a:pt x="0" y="49059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710" r="-471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04257" y="7462768"/>
            <a:ext cx="5970857" cy="2713954"/>
            <a:chOff x="0" y="0"/>
            <a:chExt cx="1442029" cy="6554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42029" cy="655450"/>
            </a:xfrm>
            <a:custGeom>
              <a:avLst/>
              <a:gdLst/>
              <a:ahLst/>
              <a:cxnLst/>
              <a:rect l="l" t="t" r="r" b="b"/>
              <a:pathLst>
                <a:path w="1442029" h="655450">
                  <a:moveTo>
                    <a:pt x="0" y="0"/>
                  </a:moveTo>
                  <a:lnTo>
                    <a:pt x="1442029" y="0"/>
                  </a:lnTo>
                  <a:lnTo>
                    <a:pt x="1442029" y="655450"/>
                  </a:lnTo>
                  <a:lnTo>
                    <a:pt x="0" y="655450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442029" cy="70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218469" y="2482016"/>
            <a:ext cx="5941148" cy="4884796"/>
          </a:xfrm>
          <a:custGeom>
            <a:avLst/>
            <a:gdLst/>
            <a:ahLst/>
            <a:cxnLst/>
            <a:rect l="l" t="t" r="r" b="b"/>
            <a:pathLst>
              <a:path w="5941148" h="4884796">
                <a:moveTo>
                  <a:pt x="0" y="0"/>
                </a:moveTo>
                <a:lnTo>
                  <a:pt x="5941148" y="0"/>
                </a:lnTo>
                <a:lnTo>
                  <a:pt x="5941148" y="4884796"/>
                </a:lnTo>
                <a:lnTo>
                  <a:pt x="0" y="48847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518" t="-546" r="-13201" b="-39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874237" y="204467"/>
            <a:ext cx="16205830" cy="187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358"/>
              </a:lnSpc>
              <a:spcBef>
                <a:spcPct val="0"/>
              </a:spcBef>
            </a:pPr>
            <a:r>
              <a:rPr lang="en-US" sz="6131" spc="22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OASIS CHARTER SCHOOLS ENROLLMENT &amp; WORKFORCE SY 23/24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02158" y="8412827"/>
            <a:ext cx="4653863" cy="855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Including certified educators, staff, transportation and food service workers.</a:t>
            </a:r>
          </a:p>
          <a:p>
            <a:pPr marL="0" lvl="0" indent="0" algn="ctr">
              <a:lnSpc>
                <a:spcPts val="2313"/>
              </a:lnSpc>
              <a:spcBef>
                <a:spcPct val="0"/>
              </a:spcBef>
            </a:pPr>
            <a:endParaRPr lang="en-US" sz="1652" spc="74">
              <a:solidFill>
                <a:srgbClr val="FFFFFF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87774" y="7739216"/>
            <a:ext cx="4128843" cy="547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36"/>
              </a:lnSpc>
              <a:spcBef>
                <a:spcPct val="0"/>
              </a:spcBef>
            </a:pPr>
            <a:r>
              <a:rPr lang="en-US" sz="3454" spc="155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353 EMPLOYEES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17761" y="3424327"/>
            <a:ext cx="4653863" cy="129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572"/>
              </a:lnSpc>
              <a:spcBef>
                <a:spcPct val="0"/>
              </a:spcBef>
            </a:pPr>
            <a:r>
              <a:rPr lang="en-US" sz="7552" spc="339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3,317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26448" y="2545514"/>
            <a:ext cx="4803814" cy="1234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9"/>
              </a:lnSpc>
            </a:pPr>
            <a:r>
              <a:rPr lang="en-US" sz="2363" spc="106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TOTAL STUDENT ENROLLMENT  SY23/24</a:t>
            </a:r>
          </a:p>
          <a:p>
            <a:pPr marL="0" lvl="0" indent="0" algn="ctr">
              <a:lnSpc>
                <a:spcPts val="3309"/>
              </a:lnSpc>
              <a:spcBef>
                <a:spcPct val="0"/>
              </a:spcBef>
            </a:pPr>
            <a:endParaRPr lang="en-US" sz="2363" spc="106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862112" y="8269624"/>
            <a:ext cx="4653863" cy="1714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 DOCTORATE EDUCATORS</a:t>
            </a:r>
          </a:p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 SPECIALISTS</a:t>
            </a:r>
          </a:p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62 MASTERS DEGREES</a:t>
            </a:r>
          </a:p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216    CAUCASIAN</a:t>
            </a:r>
          </a:p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36  HISPANIC </a:t>
            </a:r>
          </a:p>
          <a:p>
            <a:pPr marL="0" lvl="0" indent="0" algn="ctr">
              <a:lnSpc>
                <a:spcPts val="2313"/>
              </a:lnSpc>
              <a:spcBef>
                <a:spcPct val="0"/>
              </a:spcBef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3 AFRICAN AMERICAN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298019" y="7681137"/>
            <a:ext cx="3782048" cy="555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56"/>
              </a:lnSpc>
              <a:spcBef>
                <a:spcPct val="0"/>
              </a:spcBef>
            </a:pPr>
            <a:r>
              <a:rPr lang="en-US" sz="3254" spc="146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EDUCATORS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7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9147" y="539339"/>
            <a:ext cx="7749415" cy="9208323"/>
            <a:chOff x="0" y="0"/>
            <a:chExt cx="2040998" cy="24252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0998" cy="2425237"/>
            </a:xfrm>
            <a:custGeom>
              <a:avLst/>
              <a:gdLst/>
              <a:ahLst/>
              <a:cxnLst/>
              <a:rect l="l" t="t" r="r" b="b"/>
              <a:pathLst>
                <a:path w="2040998" h="2425237">
                  <a:moveTo>
                    <a:pt x="0" y="0"/>
                  </a:moveTo>
                  <a:lnTo>
                    <a:pt x="2040998" y="0"/>
                  </a:lnTo>
                  <a:lnTo>
                    <a:pt x="2040998" y="2425237"/>
                  </a:lnTo>
                  <a:lnTo>
                    <a:pt x="0" y="2425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40998" cy="2472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6187" y="205740"/>
            <a:ext cx="8876073" cy="987552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9841579" y="489361"/>
            <a:ext cx="7936982" cy="9258300"/>
          </a:xfrm>
          <a:custGeom>
            <a:avLst/>
            <a:gdLst/>
            <a:ahLst/>
            <a:cxnLst/>
            <a:rect l="l" t="t" r="r" b="b"/>
            <a:pathLst>
              <a:path w="7936982" h="9258300">
                <a:moveTo>
                  <a:pt x="0" y="0"/>
                </a:moveTo>
                <a:lnTo>
                  <a:pt x="7936982" y="0"/>
                </a:lnTo>
                <a:lnTo>
                  <a:pt x="7936982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5719" t="-8790" r="-331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08424" y="3401036"/>
            <a:ext cx="6336005" cy="61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76"/>
              </a:lnSpc>
              <a:spcBef>
                <a:spcPct val="0"/>
              </a:spcBef>
            </a:pPr>
            <a:r>
              <a:rPr lang="en-US" sz="3554" spc="78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872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8424" y="2797171"/>
            <a:ext cx="5002663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ENROLLMENT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8424" y="4794309"/>
            <a:ext cx="6336005" cy="85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6"/>
              </a:lnSpc>
              <a:spcBef>
                <a:spcPct val="0"/>
              </a:spcBef>
            </a:pPr>
            <a:r>
              <a:rPr lang="en-US" sz="2454" spc="53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Student learning Gains: Leaped 32 points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8424" y="4113183"/>
            <a:ext cx="6719311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 GRADE SY23/24: “A”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8424" y="6510012"/>
            <a:ext cx="6096530" cy="108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6"/>
              </a:lnSpc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Causian: 499; Hispanic: 260; </a:t>
            </a:r>
          </a:p>
          <a:p>
            <a:pPr marL="0" lvl="0" indent="0" algn="l">
              <a:lnSpc>
                <a:spcPts val="2876"/>
              </a:lnSpc>
              <a:spcBef>
                <a:spcPct val="0"/>
              </a:spcBef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African American: 49; Multiracial: 36 0,;Asian-Pacific: 26 and  Indian/Alaskan: 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8424" y="5901162"/>
            <a:ext cx="5405002" cy="47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5"/>
              </a:lnSpc>
              <a:spcBef>
                <a:spcPct val="0"/>
              </a:spcBef>
            </a:pPr>
            <a:r>
              <a:rPr lang="en-US" sz="2760" spc="6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DEMOGRAPHICS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08424" y="8435898"/>
            <a:ext cx="6336005" cy="53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6"/>
              </a:lnSpc>
              <a:spcBef>
                <a:spcPct val="0"/>
              </a:spcBef>
            </a:pPr>
            <a:r>
              <a:rPr lang="en-US" sz="3154" spc="6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8424" y="7838956"/>
            <a:ext cx="7196258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MILITARY FAMILIES OES SUPPORTS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08424" y="1061565"/>
            <a:ext cx="7196258" cy="225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OASIS ELEMENTARY</a:t>
            </a:r>
          </a:p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SOUTH    </a:t>
            </a:r>
          </a:p>
          <a:p>
            <a:pPr marL="0" lvl="0" indent="0" algn="l">
              <a:lnSpc>
                <a:spcPts val="5966"/>
              </a:lnSpc>
              <a:spcBef>
                <a:spcPct val="0"/>
              </a:spcBef>
            </a:pPr>
            <a:endParaRPr lang="en-US" sz="4972" spc="178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7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9147" y="539339"/>
            <a:ext cx="7749415" cy="9208323"/>
            <a:chOff x="0" y="0"/>
            <a:chExt cx="2040998" cy="24252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0998" cy="2425237"/>
            </a:xfrm>
            <a:custGeom>
              <a:avLst/>
              <a:gdLst/>
              <a:ahLst/>
              <a:cxnLst/>
              <a:rect l="l" t="t" r="r" b="b"/>
              <a:pathLst>
                <a:path w="2040998" h="2425237">
                  <a:moveTo>
                    <a:pt x="0" y="0"/>
                  </a:moveTo>
                  <a:lnTo>
                    <a:pt x="2040998" y="0"/>
                  </a:lnTo>
                  <a:lnTo>
                    <a:pt x="2040998" y="2425237"/>
                  </a:lnTo>
                  <a:lnTo>
                    <a:pt x="0" y="2425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40998" cy="2472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6187" y="205740"/>
            <a:ext cx="8876073" cy="987552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0029147" y="539339"/>
            <a:ext cx="7749415" cy="9208323"/>
          </a:xfrm>
          <a:custGeom>
            <a:avLst/>
            <a:gdLst/>
            <a:ahLst/>
            <a:cxnLst/>
            <a:rect l="l" t="t" r="r" b="b"/>
            <a:pathLst>
              <a:path w="7749415" h="9208323">
                <a:moveTo>
                  <a:pt x="0" y="0"/>
                </a:moveTo>
                <a:lnTo>
                  <a:pt x="7749414" y="0"/>
                </a:lnTo>
                <a:lnTo>
                  <a:pt x="7749414" y="9208322"/>
                </a:lnTo>
                <a:lnTo>
                  <a:pt x="0" y="9208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327" b="-48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08424" y="3401036"/>
            <a:ext cx="6336005" cy="61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76"/>
              </a:lnSpc>
              <a:spcBef>
                <a:spcPct val="0"/>
              </a:spcBef>
            </a:pPr>
            <a:r>
              <a:rPr lang="en-US" sz="3554" spc="78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809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8424" y="2797171"/>
            <a:ext cx="5002663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ENROLLMENT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8424" y="4733770"/>
            <a:ext cx="6336005" cy="423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6"/>
              </a:lnSpc>
              <a:spcBef>
                <a:spcPct val="0"/>
              </a:spcBef>
            </a:pPr>
            <a:r>
              <a:rPr lang="en-US" sz="2454" spc="53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Student learning Gains: Rose 19 points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8424" y="4113183"/>
            <a:ext cx="6719311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 GRADE SY23/24: “A”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8424" y="6162031"/>
            <a:ext cx="6096530" cy="108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6"/>
              </a:lnSpc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Causian: 493; Hispanic: 237; </a:t>
            </a:r>
          </a:p>
          <a:p>
            <a:pPr marL="0" lvl="0" indent="0" algn="l">
              <a:lnSpc>
                <a:spcPts val="2876"/>
              </a:lnSpc>
              <a:spcBef>
                <a:spcPct val="0"/>
              </a:spcBef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African American: 25;  Multiracial: 38 ;Asian-Pacific: 15 and  Indian/Alaskan: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8424" y="5432054"/>
            <a:ext cx="5405002" cy="47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5"/>
              </a:lnSpc>
              <a:spcBef>
                <a:spcPct val="0"/>
              </a:spcBef>
            </a:pPr>
            <a:r>
              <a:rPr lang="en-US" sz="2760" spc="6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DEMOGRAPHICS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08424" y="8092513"/>
            <a:ext cx="6336005" cy="53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6"/>
              </a:lnSpc>
              <a:spcBef>
                <a:spcPct val="0"/>
              </a:spcBef>
            </a:pPr>
            <a:r>
              <a:rPr lang="en-US" sz="3154" spc="6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8424" y="7481451"/>
            <a:ext cx="7196258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MILITARY FAMILIES OEN SUPPORTS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08424" y="925463"/>
            <a:ext cx="7635576" cy="225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OASIS ELEMENTARY</a:t>
            </a:r>
          </a:p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NORTH</a:t>
            </a:r>
          </a:p>
          <a:p>
            <a:pPr marL="0" lvl="0" indent="0" algn="l">
              <a:lnSpc>
                <a:spcPts val="5966"/>
              </a:lnSpc>
              <a:spcBef>
                <a:spcPct val="0"/>
              </a:spcBef>
            </a:pPr>
            <a:endParaRPr lang="en-US" sz="4972" spc="178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7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9147" y="539339"/>
            <a:ext cx="7749415" cy="9208323"/>
            <a:chOff x="0" y="0"/>
            <a:chExt cx="2040998" cy="24252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0998" cy="2425237"/>
            </a:xfrm>
            <a:custGeom>
              <a:avLst/>
              <a:gdLst/>
              <a:ahLst/>
              <a:cxnLst/>
              <a:rect l="l" t="t" r="r" b="b"/>
              <a:pathLst>
                <a:path w="2040998" h="2425237">
                  <a:moveTo>
                    <a:pt x="0" y="0"/>
                  </a:moveTo>
                  <a:lnTo>
                    <a:pt x="2040998" y="0"/>
                  </a:lnTo>
                  <a:lnTo>
                    <a:pt x="2040998" y="2425237"/>
                  </a:lnTo>
                  <a:lnTo>
                    <a:pt x="0" y="2425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40998" cy="2472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6187" y="205740"/>
            <a:ext cx="8876073" cy="987552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0029147" y="539339"/>
            <a:ext cx="7879850" cy="9208323"/>
          </a:xfrm>
          <a:custGeom>
            <a:avLst/>
            <a:gdLst/>
            <a:ahLst/>
            <a:cxnLst/>
            <a:rect l="l" t="t" r="r" b="b"/>
            <a:pathLst>
              <a:path w="7879850" h="9208323">
                <a:moveTo>
                  <a:pt x="0" y="0"/>
                </a:moveTo>
                <a:lnTo>
                  <a:pt x="7879850" y="0"/>
                </a:lnTo>
                <a:lnTo>
                  <a:pt x="7879850" y="9208322"/>
                </a:lnTo>
                <a:lnTo>
                  <a:pt x="0" y="9208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738" b="-103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08424" y="3401036"/>
            <a:ext cx="6336005" cy="61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76"/>
              </a:lnSpc>
              <a:spcBef>
                <a:spcPct val="0"/>
              </a:spcBef>
            </a:pPr>
            <a:r>
              <a:rPr lang="en-US" sz="3554" spc="78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845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8424" y="2797171"/>
            <a:ext cx="5002663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ENROLLMENT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8424" y="4794309"/>
            <a:ext cx="6336005" cy="85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6"/>
              </a:lnSpc>
              <a:spcBef>
                <a:spcPct val="0"/>
              </a:spcBef>
            </a:pPr>
            <a:r>
              <a:rPr lang="en-US" sz="2454" spc="53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Student Learning Gains: Uptick 9 points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8424" y="4113183"/>
            <a:ext cx="6719311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 GRADE SY23/24: “A”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8424" y="6638281"/>
            <a:ext cx="6096530" cy="108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6"/>
              </a:lnSpc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Causian: 547; Hispanic: 216; </a:t>
            </a:r>
          </a:p>
          <a:p>
            <a:pPr marL="0" lvl="0" indent="0" algn="l">
              <a:lnSpc>
                <a:spcPts val="2876"/>
              </a:lnSpc>
              <a:spcBef>
                <a:spcPct val="0"/>
              </a:spcBef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African American: 28,;Multiracial: 39; Asian-Pacific: 14 and Indian/Alaskan: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8424" y="5901162"/>
            <a:ext cx="5405002" cy="47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5"/>
              </a:lnSpc>
              <a:spcBef>
                <a:spcPct val="0"/>
              </a:spcBef>
            </a:pPr>
            <a:r>
              <a:rPr lang="en-US" sz="2760" spc="6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DEMOGRAPHICS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08424" y="8435898"/>
            <a:ext cx="6336005" cy="53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6"/>
              </a:lnSpc>
              <a:spcBef>
                <a:spcPct val="0"/>
              </a:spcBef>
            </a:pPr>
            <a:r>
              <a:rPr lang="en-US" sz="3154" spc="6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86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8424" y="7986761"/>
            <a:ext cx="7196258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MILITARY FAMILIES OMS SUPPORTS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08424" y="1028700"/>
            <a:ext cx="7196258" cy="225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OASIS MIDDLE</a:t>
            </a:r>
          </a:p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</a:t>
            </a:r>
          </a:p>
          <a:p>
            <a:pPr marL="0" lvl="0" indent="0" algn="l">
              <a:lnSpc>
                <a:spcPts val="5966"/>
              </a:lnSpc>
              <a:spcBef>
                <a:spcPct val="0"/>
              </a:spcBef>
            </a:pPr>
            <a:endParaRPr lang="en-US" sz="4972" spc="178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7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9147" y="539339"/>
            <a:ext cx="7749415" cy="9208323"/>
            <a:chOff x="0" y="0"/>
            <a:chExt cx="2040998" cy="24252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0998" cy="2425237"/>
            </a:xfrm>
            <a:custGeom>
              <a:avLst/>
              <a:gdLst/>
              <a:ahLst/>
              <a:cxnLst/>
              <a:rect l="l" t="t" r="r" b="b"/>
              <a:pathLst>
                <a:path w="2040998" h="2425237">
                  <a:moveTo>
                    <a:pt x="0" y="0"/>
                  </a:moveTo>
                  <a:lnTo>
                    <a:pt x="2040998" y="0"/>
                  </a:lnTo>
                  <a:lnTo>
                    <a:pt x="2040998" y="2425237"/>
                  </a:lnTo>
                  <a:lnTo>
                    <a:pt x="0" y="2425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40998" cy="2472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029147" y="539339"/>
            <a:ext cx="7749415" cy="9208323"/>
          </a:xfrm>
          <a:custGeom>
            <a:avLst/>
            <a:gdLst/>
            <a:ahLst/>
            <a:cxnLst/>
            <a:rect l="l" t="t" r="r" b="b"/>
            <a:pathLst>
              <a:path w="7749415" h="9208323">
                <a:moveTo>
                  <a:pt x="0" y="0"/>
                </a:moveTo>
                <a:lnTo>
                  <a:pt x="7749414" y="0"/>
                </a:lnTo>
                <a:lnTo>
                  <a:pt x="7749414" y="9208322"/>
                </a:lnTo>
                <a:lnTo>
                  <a:pt x="0" y="9208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04" b="-61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508424" y="3401036"/>
            <a:ext cx="6336005" cy="61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76"/>
              </a:lnSpc>
              <a:spcBef>
                <a:spcPct val="0"/>
              </a:spcBef>
            </a:pPr>
            <a:r>
              <a:rPr lang="en-US" sz="3554" spc="78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791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08424" y="2797171"/>
            <a:ext cx="5002663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ENROLLMENT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8424" y="4794309"/>
            <a:ext cx="6336005" cy="85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6"/>
              </a:lnSpc>
              <a:spcBef>
                <a:spcPct val="0"/>
              </a:spcBef>
            </a:pPr>
            <a:r>
              <a:rPr lang="en-US" sz="2454" spc="53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Student learning Gains:  32 points upsurge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8424" y="4113183"/>
            <a:ext cx="6719311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 GRADE SY23/24: “A”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8424" y="6545414"/>
            <a:ext cx="6096530" cy="108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6"/>
              </a:lnSpc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Causian: 507; Hispanic: 207; </a:t>
            </a:r>
          </a:p>
          <a:p>
            <a:pPr marL="0" lvl="0" indent="0" algn="l">
              <a:lnSpc>
                <a:spcPts val="2876"/>
              </a:lnSpc>
              <a:spcBef>
                <a:spcPct val="0"/>
              </a:spcBef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African American: 23; Multiracial: 37; Asian-Pacific: 16 and  Indian/Alaskan: 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8424" y="5901162"/>
            <a:ext cx="5405002" cy="47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5"/>
              </a:lnSpc>
              <a:spcBef>
                <a:spcPct val="0"/>
              </a:spcBef>
            </a:pPr>
            <a:r>
              <a:rPr lang="en-US" sz="2760" spc="6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DEMOGRAPHICS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8424" y="8435898"/>
            <a:ext cx="6336005" cy="53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6"/>
              </a:lnSpc>
              <a:spcBef>
                <a:spcPct val="0"/>
              </a:spcBef>
            </a:pPr>
            <a:r>
              <a:rPr lang="en-US" sz="3154" spc="6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19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08424" y="7986761"/>
            <a:ext cx="7196258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MILITARY FAMILIES OHS SUPPORTS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8424" y="797192"/>
            <a:ext cx="7196258" cy="225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OASIS HIGH</a:t>
            </a:r>
          </a:p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</a:t>
            </a:r>
          </a:p>
          <a:p>
            <a:pPr marL="0" lvl="0" indent="0" algn="l">
              <a:lnSpc>
                <a:spcPts val="5966"/>
              </a:lnSpc>
              <a:spcBef>
                <a:spcPct val="0"/>
              </a:spcBef>
            </a:pPr>
            <a:endParaRPr lang="en-US" sz="4972" spc="178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5423" y="4123120"/>
            <a:ext cx="526554" cy="532663"/>
            <a:chOff x="0" y="0"/>
            <a:chExt cx="119806" cy="1211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65423" y="5143500"/>
            <a:ext cx="526554" cy="532663"/>
            <a:chOff x="0" y="0"/>
            <a:chExt cx="119806" cy="1211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5423" y="6394806"/>
            <a:ext cx="526554" cy="532663"/>
            <a:chOff x="0" y="0"/>
            <a:chExt cx="119806" cy="1211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BC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423" y="7690849"/>
            <a:ext cx="526554" cy="532663"/>
            <a:chOff x="0" y="0"/>
            <a:chExt cx="119806" cy="12119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BC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65423" y="8601201"/>
            <a:ext cx="526554" cy="532663"/>
            <a:chOff x="0" y="0"/>
            <a:chExt cx="119806" cy="1211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ED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296448" y="4081173"/>
            <a:ext cx="526554" cy="532663"/>
            <a:chOff x="0" y="0"/>
            <a:chExt cx="119806" cy="12119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96448" y="5009985"/>
            <a:ext cx="526554" cy="532663"/>
            <a:chOff x="0" y="0"/>
            <a:chExt cx="119806" cy="1211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PR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9595777" y="876348"/>
            <a:ext cx="8476683" cy="8473151"/>
          </a:xfrm>
          <a:custGeom>
            <a:avLst/>
            <a:gdLst/>
            <a:ahLst/>
            <a:cxnLst/>
            <a:rect l="l" t="t" r="r" b="b"/>
            <a:pathLst>
              <a:path w="8476683" h="8473151">
                <a:moveTo>
                  <a:pt x="0" y="0"/>
                </a:moveTo>
                <a:lnTo>
                  <a:pt x="8476683" y="0"/>
                </a:lnTo>
                <a:lnTo>
                  <a:pt x="8476683" y="8473151"/>
                </a:lnTo>
                <a:lnTo>
                  <a:pt x="0" y="8473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13955786" y="-254854"/>
            <a:ext cx="4632524" cy="10815226"/>
            <a:chOff x="0" y="0"/>
            <a:chExt cx="1220089" cy="284845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220089" cy="2896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292147" y="1635671"/>
            <a:ext cx="7015658" cy="7015658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908253" y="1828196"/>
            <a:ext cx="7716676" cy="7163271"/>
            <a:chOff x="0" y="0"/>
            <a:chExt cx="6955139" cy="645634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955139" cy="6456349"/>
            </a:xfrm>
            <a:custGeom>
              <a:avLst/>
              <a:gdLst/>
              <a:ahLst/>
              <a:cxnLst/>
              <a:rect l="l" t="t" r="r" b="b"/>
              <a:pathLst>
                <a:path w="6955139" h="6456349">
                  <a:moveTo>
                    <a:pt x="6955139" y="3228213"/>
                  </a:moveTo>
                  <a:cubicBezTo>
                    <a:pt x="6955139" y="5011012"/>
                    <a:pt x="5398148" y="6456349"/>
                    <a:pt x="3477570" y="6456349"/>
                  </a:cubicBezTo>
                  <a:cubicBezTo>
                    <a:pt x="1556964" y="6456349"/>
                    <a:pt x="0" y="5011012"/>
                    <a:pt x="0" y="3228213"/>
                  </a:cubicBezTo>
                  <a:cubicBezTo>
                    <a:pt x="0" y="1445324"/>
                    <a:pt x="1556964" y="0"/>
                    <a:pt x="3477570" y="0"/>
                  </a:cubicBezTo>
                  <a:cubicBezTo>
                    <a:pt x="5398176" y="0"/>
                    <a:pt x="6955139" y="1445324"/>
                    <a:pt x="6955139" y="3228213"/>
                  </a:cubicBezTo>
                  <a:close/>
                </a:path>
              </a:pathLst>
            </a:custGeom>
            <a:blipFill>
              <a:blip r:embed="rId3"/>
              <a:stretch>
                <a:fillRect l="-11810" r="-118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332086" y="6230051"/>
            <a:ext cx="526554" cy="532663"/>
            <a:chOff x="0" y="0"/>
            <a:chExt cx="119806" cy="1211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PR</a:t>
              </a:r>
            </a:p>
          </p:txBody>
        </p:sp>
      </p:grpSp>
      <p:sp>
        <p:nvSpPr>
          <p:cNvPr id="35" name="Freeform 35"/>
          <p:cNvSpPr/>
          <p:nvPr/>
        </p:nvSpPr>
        <p:spPr>
          <a:xfrm rot="-5400000">
            <a:off x="11913575" y="3546946"/>
            <a:ext cx="7715094" cy="3707614"/>
          </a:xfrm>
          <a:custGeom>
            <a:avLst/>
            <a:gdLst/>
            <a:ahLst/>
            <a:cxnLst/>
            <a:rect l="l" t="t" r="r" b="b"/>
            <a:pathLst>
              <a:path w="7715094" h="3707614">
                <a:moveTo>
                  <a:pt x="0" y="0"/>
                </a:moveTo>
                <a:lnTo>
                  <a:pt x="7715094" y="0"/>
                </a:lnTo>
                <a:lnTo>
                  <a:pt x="7715094" y="3707614"/>
                </a:lnTo>
                <a:lnTo>
                  <a:pt x="0" y="37076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191171" y="2458304"/>
            <a:ext cx="9585600" cy="775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42"/>
              </a:lnSpc>
              <a:spcBef>
                <a:spcPct val="0"/>
              </a:spcBef>
            </a:pPr>
            <a:r>
              <a:rPr lang="en-US" sz="5035" spc="181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Kristifer Jackson, Chair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79302" y="4107916"/>
            <a:ext cx="3626646" cy="50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Mykisha Atisele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79302" y="4877632"/>
            <a:ext cx="3113517" cy="10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Keith Long, Disrict 6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79302" y="6246546"/>
            <a:ext cx="3113517" cy="984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9"/>
              </a:lnSpc>
            </a:pPr>
            <a:r>
              <a:rPr lang="en-US" sz="2856" spc="85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Karen Michaels, Vice Chair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79302" y="7703429"/>
            <a:ext cx="3230019" cy="47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59"/>
              </a:lnSpc>
            </a:pPr>
            <a:r>
              <a:rPr lang="en-US" sz="2756" spc="82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Dr. Guido Minaya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49730" y="8598142"/>
            <a:ext cx="3485790" cy="471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9"/>
              </a:lnSpc>
            </a:pPr>
            <a:r>
              <a:rPr lang="en-US" sz="2792" spc="83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Charles Pease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013502" y="4065970"/>
            <a:ext cx="3257190" cy="50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Cathy Stout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013502" y="4962360"/>
            <a:ext cx="4019793" cy="984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9"/>
              </a:lnSpc>
            </a:pPr>
            <a:r>
              <a:rPr lang="en-US" sz="2856" spc="85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Jennifer Hoagland, PR/OHS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098613" y="6171128"/>
            <a:ext cx="3257190" cy="10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Gregor Schade, PR/OMS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91171" y="466436"/>
            <a:ext cx="12692268" cy="310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1"/>
              </a:lnSpc>
            </a:pPr>
            <a:r>
              <a:rPr lang="en-US" sz="4992" spc="164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GOVERNING BOARD</a:t>
            </a:r>
          </a:p>
          <a:p>
            <a:pPr algn="l">
              <a:lnSpc>
                <a:spcPts val="2511"/>
              </a:lnSpc>
            </a:pPr>
            <a:r>
              <a:rPr lang="en-US" sz="2092" spc="69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Board Members are certified and appointed by City Council to serve two-year terms.</a:t>
            </a:r>
          </a:p>
          <a:p>
            <a:pPr algn="l">
              <a:lnSpc>
                <a:spcPts val="2271"/>
              </a:lnSpc>
            </a:pPr>
            <a:r>
              <a:rPr lang="en-US" sz="1892" spc="62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CA-Community at Large; BC- Business Community; ED-Education Services; CL-City Council Liaison; PR-Parent Representative</a:t>
            </a:r>
          </a:p>
          <a:p>
            <a:pPr algn="l">
              <a:lnSpc>
                <a:spcPts val="1671"/>
              </a:lnSpc>
            </a:pPr>
            <a:endParaRPr lang="en-US" sz="1892" spc="62">
              <a:solidFill>
                <a:srgbClr val="08377C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l">
              <a:lnSpc>
                <a:spcPts val="2871"/>
              </a:lnSpc>
            </a:pPr>
            <a:endParaRPr lang="en-US" sz="1892" spc="62">
              <a:solidFill>
                <a:srgbClr val="08377C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marL="0" lvl="0" indent="0" algn="l">
              <a:lnSpc>
                <a:spcPts val="7071"/>
              </a:lnSpc>
              <a:spcBef>
                <a:spcPct val="0"/>
              </a:spcBef>
            </a:pPr>
            <a:endParaRPr lang="en-US" sz="1892" spc="62">
              <a:solidFill>
                <a:srgbClr val="08377C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46" name="Group 46"/>
          <p:cNvGrpSpPr/>
          <p:nvPr/>
        </p:nvGrpSpPr>
        <p:grpSpPr>
          <a:xfrm>
            <a:off x="5332086" y="7494247"/>
            <a:ext cx="526554" cy="532663"/>
            <a:chOff x="0" y="0"/>
            <a:chExt cx="119806" cy="12119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PR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261234" y="8725637"/>
            <a:ext cx="526554" cy="532663"/>
            <a:chOff x="0" y="0"/>
            <a:chExt cx="119806" cy="12119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PR</a:t>
              </a:r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6080794" y="7424981"/>
            <a:ext cx="3257190" cy="10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Jose Soto PR/OES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013502" y="8544051"/>
            <a:ext cx="4425432" cy="10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Caroline Rouzeau, PR/OEN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619</Words>
  <Application>Microsoft Office PowerPoint</Application>
  <PresentationFormat>Custom</PresentationFormat>
  <Paragraphs>132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Montserrat Bold</vt:lpstr>
      <vt:lpstr>Calibri</vt:lpstr>
      <vt:lpstr>Montserrat Classic Bold</vt:lpstr>
      <vt:lpstr>Arimo</vt:lpstr>
      <vt:lpstr>Montserrat Classic</vt:lpstr>
      <vt:lpstr>Montserrat</vt:lpstr>
      <vt:lpstr>Arimo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Blue and White Professional Modern Company Profile Presentation</dc:title>
  <dc:creator>Kathleen Paul-Evans</dc:creator>
  <cp:lastModifiedBy>Kathleen Paul-Evans</cp:lastModifiedBy>
  <cp:revision>2</cp:revision>
  <dcterms:created xsi:type="dcterms:W3CDTF">2006-08-16T00:00:00Z</dcterms:created>
  <dcterms:modified xsi:type="dcterms:W3CDTF">2024-10-01T15:38:51Z</dcterms:modified>
  <dc:identifier>DAGMNPM4sMY</dc:identifier>
</cp:coreProperties>
</file>