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51"/>
  </p:notesMasterIdLst>
  <p:sldIdLst>
    <p:sldId id="256" r:id="rId2"/>
    <p:sldId id="257" r:id="rId3"/>
    <p:sldId id="258" r:id="rId4"/>
    <p:sldId id="302" r:id="rId5"/>
    <p:sldId id="268" r:id="rId6"/>
    <p:sldId id="269" r:id="rId7"/>
    <p:sldId id="318" r:id="rId8"/>
    <p:sldId id="319" r:id="rId9"/>
    <p:sldId id="320" r:id="rId10"/>
    <p:sldId id="321" r:id="rId11"/>
    <p:sldId id="322" r:id="rId12"/>
    <p:sldId id="324" r:id="rId13"/>
    <p:sldId id="323" r:id="rId14"/>
    <p:sldId id="326" r:id="rId15"/>
    <p:sldId id="327" r:id="rId16"/>
    <p:sldId id="328" r:id="rId17"/>
    <p:sldId id="350" r:id="rId18"/>
    <p:sldId id="351" r:id="rId19"/>
    <p:sldId id="352" r:id="rId20"/>
    <p:sldId id="337" r:id="rId21"/>
    <p:sldId id="298" r:id="rId22"/>
    <p:sldId id="353" r:id="rId23"/>
    <p:sldId id="354" r:id="rId24"/>
    <p:sldId id="346" r:id="rId25"/>
    <p:sldId id="305" r:id="rId26"/>
    <p:sldId id="306" r:id="rId27"/>
    <p:sldId id="309" r:id="rId28"/>
    <p:sldId id="331" r:id="rId29"/>
    <p:sldId id="329" r:id="rId30"/>
    <p:sldId id="259" r:id="rId31"/>
    <p:sldId id="313" r:id="rId32"/>
    <p:sldId id="267" r:id="rId33"/>
    <p:sldId id="332" r:id="rId34"/>
    <p:sldId id="333" r:id="rId35"/>
    <p:sldId id="335" r:id="rId36"/>
    <p:sldId id="336" r:id="rId37"/>
    <p:sldId id="357" r:id="rId38"/>
    <p:sldId id="338" r:id="rId39"/>
    <p:sldId id="355" r:id="rId40"/>
    <p:sldId id="356" r:id="rId41"/>
    <p:sldId id="344" r:id="rId42"/>
    <p:sldId id="341" r:id="rId43"/>
    <p:sldId id="343" r:id="rId44"/>
    <p:sldId id="347" r:id="rId45"/>
    <p:sldId id="348" r:id="rId46"/>
    <p:sldId id="345" r:id="rId47"/>
    <p:sldId id="310" r:id="rId48"/>
    <p:sldId id="311" r:id="rId49"/>
    <p:sldId id="312" r:id="rId50"/>
  </p:sldIdLst>
  <p:sldSz cx="18288000" cy="10287000"/>
  <p:notesSz cx="6950075" cy="9236075"/>
  <p:embeddedFontLst>
    <p:embeddedFont>
      <p:font typeface="Arimo" panose="020B0604020202020204" charset="0"/>
      <p:regular r:id="rId52"/>
    </p:embeddedFont>
    <p:embeddedFont>
      <p:font typeface="Arimo Bold" panose="020B0604020202020204" charset="0"/>
      <p:regular r:id="rId53"/>
    </p:embeddedFont>
    <p:embeddedFont>
      <p:font typeface="Canva Sans Bold" panose="020B0604020202020204" charset="0"/>
      <p:regular r:id="rId54"/>
    </p:embeddedFont>
    <p:embeddedFont>
      <p:font typeface="Montserrat" panose="00000500000000000000" pitchFamily="2" charset="0"/>
      <p:regular r:id="rId55"/>
      <p:bold r:id="rId56"/>
      <p:italic r:id="rId57"/>
      <p:boldItalic r:id="rId58"/>
    </p:embeddedFont>
    <p:embeddedFont>
      <p:font typeface="Montserrat Classic" panose="020B0604020202020204" charset="0"/>
      <p:regular r:id="rId59"/>
    </p:embeddedFont>
    <p:embeddedFont>
      <p:font typeface="Montserrat Classic Bold" panose="020B0604020202020204" charset="0"/>
      <p:regular r:id="rId6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00"/>
    <a:srgbClr val="FF7C80"/>
    <a:srgbClr val="FF5050"/>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70" d="100"/>
          <a:sy n="70" d="100"/>
        </p:scale>
        <p:origin x="774" y="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font" Target="fonts/font4.fntdata"/><Relationship Id="rId63"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font" Target="fonts/font2.fntdata"/><Relationship Id="rId58" Type="http://schemas.openxmlformats.org/officeDocument/2006/relationships/font" Target="fonts/font7.fntdata"/><Relationship Id="rId5" Type="http://schemas.openxmlformats.org/officeDocument/2006/relationships/slide" Target="slides/slide4.xml"/><Relationship Id="rId61"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font" Target="fonts/font5.fntdata"/><Relationship Id="rId6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8.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font" Target="fonts/font3.fntdata"/><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font" Target="fonts/font6.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1.fntdata"/><Relationship Id="rId60" Type="http://schemas.openxmlformats.org/officeDocument/2006/relationships/font" Target="fonts/font9.fntdata"/><Relationship Id="rId4" Type="http://schemas.openxmlformats.org/officeDocument/2006/relationships/slide" Target="slides/slide3.xml"/><Relationship Id="rId9" Type="http://schemas.openxmlformats.org/officeDocument/2006/relationships/slide" Target="slides/slide8.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8AC5FB6-36E6-42AE-BD4F-7A23F4A4DD65}" type="doc">
      <dgm:prSet loTypeId="urn:microsoft.com/office/officeart/2005/8/layout/list1" loCatId="list" qsTypeId="urn:microsoft.com/office/officeart/2005/8/quickstyle/simple4" qsCatId="simple" csTypeId="urn:microsoft.com/office/officeart/2005/8/colors/colorful5" csCatId="colorful" phldr="1"/>
      <dgm:spPr/>
      <dgm:t>
        <a:bodyPr/>
        <a:lstStyle/>
        <a:p>
          <a:endParaRPr lang="en-US"/>
        </a:p>
      </dgm:t>
    </dgm:pt>
    <dgm:pt modelId="{BE3B514C-B084-45B6-8D8D-73D9FE2B355F}">
      <dgm:prSet/>
      <dgm:spPr>
        <a:gradFill rotWithShape="0">
          <a:gsLst>
            <a:gs pos="0">
              <a:schemeClr val="bg1">
                <a:lumMod val="50000"/>
              </a:schemeClr>
            </a:gs>
            <a:gs pos="80000">
              <a:schemeClr val="bg1">
                <a:lumMod val="75000"/>
              </a:schemeClr>
            </a:gs>
            <a:gs pos="100000">
              <a:schemeClr val="bg1">
                <a:lumMod val="95000"/>
              </a:schemeClr>
            </a:gs>
          </a:gsLst>
        </a:gradFill>
      </dgm:spPr>
      <dgm:t>
        <a:bodyPr/>
        <a:lstStyle/>
        <a:p>
          <a:r>
            <a:rPr lang="en-US"/>
            <a:t>Annual Job Fairs</a:t>
          </a:r>
        </a:p>
      </dgm:t>
    </dgm:pt>
    <dgm:pt modelId="{58F00A7C-26B2-4834-8B23-6825092C7511}" type="parTrans" cxnId="{1676CE68-F814-41A5-B56A-48D7036292B5}">
      <dgm:prSet/>
      <dgm:spPr/>
      <dgm:t>
        <a:bodyPr/>
        <a:lstStyle/>
        <a:p>
          <a:endParaRPr lang="en-US"/>
        </a:p>
      </dgm:t>
    </dgm:pt>
    <dgm:pt modelId="{9BFCC967-A160-4832-9FB2-8C9D5943E4D8}" type="sibTrans" cxnId="{1676CE68-F814-41A5-B56A-48D7036292B5}">
      <dgm:prSet/>
      <dgm:spPr/>
      <dgm:t>
        <a:bodyPr/>
        <a:lstStyle/>
        <a:p>
          <a:endParaRPr lang="en-US"/>
        </a:p>
      </dgm:t>
    </dgm:pt>
    <dgm:pt modelId="{965543D4-CA4B-4CF4-9100-A8C51892003D}">
      <dgm:prSet/>
      <dgm:spPr>
        <a:gradFill rotWithShape="0">
          <a:gsLst>
            <a:gs pos="0">
              <a:srgbClr val="009900"/>
            </a:gs>
            <a:gs pos="90000">
              <a:srgbClr val="009900"/>
            </a:gs>
            <a:gs pos="80000">
              <a:srgbClr val="00B050"/>
            </a:gs>
            <a:gs pos="100000">
              <a:schemeClr val="accent5">
                <a:hueOff val="-2483469"/>
                <a:satOff val="9953"/>
                <a:lumOff val="2157"/>
                <a:alphaOff val="0"/>
                <a:shade val="94000"/>
                <a:satMod val="135000"/>
              </a:schemeClr>
            </a:gs>
          </a:gsLst>
        </a:gradFill>
      </dgm:spPr>
      <dgm:t>
        <a:bodyPr/>
        <a:lstStyle/>
        <a:p>
          <a:r>
            <a:rPr lang="en-US" dirty="0"/>
            <a:t>Annual College Fairs</a:t>
          </a:r>
        </a:p>
      </dgm:t>
    </dgm:pt>
    <dgm:pt modelId="{BC240885-1917-436C-832B-B553A88AD3EB}" type="parTrans" cxnId="{662D0BD5-B40B-45EB-AD2D-CD45BA89C567}">
      <dgm:prSet/>
      <dgm:spPr/>
      <dgm:t>
        <a:bodyPr/>
        <a:lstStyle/>
        <a:p>
          <a:endParaRPr lang="en-US"/>
        </a:p>
      </dgm:t>
    </dgm:pt>
    <dgm:pt modelId="{53746E73-4C45-40DF-9A93-CE62480DD9E9}" type="sibTrans" cxnId="{662D0BD5-B40B-45EB-AD2D-CD45BA89C567}">
      <dgm:prSet/>
      <dgm:spPr/>
      <dgm:t>
        <a:bodyPr/>
        <a:lstStyle/>
        <a:p>
          <a:endParaRPr lang="en-US"/>
        </a:p>
      </dgm:t>
    </dgm:pt>
    <dgm:pt modelId="{FFCB9BBE-B1E0-45F9-8A44-0EFBDE128D55}">
      <dgm:prSet/>
      <dgm:spPr/>
      <dgm:t>
        <a:bodyPr/>
        <a:lstStyle/>
        <a:p>
          <a:r>
            <a:rPr lang="en-US"/>
            <a:t>Certifications that lead to work force readiness by area: </a:t>
          </a:r>
        </a:p>
      </dgm:t>
    </dgm:pt>
    <dgm:pt modelId="{CE9D7C86-FCC8-41F3-BCFE-C3AB6DF3C4B5}" type="parTrans" cxnId="{389431A6-E102-4012-B4A3-7AFF7D1BB76F}">
      <dgm:prSet/>
      <dgm:spPr/>
      <dgm:t>
        <a:bodyPr/>
        <a:lstStyle/>
        <a:p>
          <a:endParaRPr lang="en-US"/>
        </a:p>
      </dgm:t>
    </dgm:pt>
    <dgm:pt modelId="{2B3D5A8B-6AA1-48D7-87E0-673803A66BC6}" type="sibTrans" cxnId="{389431A6-E102-4012-B4A3-7AFF7D1BB76F}">
      <dgm:prSet/>
      <dgm:spPr/>
      <dgm:t>
        <a:bodyPr/>
        <a:lstStyle/>
        <a:p>
          <a:endParaRPr lang="en-US"/>
        </a:p>
      </dgm:t>
    </dgm:pt>
    <dgm:pt modelId="{D231B43A-4BA0-4448-AD70-2FCD3F2C76FF}">
      <dgm:prSet/>
      <dgm:spPr/>
      <dgm:t>
        <a:bodyPr/>
        <a:lstStyle/>
        <a:p>
          <a:r>
            <a:rPr lang="en-US" dirty="0"/>
            <a:t>Illustrator – 17</a:t>
          </a:r>
        </a:p>
      </dgm:t>
    </dgm:pt>
    <dgm:pt modelId="{C1D64D6D-8D74-4210-89A4-683A686519B5}" type="parTrans" cxnId="{A8D32DDA-40E4-4A01-9016-527FB8CDBE35}">
      <dgm:prSet/>
      <dgm:spPr/>
      <dgm:t>
        <a:bodyPr/>
        <a:lstStyle/>
        <a:p>
          <a:endParaRPr lang="en-US"/>
        </a:p>
      </dgm:t>
    </dgm:pt>
    <dgm:pt modelId="{BBEA1723-5E27-44DA-BFB6-023E35802444}" type="sibTrans" cxnId="{A8D32DDA-40E4-4A01-9016-527FB8CDBE35}">
      <dgm:prSet/>
      <dgm:spPr/>
      <dgm:t>
        <a:bodyPr/>
        <a:lstStyle/>
        <a:p>
          <a:endParaRPr lang="en-US"/>
        </a:p>
      </dgm:t>
    </dgm:pt>
    <dgm:pt modelId="{19140CFF-E918-41BB-8A34-7B913D00F4C8}">
      <dgm:prSet/>
      <dgm:spPr/>
      <dgm:t>
        <a:bodyPr/>
        <a:lstStyle/>
        <a:p>
          <a:r>
            <a:rPr lang="en-US"/>
            <a:t>Photoshop – 23</a:t>
          </a:r>
        </a:p>
      </dgm:t>
    </dgm:pt>
    <dgm:pt modelId="{A4BF89BA-7673-4F6C-AFDC-8D5DA610830B}" type="parTrans" cxnId="{82CD7F80-9EA7-4838-951E-340874F39817}">
      <dgm:prSet/>
      <dgm:spPr/>
      <dgm:t>
        <a:bodyPr/>
        <a:lstStyle/>
        <a:p>
          <a:endParaRPr lang="en-US"/>
        </a:p>
      </dgm:t>
    </dgm:pt>
    <dgm:pt modelId="{2728FA84-C46A-47A3-AEF3-B0846928F27B}" type="sibTrans" cxnId="{82CD7F80-9EA7-4838-951E-340874F39817}">
      <dgm:prSet/>
      <dgm:spPr/>
      <dgm:t>
        <a:bodyPr/>
        <a:lstStyle/>
        <a:p>
          <a:endParaRPr lang="en-US"/>
        </a:p>
      </dgm:t>
    </dgm:pt>
    <dgm:pt modelId="{CAA78D21-C679-4A28-A75E-341A37F13B38}">
      <dgm:prSet/>
      <dgm:spPr/>
      <dgm:t>
        <a:bodyPr/>
        <a:lstStyle/>
        <a:p>
          <a:r>
            <a:rPr lang="en-US"/>
            <a:t>Entrepreneurship – 5</a:t>
          </a:r>
        </a:p>
      </dgm:t>
    </dgm:pt>
    <dgm:pt modelId="{6F807163-013D-44BA-97EF-8E4D9B57C424}" type="parTrans" cxnId="{45614B08-9281-4518-9564-67F16D603A5B}">
      <dgm:prSet/>
      <dgm:spPr/>
      <dgm:t>
        <a:bodyPr/>
        <a:lstStyle/>
        <a:p>
          <a:endParaRPr lang="en-US"/>
        </a:p>
      </dgm:t>
    </dgm:pt>
    <dgm:pt modelId="{D5808940-B3E7-46E1-8929-4B8A0E5E6FAA}" type="sibTrans" cxnId="{45614B08-9281-4518-9564-67F16D603A5B}">
      <dgm:prSet/>
      <dgm:spPr/>
      <dgm:t>
        <a:bodyPr/>
        <a:lstStyle/>
        <a:p>
          <a:endParaRPr lang="en-US"/>
        </a:p>
      </dgm:t>
    </dgm:pt>
    <dgm:pt modelId="{AAC50F39-BA81-4B99-A28A-45D398E1FBD6}">
      <dgm:prSet/>
      <dgm:spPr/>
      <dgm:t>
        <a:bodyPr/>
        <a:lstStyle/>
        <a:p>
          <a:r>
            <a:rPr lang="en-US" dirty="0"/>
            <a:t>Adobe Certified Professional in Visual Design - 12</a:t>
          </a:r>
        </a:p>
      </dgm:t>
    </dgm:pt>
    <dgm:pt modelId="{501F0CCE-B264-45A3-875E-A8C41840DF4A}" type="parTrans" cxnId="{82FCDE18-2C36-4CFC-9DC7-26A23FF0E55A}">
      <dgm:prSet/>
      <dgm:spPr/>
      <dgm:t>
        <a:bodyPr/>
        <a:lstStyle/>
        <a:p>
          <a:endParaRPr lang="en-US"/>
        </a:p>
      </dgm:t>
    </dgm:pt>
    <dgm:pt modelId="{18B47376-ED28-4ADA-A9CA-BA827E8F135C}" type="sibTrans" cxnId="{82FCDE18-2C36-4CFC-9DC7-26A23FF0E55A}">
      <dgm:prSet/>
      <dgm:spPr/>
      <dgm:t>
        <a:bodyPr/>
        <a:lstStyle/>
        <a:p>
          <a:endParaRPr lang="en-US"/>
        </a:p>
      </dgm:t>
    </dgm:pt>
    <dgm:pt modelId="{445147BD-A09B-4A52-9785-A30B650BD5EB}">
      <dgm:prSet/>
      <dgm:spPr/>
      <dgm:t>
        <a:bodyPr/>
        <a:lstStyle/>
        <a:p>
          <a:r>
            <a:rPr lang="en-US" dirty="0" err="1"/>
            <a:t>ServSafe</a:t>
          </a:r>
          <a:r>
            <a:rPr lang="en-US" dirty="0"/>
            <a:t> (certified Food Protection Manager) - 13</a:t>
          </a:r>
        </a:p>
      </dgm:t>
    </dgm:pt>
    <dgm:pt modelId="{743DC3CE-60ED-4204-9FCD-1D9BE9FDB7FF}" type="parTrans" cxnId="{AD9D350B-5F6B-4B89-A9C4-0FA5C5C6A3BF}">
      <dgm:prSet/>
      <dgm:spPr/>
      <dgm:t>
        <a:bodyPr/>
        <a:lstStyle/>
        <a:p>
          <a:endParaRPr lang="en-US"/>
        </a:p>
      </dgm:t>
    </dgm:pt>
    <dgm:pt modelId="{30E1F61B-810B-4AFF-951E-A2CF1AC16215}" type="sibTrans" cxnId="{AD9D350B-5F6B-4B89-A9C4-0FA5C5C6A3BF}">
      <dgm:prSet/>
      <dgm:spPr/>
      <dgm:t>
        <a:bodyPr/>
        <a:lstStyle/>
        <a:p>
          <a:endParaRPr lang="en-US"/>
        </a:p>
      </dgm:t>
    </dgm:pt>
    <dgm:pt modelId="{0164EA8A-3E7A-46BE-BE8E-D14CDA5ECF87}">
      <dgm:prSet/>
      <dgm:spPr/>
      <dgm:t>
        <a:bodyPr/>
        <a:lstStyle/>
        <a:p>
          <a:r>
            <a:rPr lang="en-US" dirty="0"/>
            <a:t>Autodesk Certified User Fusion 360 - 8</a:t>
          </a:r>
        </a:p>
      </dgm:t>
    </dgm:pt>
    <dgm:pt modelId="{1C33516F-1223-45AB-83B6-F2F750053BDE}" type="parTrans" cxnId="{509D0964-51AC-4482-B396-78EA6B45E7F9}">
      <dgm:prSet/>
      <dgm:spPr/>
      <dgm:t>
        <a:bodyPr/>
        <a:lstStyle/>
        <a:p>
          <a:endParaRPr lang="en-US"/>
        </a:p>
      </dgm:t>
    </dgm:pt>
    <dgm:pt modelId="{CE0BE90D-251F-432E-96DB-80583F7AE94A}" type="sibTrans" cxnId="{509D0964-51AC-4482-B396-78EA6B45E7F9}">
      <dgm:prSet/>
      <dgm:spPr/>
      <dgm:t>
        <a:bodyPr/>
        <a:lstStyle/>
        <a:p>
          <a:endParaRPr lang="en-US"/>
        </a:p>
      </dgm:t>
    </dgm:pt>
    <dgm:pt modelId="{661388D1-6644-4E3F-A60B-F54B889B3F93}">
      <dgm:prSet/>
      <dgm:spPr/>
      <dgm:t>
        <a:bodyPr/>
        <a:lstStyle/>
        <a:p>
          <a:r>
            <a:rPr lang="en-US" dirty="0"/>
            <a:t>Unity Certified User: Artist - 6</a:t>
          </a:r>
        </a:p>
      </dgm:t>
    </dgm:pt>
    <dgm:pt modelId="{462133FC-5DDE-42FA-B49C-0FA771502B80}" type="parTrans" cxnId="{C3100F6F-025C-4ED1-A8D1-36D1FA40271E}">
      <dgm:prSet/>
      <dgm:spPr/>
      <dgm:t>
        <a:bodyPr/>
        <a:lstStyle/>
        <a:p>
          <a:endParaRPr lang="en-US"/>
        </a:p>
      </dgm:t>
    </dgm:pt>
    <dgm:pt modelId="{00268410-FCF2-487A-BA76-AB7568DA1066}" type="sibTrans" cxnId="{C3100F6F-025C-4ED1-A8D1-36D1FA40271E}">
      <dgm:prSet/>
      <dgm:spPr/>
      <dgm:t>
        <a:bodyPr/>
        <a:lstStyle/>
        <a:p>
          <a:endParaRPr lang="en-US"/>
        </a:p>
      </dgm:t>
    </dgm:pt>
    <dgm:pt modelId="{8A8FD2F0-7DF9-4F9E-8664-C09991AD2516}">
      <dgm:prSet/>
      <dgm:spPr>
        <a:gradFill rotWithShape="0">
          <a:gsLst>
            <a:gs pos="0">
              <a:srgbClr val="FF0000"/>
            </a:gs>
            <a:gs pos="100000">
              <a:srgbClr val="FF7C80"/>
            </a:gs>
            <a:gs pos="100000">
              <a:schemeClr val="accent5">
                <a:hueOff val="-4966938"/>
                <a:satOff val="19906"/>
                <a:lumOff val="4314"/>
                <a:alphaOff val="0"/>
                <a:shade val="94000"/>
                <a:satMod val="135000"/>
              </a:schemeClr>
            </a:gs>
          </a:gsLst>
        </a:gradFill>
      </dgm:spPr>
      <dgm:t>
        <a:bodyPr/>
        <a:lstStyle/>
        <a:p>
          <a:r>
            <a:rPr lang="en-US" dirty="0"/>
            <a:t>Career Day</a:t>
          </a:r>
        </a:p>
      </dgm:t>
    </dgm:pt>
    <dgm:pt modelId="{FE9A451C-B20D-4F60-99C4-B64F694AEF91}" type="parTrans" cxnId="{3B163082-9C0B-4D0B-B2B0-C57AEBB1BF51}">
      <dgm:prSet/>
      <dgm:spPr/>
      <dgm:t>
        <a:bodyPr/>
        <a:lstStyle/>
        <a:p>
          <a:endParaRPr lang="en-US"/>
        </a:p>
      </dgm:t>
    </dgm:pt>
    <dgm:pt modelId="{4038F07F-DDDB-498C-BAFB-B38B7FF72062}" type="sibTrans" cxnId="{3B163082-9C0B-4D0B-B2B0-C57AEBB1BF51}">
      <dgm:prSet/>
      <dgm:spPr/>
      <dgm:t>
        <a:bodyPr/>
        <a:lstStyle/>
        <a:p>
          <a:endParaRPr lang="en-US"/>
        </a:p>
      </dgm:t>
    </dgm:pt>
    <dgm:pt modelId="{3891B874-84A2-4DC9-990A-321F4726D738}">
      <dgm:prSet/>
      <dgm:spPr>
        <a:gradFill rotWithShape="0">
          <a:gsLst>
            <a:gs pos="0">
              <a:schemeClr val="tx2">
                <a:lumMod val="75000"/>
              </a:schemeClr>
            </a:gs>
            <a:gs pos="90000">
              <a:schemeClr val="bg1">
                <a:lumMod val="65000"/>
              </a:schemeClr>
            </a:gs>
            <a:gs pos="80000">
              <a:schemeClr val="tx2">
                <a:lumMod val="40000"/>
                <a:lumOff val="60000"/>
              </a:schemeClr>
            </a:gs>
            <a:gs pos="100000">
              <a:schemeClr val="tx2">
                <a:lumMod val="20000"/>
                <a:lumOff val="80000"/>
              </a:schemeClr>
            </a:gs>
          </a:gsLst>
        </a:gradFill>
      </dgm:spPr>
      <dgm:t>
        <a:bodyPr/>
        <a:lstStyle/>
        <a:p>
          <a:r>
            <a:rPr lang="en-US" dirty="0"/>
            <a:t>Career’s Class</a:t>
          </a:r>
        </a:p>
      </dgm:t>
    </dgm:pt>
    <dgm:pt modelId="{19640DA9-71BE-4E83-A682-B551EA23FD62}" type="parTrans" cxnId="{CD135562-51D8-4381-B33D-5AA82FFCB37B}">
      <dgm:prSet/>
      <dgm:spPr/>
      <dgm:t>
        <a:bodyPr/>
        <a:lstStyle/>
        <a:p>
          <a:endParaRPr lang="en-US"/>
        </a:p>
      </dgm:t>
    </dgm:pt>
    <dgm:pt modelId="{3EE071ED-8AD6-48BF-8C75-18E6AEAEA239}" type="sibTrans" cxnId="{CD135562-51D8-4381-B33D-5AA82FFCB37B}">
      <dgm:prSet/>
      <dgm:spPr/>
      <dgm:t>
        <a:bodyPr/>
        <a:lstStyle/>
        <a:p>
          <a:endParaRPr lang="en-US"/>
        </a:p>
      </dgm:t>
    </dgm:pt>
    <dgm:pt modelId="{4CE3CA8B-2EC3-4496-87D7-F6733AF17878}" type="pres">
      <dgm:prSet presAssocID="{78AC5FB6-36E6-42AE-BD4F-7A23F4A4DD65}" presName="linear" presStyleCnt="0">
        <dgm:presLayoutVars>
          <dgm:dir/>
          <dgm:animLvl val="lvl"/>
          <dgm:resizeHandles val="exact"/>
        </dgm:presLayoutVars>
      </dgm:prSet>
      <dgm:spPr/>
    </dgm:pt>
    <dgm:pt modelId="{BC06705C-2582-4FB3-B5D8-730C33B7D5C4}" type="pres">
      <dgm:prSet presAssocID="{BE3B514C-B084-45B6-8D8D-73D9FE2B355F}" presName="parentLin" presStyleCnt="0"/>
      <dgm:spPr/>
    </dgm:pt>
    <dgm:pt modelId="{95DB031F-9CC3-43C3-98DB-530538217722}" type="pres">
      <dgm:prSet presAssocID="{BE3B514C-B084-45B6-8D8D-73D9FE2B355F}" presName="parentLeftMargin" presStyleLbl="node1" presStyleIdx="0" presStyleCnt="5"/>
      <dgm:spPr/>
    </dgm:pt>
    <dgm:pt modelId="{9870E385-EA60-4517-B5D3-6ABD081EF880}" type="pres">
      <dgm:prSet presAssocID="{BE3B514C-B084-45B6-8D8D-73D9FE2B355F}" presName="parentText" presStyleLbl="node1" presStyleIdx="0" presStyleCnt="5">
        <dgm:presLayoutVars>
          <dgm:chMax val="0"/>
          <dgm:bulletEnabled val="1"/>
        </dgm:presLayoutVars>
      </dgm:prSet>
      <dgm:spPr/>
    </dgm:pt>
    <dgm:pt modelId="{C1D5AA69-0007-4B1C-8A2D-6DF6F9ADB271}" type="pres">
      <dgm:prSet presAssocID="{BE3B514C-B084-45B6-8D8D-73D9FE2B355F}" presName="negativeSpace" presStyleCnt="0"/>
      <dgm:spPr/>
    </dgm:pt>
    <dgm:pt modelId="{2275A5C7-3777-4702-BAEC-6F0D9830D67A}" type="pres">
      <dgm:prSet presAssocID="{BE3B514C-B084-45B6-8D8D-73D9FE2B355F}" presName="childText" presStyleLbl="conFgAcc1" presStyleIdx="0" presStyleCnt="5">
        <dgm:presLayoutVars>
          <dgm:bulletEnabled val="1"/>
        </dgm:presLayoutVars>
      </dgm:prSet>
      <dgm:spPr/>
    </dgm:pt>
    <dgm:pt modelId="{437D6C6E-AEF8-4AEB-BD52-D34344A47C0A}" type="pres">
      <dgm:prSet presAssocID="{9BFCC967-A160-4832-9FB2-8C9D5943E4D8}" presName="spaceBetweenRectangles" presStyleCnt="0"/>
      <dgm:spPr/>
    </dgm:pt>
    <dgm:pt modelId="{4A9EBCE4-A47C-4580-BE3C-EF22A5021EBB}" type="pres">
      <dgm:prSet presAssocID="{965543D4-CA4B-4CF4-9100-A8C51892003D}" presName="parentLin" presStyleCnt="0"/>
      <dgm:spPr/>
    </dgm:pt>
    <dgm:pt modelId="{41D6CF68-4D4F-418D-B5FF-A05A4BC1CB9B}" type="pres">
      <dgm:prSet presAssocID="{965543D4-CA4B-4CF4-9100-A8C51892003D}" presName="parentLeftMargin" presStyleLbl="node1" presStyleIdx="0" presStyleCnt="5"/>
      <dgm:spPr/>
    </dgm:pt>
    <dgm:pt modelId="{BFF894AE-FE1C-4779-9A64-5214DA04AC2E}" type="pres">
      <dgm:prSet presAssocID="{965543D4-CA4B-4CF4-9100-A8C51892003D}" presName="parentText" presStyleLbl="node1" presStyleIdx="1" presStyleCnt="5">
        <dgm:presLayoutVars>
          <dgm:chMax val="0"/>
          <dgm:bulletEnabled val="1"/>
        </dgm:presLayoutVars>
      </dgm:prSet>
      <dgm:spPr/>
    </dgm:pt>
    <dgm:pt modelId="{7212ADDE-B747-4F9A-8EE4-B41B7233C25E}" type="pres">
      <dgm:prSet presAssocID="{965543D4-CA4B-4CF4-9100-A8C51892003D}" presName="negativeSpace" presStyleCnt="0"/>
      <dgm:spPr/>
    </dgm:pt>
    <dgm:pt modelId="{DD104FD3-415A-4779-B02C-F0F5357C42EC}" type="pres">
      <dgm:prSet presAssocID="{965543D4-CA4B-4CF4-9100-A8C51892003D}" presName="childText" presStyleLbl="conFgAcc1" presStyleIdx="1" presStyleCnt="5">
        <dgm:presLayoutVars>
          <dgm:bulletEnabled val="1"/>
        </dgm:presLayoutVars>
      </dgm:prSet>
      <dgm:spPr/>
    </dgm:pt>
    <dgm:pt modelId="{E2E748D6-7055-4747-B040-8FDCDF78A694}" type="pres">
      <dgm:prSet presAssocID="{53746E73-4C45-40DF-9A93-CE62480DD9E9}" presName="spaceBetweenRectangles" presStyleCnt="0"/>
      <dgm:spPr/>
    </dgm:pt>
    <dgm:pt modelId="{770B937A-09E7-4054-9B3C-7A599479C862}" type="pres">
      <dgm:prSet presAssocID="{8A8FD2F0-7DF9-4F9E-8664-C09991AD2516}" presName="parentLin" presStyleCnt="0"/>
      <dgm:spPr/>
    </dgm:pt>
    <dgm:pt modelId="{3833EDE3-9A0C-4008-AAF6-1F5494C22C98}" type="pres">
      <dgm:prSet presAssocID="{8A8FD2F0-7DF9-4F9E-8664-C09991AD2516}" presName="parentLeftMargin" presStyleLbl="node1" presStyleIdx="1" presStyleCnt="5"/>
      <dgm:spPr/>
    </dgm:pt>
    <dgm:pt modelId="{12DEEFE6-249A-4E28-B882-2B62A2209208}" type="pres">
      <dgm:prSet presAssocID="{8A8FD2F0-7DF9-4F9E-8664-C09991AD2516}" presName="parentText" presStyleLbl="node1" presStyleIdx="2" presStyleCnt="5" custLinFactNeighborX="-1798" custLinFactNeighborY="7516">
        <dgm:presLayoutVars>
          <dgm:chMax val="0"/>
          <dgm:bulletEnabled val="1"/>
        </dgm:presLayoutVars>
      </dgm:prSet>
      <dgm:spPr/>
    </dgm:pt>
    <dgm:pt modelId="{FE7C8C53-272B-48B5-87FF-5FD1FE7FB8C9}" type="pres">
      <dgm:prSet presAssocID="{8A8FD2F0-7DF9-4F9E-8664-C09991AD2516}" presName="negativeSpace" presStyleCnt="0"/>
      <dgm:spPr/>
    </dgm:pt>
    <dgm:pt modelId="{D693475B-2783-4EE7-AF9F-C4F158074523}" type="pres">
      <dgm:prSet presAssocID="{8A8FD2F0-7DF9-4F9E-8664-C09991AD2516}" presName="childText" presStyleLbl="conFgAcc1" presStyleIdx="2" presStyleCnt="5">
        <dgm:presLayoutVars>
          <dgm:bulletEnabled val="1"/>
        </dgm:presLayoutVars>
      </dgm:prSet>
      <dgm:spPr/>
    </dgm:pt>
    <dgm:pt modelId="{DE491F0E-62DD-40DF-8B1A-B211A2A79957}" type="pres">
      <dgm:prSet presAssocID="{4038F07F-DDDB-498C-BAFB-B38B7FF72062}" presName="spaceBetweenRectangles" presStyleCnt="0"/>
      <dgm:spPr/>
    </dgm:pt>
    <dgm:pt modelId="{5C7D828A-B8C4-43C5-918D-E8F2BFA30218}" type="pres">
      <dgm:prSet presAssocID="{3891B874-84A2-4DC9-990A-321F4726D738}" presName="parentLin" presStyleCnt="0"/>
      <dgm:spPr/>
    </dgm:pt>
    <dgm:pt modelId="{B28E2350-94CF-4F9C-9D70-C793B6423E80}" type="pres">
      <dgm:prSet presAssocID="{3891B874-84A2-4DC9-990A-321F4726D738}" presName="parentLeftMargin" presStyleLbl="node1" presStyleIdx="2" presStyleCnt="5"/>
      <dgm:spPr/>
    </dgm:pt>
    <dgm:pt modelId="{9DBF5021-2983-4788-96BA-0B41FBD4057C}" type="pres">
      <dgm:prSet presAssocID="{3891B874-84A2-4DC9-990A-321F4726D738}" presName="parentText" presStyleLbl="node1" presStyleIdx="3" presStyleCnt="5">
        <dgm:presLayoutVars>
          <dgm:chMax val="0"/>
          <dgm:bulletEnabled val="1"/>
        </dgm:presLayoutVars>
      </dgm:prSet>
      <dgm:spPr/>
    </dgm:pt>
    <dgm:pt modelId="{FDCA4D00-AC8B-49AA-9FEE-72E66DCD513C}" type="pres">
      <dgm:prSet presAssocID="{3891B874-84A2-4DC9-990A-321F4726D738}" presName="negativeSpace" presStyleCnt="0"/>
      <dgm:spPr/>
    </dgm:pt>
    <dgm:pt modelId="{FE9811FB-F9E1-4688-8722-31B986707562}" type="pres">
      <dgm:prSet presAssocID="{3891B874-84A2-4DC9-990A-321F4726D738}" presName="childText" presStyleLbl="conFgAcc1" presStyleIdx="3" presStyleCnt="5">
        <dgm:presLayoutVars>
          <dgm:bulletEnabled val="1"/>
        </dgm:presLayoutVars>
      </dgm:prSet>
      <dgm:spPr/>
    </dgm:pt>
    <dgm:pt modelId="{53A0F319-0083-4EEF-BF10-801498B380C2}" type="pres">
      <dgm:prSet presAssocID="{3EE071ED-8AD6-48BF-8C75-18E6AEAEA239}" presName="spaceBetweenRectangles" presStyleCnt="0"/>
      <dgm:spPr/>
    </dgm:pt>
    <dgm:pt modelId="{CF12A9BC-BBB3-495B-82F5-C7931A7675B0}" type="pres">
      <dgm:prSet presAssocID="{FFCB9BBE-B1E0-45F9-8A44-0EFBDE128D55}" presName="parentLin" presStyleCnt="0"/>
      <dgm:spPr/>
    </dgm:pt>
    <dgm:pt modelId="{079349B9-849D-4BEB-A937-55353FB85A9B}" type="pres">
      <dgm:prSet presAssocID="{FFCB9BBE-B1E0-45F9-8A44-0EFBDE128D55}" presName="parentLeftMargin" presStyleLbl="node1" presStyleIdx="3" presStyleCnt="5"/>
      <dgm:spPr/>
    </dgm:pt>
    <dgm:pt modelId="{2D47800E-3D6D-4F5B-8F75-A02654363076}" type="pres">
      <dgm:prSet presAssocID="{FFCB9BBE-B1E0-45F9-8A44-0EFBDE128D55}" presName="parentText" presStyleLbl="node1" presStyleIdx="4" presStyleCnt="5">
        <dgm:presLayoutVars>
          <dgm:chMax val="0"/>
          <dgm:bulletEnabled val="1"/>
        </dgm:presLayoutVars>
      </dgm:prSet>
      <dgm:spPr/>
    </dgm:pt>
    <dgm:pt modelId="{7B37F7FD-CF6F-4B0E-B1B8-CBB4DC78B49E}" type="pres">
      <dgm:prSet presAssocID="{FFCB9BBE-B1E0-45F9-8A44-0EFBDE128D55}" presName="negativeSpace" presStyleCnt="0"/>
      <dgm:spPr/>
    </dgm:pt>
    <dgm:pt modelId="{BF63EB2A-C385-41C0-9B4A-C3219541B0B7}" type="pres">
      <dgm:prSet presAssocID="{FFCB9BBE-B1E0-45F9-8A44-0EFBDE128D55}" presName="childText" presStyleLbl="conFgAcc1" presStyleIdx="4" presStyleCnt="5">
        <dgm:presLayoutVars>
          <dgm:bulletEnabled val="1"/>
        </dgm:presLayoutVars>
      </dgm:prSet>
      <dgm:spPr/>
    </dgm:pt>
  </dgm:ptLst>
  <dgm:cxnLst>
    <dgm:cxn modelId="{4553AD04-558C-4494-A242-ED0953AC745A}" type="presOf" srcId="{965543D4-CA4B-4CF4-9100-A8C51892003D}" destId="{BFF894AE-FE1C-4779-9A64-5214DA04AC2E}" srcOrd="1" destOrd="0" presId="urn:microsoft.com/office/officeart/2005/8/layout/list1"/>
    <dgm:cxn modelId="{45614B08-9281-4518-9564-67F16D603A5B}" srcId="{FFCB9BBE-B1E0-45F9-8A44-0EFBDE128D55}" destId="{CAA78D21-C679-4A28-A75E-341A37F13B38}" srcOrd="2" destOrd="0" parTransId="{6F807163-013D-44BA-97EF-8E4D9B57C424}" sibTransId="{D5808940-B3E7-46E1-8929-4B8A0E5E6FAA}"/>
    <dgm:cxn modelId="{DD082B0B-9FC0-4916-83F6-EBA6FB09D7DB}" type="presOf" srcId="{8A8FD2F0-7DF9-4F9E-8664-C09991AD2516}" destId="{3833EDE3-9A0C-4008-AAF6-1F5494C22C98}" srcOrd="0" destOrd="0" presId="urn:microsoft.com/office/officeart/2005/8/layout/list1"/>
    <dgm:cxn modelId="{AD9D350B-5F6B-4B89-A9C4-0FA5C5C6A3BF}" srcId="{FFCB9BBE-B1E0-45F9-8A44-0EFBDE128D55}" destId="{445147BD-A09B-4A52-9785-A30B650BD5EB}" srcOrd="4" destOrd="0" parTransId="{743DC3CE-60ED-4204-9FCD-1D9BE9FDB7FF}" sibTransId="{30E1F61B-810B-4AFF-951E-A2CF1AC16215}"/>
    <dgm:cxn modelId="{8DECC70D-AC80-41A9-888E-EB7CF078D21C}" type="presOf" srcId="{3891B874-84A2-4DC9-990A-321F4726D738}" destId="{B28E2350-94CF-4F9C-9D70-C793B6423E80}" srcOrd="0" destOrd="0" presId="urn:microsoft.com/office/officeart/2005/8/layout/list1"/>
    <dgm:cxn modelId="{82FCDE18-2C36-4CFC-9DC7-26A23FF0E55A}" srcId="{FFCB9BBE-B1E0-45F9-8A44-0EFBDE128D55}" destId="{AAC50F39-BA81-4B99-A28A-45D398E1FBD6}" srcOrd="3" destOrd="0" parTransId="{501F0CCE-B264-45A3-875E-A8C41840DF4A}" sibTransId="{18B47376-ED28-4ADA-A9CA-BA827E8F135C}"/>
    <dgm:cxn modelId="{6A075319-A8F9-4A46-AA54-A1C8530AD197}" type="presOf" srcId="{8A8FD2F0-7DF9-4F9E-8664-C09991AD2516}" destId="{12DEEFE6-249A-4E28-B882-2B62A2209208}" srcOrd="1" destOrd="0" presId="urn:microsoft.com/office/officeart/2005/8/layout/list1"/>
    <dgm:cxn modelId="{2CA61F1B-3079-404C-A3F1-B11A601E5C16}" type="presOf" srcId="{19140CFF-E918-41BB-8A34-7B913D00F4C8}" destId="{BF63EB2A-C385-41C0-9B4A-C3219541B0B7}" srcOrd="0" destOrd="1" presId="urn:microsoft.com/office/officeart/2005/8/layout/list1"/>
    <dgm:cxn modelId="{58C26B3A-1614-40B1-A8CF-4B6B5F5606F6}" type="presOf" srcId="{BE3B514C-B084-45B6-8D8D-73D9FE2B355F}" destId="{9870E385-EA60-4517-B5D3-6ABD081EF880}" srcOrd="1" destOrd="0" presId="urn:microsoft.com/office/officeart/2005/8/layout/list1"/>
    <dgm:cxn modelId="{AEE4075C-7BCB-485E-955C-525666BD7457}" type="presOf" srcId="{0164EA8A-3E7A-46BE-BE8E-D14CDA5ECF87}" destId="{BF63EB2A-C385-41C0-9B4A-C3219541B0B7}" srcOrd="0" destOrd="5" presId="urn:microsoft.com/office/officeart/2005/8/layout/list1"/>
    <dgm:cxn modelId="{01BFE360-C936-4CA4-850C-593034D93042}" type="presOf" srcId="{78AC5FB6-36E6-42AE-BD4F-7A23F4A4DD65}" destId="{4CE3CA8B-2EC3-4496-87D7-F6733AF17878}" srcOrd="0" destOrd="0" presId="urn:microsoft.com/office/officeart/2005/8/layout/list1"/>
    <dgm:cxn modelId="{CD135562-51D8-4381-B33D-5AA82FFCB37B}" srcId="{78AC5FB6-36E6-42AE-BD4F-7A23F4A4DD65}" destId="{3891B874-84A2-4DC9-990A-321F4726D738}" srcOrd="3" destOrd="0" parTransId="{19640DA9-71BE-4E83-A682-B551EA23FD62}" sibTransId="{3EE071ED-8AD6-48BF-8C75-18E6AEAEA239}"/>
    <dgm:cxn modelId="{509D0964-51AC-4482-B396-78EA6B45E7F9}" srcId="{FFCB9BBE-B1E0-45F9-8A44-0EFBDE128D55}" destId="{0164EA8A-3E7A-46BE-BE8E-D14CDA5ECF87}" srcOrd="5" destOrd="0" parTransId="{1C33516F-1223-45AB-83B6-F2F750053BDE}" sibTransId="{CE0BE90D-251F-432E-96DB-80583F7AE94A}"/>
    <dgm:cxn modelId="{1676CE68-F814-41A5-B56A-48D7036292B5}" srcId="{78AC5FB6-36E6-42AE-BD4F-7A23F4A4DD65}" destId="{BE3B514C-B084-45B6-8D8D-73D9FE2B355F}" srcOrd="0" destOrd="0" parTransId="{58F00A7C-26B2-4834-8B23-6825092C7511}" sibTransId="{9BFCC967-A160-4832-9FB2-8C9D5943E4D8}"/>
    <dgm:cxn modelId="{09977F4C-F74A-4F31-AAF0-9F8E012A0978}" type="presOf" srcId="{661388D1-6644-4E3F-A60B-F54B889B3F93}" destId="{BF63EB2A-C385-41C0-9B4A-C3219541B0B7}" srcOrd="0" destOrd="6" presId="urn:microsoft.com/office/officeart/2005/8/layout/list1"/>
    <dgm:cxn modelId="{C3100F6F-025C-4ED1-A8D1-36D1FA40271E}" srcId="{FFCB9BBE-B1E0-45F9-8A44-0EFBDE128D55}" destId="{661388D1-6644-4E3F-A60B-F54B889B3F93}" srcOrd="6" destOrd="0" parTransId="{462133FC-5DDE-42FA-B49C-0FA771502B80}" sibTransId="{00268410-FCF2-487A-BA76-AB7568DA1066}"/>
    <dgm:cxn modelId="{EEFE2075-C965-402E-A805-471373BF9787}" type="presOf" srcId="{BE3B514C-B084-45B6-8D8D-73D9FE2B355F}" destId="{95DB031F-9CC3-43C3-98DB-530538217722}" srcOrd="0" destOrd="0" presId="urn:microsoft.com/office/officeart/2005/8/layout/list1"/>
    <dgm:cxn modelId="{7C298C7D-AE08-44B8-B55A-1C8CA4A24776}" type="presOf" srcId="{FFCB9BBE-B1E0-45F9-8A44-0EFBDE128D55}" destId="{079349B9-849D-4BEB-A937-55353FB85A9B}" srcOrd="0" destOrd="0" presId="urn:microsoft.com/office/officeart/2005/8/layout/list1"/>
    <dgm:cxn modelId="{C07E0E7E-E56F-4636-9F77-B098B90C6E65}" type="presOf" srcId="{CAA78D21-C679-4A28-A75E-341A37F13B38}" destId="{BF63EB2A-C385-41C0-9B4A-C3219541B0B7}" srcOrd="0" destOrd="2" presId="urn:microsoft.com/office/officeart/2005/8/layout/list1"/>
    <dgm:cxn modelId="{82CD7F80-9EA7-4838-951E-340874F39817}" srcId="{FFCB9BBE-B1E0-45F9-8A44-0EFBDE128D55}" destId="{19140CFF-E918-41BB-8A34-7B913D00F4C8}" srcOrd="1" destOrd="0" parTransId="{A4BF89BA-7673-4F6C-AFDC-8D5DA610830B}" sibTransId="{2728FA84-C46A-47A3-AEF3-B0846928F27B}"/>
    <dgm:cxn modelId="{3B163082-9C0B-4D0B-B2B0-C57AEBB1BF51}" srcId="{78AC5FB6-36E6-42AE-BD4F-7A23F4A4DD65}" destId="{8A8FD2F0-7DF9-4F9E-8664-C09991AD2516}" srcOrd="2" destOrd="0" parTransId="{FE9A451C-B20D-4F60-99C4-B64F694AEF91}" sibTransId="{4038F07F-DDDB-498C-BAFB-B38B7FF72062}"/>
    <dgm:cxn modelId="{2D722D87-29FD-4903-B436-FADEB1E9790F}" type="presOf" srcId="{965543D4-CA4B-4CF4-9100-A8C51892003D}" destId="{41D6CF68-4D4F-418D-B5FF-A05A4BC1CB9B}" srcOrd="0" destOrd="0" presId="urn:microsoft.com/office/officeart/2005/8/layout/list1"/>
    <dgm:cxn modelId="{758961A2-0BF7-4897-B343-E167990892D0}" type="presOf" srcId="{3891B874-84A2-4DC9-990A-321F4726D738}" destId="{9DBF5021-2983-4788-96BA-0B41FBD4057C}" srcOrd="1" destOrd="0" presId="urn:microsoft.com/office/officeart/2005/8/layout/list1"/>
    <dgm:cxn modelId="{389431A6-E102-4012-B4A3-7AFF7D1BB76F}" srcId="{78AC5FB6-36E6-42AE-BD4F-7A23F4A4DD65}" destId="{FFCB9BBE-B1E0-45F9-8A44-0EFBDE128D55}" srcOrd="4" destOrd="0" parTransId="{CE9D7C86-FCC8-41F3-BCFE-C3AB6DF3C4B5}" sibTransId="{2B3D5A8B-6AA1-48D7-87E0-673803A66BC6}"/>
    <dgm:cxn modelId="{8B368FB8-01C0-4473-A260-937ED9E20512}" type="presOf" srcId="{D231B43A-4BA0-4448-AD70-2FCD3F2C76FF}" destId="{BF63EB2A-C385-41C0-9B4A-C3219541B0B7}" srcOrd="0" destOrd="0" presId="urn:microsoft.com/office/officeart/2005/8/layout/list1"/>
    <dgm:cxn modelId="{357361C5-7108-42B1-BACC-D7E5EB219A7B}" type="presOf" srcId="{AAC50F39-BA81-4B99-A28A-45D398E1FBD6}" destId="{BF63EB2A-C385-41C0-9B4A-C3219541B0B7}" srcOrd="0" destOrd="3" presId="urn:microsoft.com/office/officeart/2005/8/layout/list1"/>
    <dgm:cxn modelId="{662D0BD5-B40B-45EB-AD2D-CD45BA89C567}" srcId="{78AC5FB6-36E6-42AE-BD4F-7A23F4A4DD65}" destId="{965543D4-CA4B-4CF4-9100-A8C51892003D}" srcOrd="1" destOrd="0" parTransId="{BC240885-1917-436C-832B-B553A88AD3EB}" sibTransId="{53746E73-4C45-40DF-9A93-CE62480DD9E9}"/>
    <dgm:cxn modelId="{A8D32DDA-40E4-4A01-9016-527FB8CDBE35}" srcId="{FFCB9BBE-B1E0-45F9-8A44-0EFBDE128D55}" destId="{D231B43A-4BA0-4448-AD70-2FCD3F2C76FF}" srcOrd="0" destOrd="0" parTransId="{C1D64D6D-8D74-4210-89A4-683A686519B5}" sibTransId="{BBEA1723-5E27-44DA-BFB6-023E35802444}"/>
    <dgm:cxn modelId="{4C7C15F4-F6BB-45FB-BAA5-9EC6BF7C7ED9}" type="presOf" srcId="{445147BD-A09B-4A52-9785-A30B650BD5EB}" destId="{BF63EB2A-C385-41C0-9B4A-C3219541B0B7}" srcOrd="0" destOrd="4" presId="urn:microsoft.com/office/officeart/2005/8/layout/list1"/>
    <dgm:cxn modelId="{2EADE7FD-67B2-4FD3-9E31-7C167BBCD398}" type="presOf" srcId="{FFCB9BBE-B1E0-45F9-8A44-0EFBDE128D55}" destId="{2D47800E-3D6D-4F5B-8F75-A02654363076}" srcOrd="1" destOrd="0" presId="urn:microsoft.com/office/officeart/2005/8/layout/list1"/>
    <dgm:cxn modelId="{D2BE8972-CA64-49F2-A6E8-C835621F099A}" type="presParOf" srcId="{4CE3CA8B-2EC3-4496-87D7-F6733AF17878}" destId="{BC06705C-2582-4FB3-B5D8-730C33B7D5C4}" srcOrd="0" destOrd="0" presId="urn:microsoft.com/office/officeart/2005/8/layout/list1"/>
    <dgm:cxn modelId="{0D8AA8F2-4841-43DE-8C18-D7578C2DD1CE}" type="presParOf" srcId="{BC06705C-2582-4FB3-B5D8-730C33B7D5C4}" destId="{95DB031F-9CC3-43C3-98DB-530538217722}" srcOrd="0" destOrd="0" presId="urn:microsoft.com/office/officeart/2005/8/layout/list1"/>
    <dgm:cxn modelId="{F8F82C98-5945-4D56-A514-9AC468BF0F6E}" type="presParOf" srcId="{BC06705C-2582-4FB3-B5D8-730C33B7D5C4}" destId="{9870E385-EA60-4517-B5D3-6ABD081EF880}" srcOrd="1" destOrd="0" presId="urn:microsoft.com/office/officeart/2005/8/layout/list1"/>
    <dgm:cxn modelId="{513A8098-7165-46AF-A780-8BD031920D7E}" type="presParOf" srcId="{4CE3CA8B-2EC3-4496-87D7-F6733AF17878}" destId="{C1D5AA69-0007-4B1C-8A2D-6DF6F9ADB271}" srcOrd="1" destOrd="0" presId="urn:microsoft.com/office/officeart/2005/8/layout/list1"/>
    <dgm:cxn modelId="{FD1A122C-1C48-4AB8-9594-6642C5490548}" type="presParOf" srcId="{4CE3CA8B-2EC3-4496-87D7-F6733AF17878}" destId="{2275A5C7-3777-4702-BAEC-6F0D9830D67A}" srcOrd="2" destOrd="0" presId="urn:microsoft.com/office/officeart/2005/8/layout/list1"/>
    <dgm:cxn modelId="{91F99A69-0D57-4061-82A2-8C9BD8E7B957}" type="presParOf" srcId="{4CE3CA8B-2EC3-4496-87D7-F6733AF17878}" destId="{437D6C6E-AEF8-4AEB-BD52-D34344A47C0A}" srcOrd="3" destOrd="0" presId="urn:microsoft.com/office/officeart/2005/8/layout/list1"/>
    <dgm:cxn modelId="{9D3FDF95-5F24-46D4-AD45-FB811B1A1636}" type="presParOf" srcId="{4CE3CA8B-2EC3-4496-87D7-F6733AF17878}" destId="{4A9EBCE4-A47C-4580-BE3C-EF22A5021EBB}" srcOrd="4" destOrd="0" presId="urn:microsoft.com/office/officeart/2005/8/layout/list1"/>
    <dgm:cxn modelId="{7BE78205-4F64-48B4-B311-303FBBEE8F40}" type="presParOf" srcId="{4A9EBCE4-A47C-4580-BE3C-EF22A5021EBB}" destId="{41D6CF68-4D4F-418D-B5FF-A05A4BC1CB9B}" srcOrd="0" destOrd="0" presId="urn:microsoft.com/office/officeart/2005/8/layout/list1"/>
    <dgm:cxn modelId="{2D6DCB39-F97C-41FE-89C9-65ACDF5A20D6}" type="presParOf" srcId="{4A9EBCE4-A47C-4580-BE3C-EF22A5021EBB}" destId="{BFF894AE-FE1C-4779-9A64-5214DA04AC2E}" srcOrd="1" destOrd="0" presId="urn:microsoft.com/office/officeart/2005/8/layout/list1"/>
    <dgm:cxn modelId="{8C4F25A0-D61E-456D-963E-00F589EA3914}" type="presParOf" srcId="{4CE3CA8B-2EC3-4496-87D7-F6733AF17878}" destId="{7212ADDE-B747-4F9A-8EE4-B41B7233C25E}" srcOrd="5" destOrd="0" presId="urn:microsoft.com/office/officeart/2005/8/layout/list1"/>
    <dgm:cxn modelId="{A231DE00-E2EB-42B8-918E-B19918C9CD02}" type="presParOf" srcId="{4CE3CA8B-2EC3-4496-87D7-F6733AF17878}" destId="{DD104FD3-415A-4779-B02C-F0F5357C42EC}" srcOrd="6" destOrd="0" presId="urn:microsoft.com/office/officeart/2005/8/layout/list1"/>
    <dgm:cxn modelId="{FAE65166-EC2D-420F-82C6-BFEA712F8391}" type="presParOf" srcId="{4CE3CA8B-2EC3-4496-87D7-F6733AF17878}" destId="{E2E748D6-7055-4747-B040-8FDCDF78A694}" srcOrd="7" destOrd="0" presId="urn:microsoft.com/office/officeart/2005/8/layout/list1"/>
    <dgm:cxn modelId="{49AAE493-2F8B-46D1-B2B4-3B36C90AE03E}" type="presParOf" srcId="{4CE3CA8B-2EC3-4496-87D7-F6733AF17878}" destId="{770B937A-09E7-4054-9B3C-7A599479C862}" srcOrd="8" destOrd="0" presId="urn:microsoft.com/office/officeart/2005/8/layout/list1"/>
    <dgm:cxn modelId="{F584278F-418A-4060-A89E-043301B21071}" type="presParOf" srcId="{770B937A-09E7-4054-9B3C-7A599479C862}" destId="{3833EDE3-9A0C-4008-AAF6-1F5494C22C98}" srcOrd="0" destOrd="0" presId="urn:microsoft.com/office/officeart/2005/8/layout/list1"/>
    <dgm:cxn modelId="{50CCD87D-F1DC-40BF-A8BE-5B63E2D9BEC2}" type="presParOf" srcId="{770B937A-09E7-4054-9B3C-7A599479C862}" destId="{12DEEFE6-249A-4E28-B882-2B62A2209208}" srcOrd="1" destOrd="0" presId="urn:microsoft.com/office/officeart/2005/8/layout/list1"/>
    <dgm:cxn modelId="{61CFFCF6-82EE-48B4-959A-AFF7545AEF23}" type="presParOf" srcId="{4CE3CA8B-2EC3-4496-87D7-F6733AF17878}" destId="{FE7C8C53-272B-48B5-87FF-5FD1FE7FB8C9}" srcOrd="9" destOrd="0" presId="urn:microsoft.com/office/officeart/2005/8/layout/list1"/>
    <dgm:cxn modelId="{4F5DF296-5E91-4176-B936-99820DE39A53}" type="presParOf" srcId="{4CE3CA8B-2EC3-4496-87D7-F6733AF17878}" destId="{D693475B-2783-4EE7-AF9F-C4F158074523}" srcOrd="10" destOrd="0" presId="urn:microsoft.com/office/officeart/2005/8/layout/list1"/>
    <dgm:cxn modelId="{341D361C-51A9-4CA0-A217-56B93F65F192}" type="presParOf" srcId="{4CE3CA8B-2EC3-4496-87D7-F6733AF17878}" destId="{DE491F0E-62DD-40DF-8B1A-B211A2A79957}" srcOrd="11" destOrd="0" presId="urn:microsoft.com/office/officeart/2005/8/layout/list1"/>
    <dgm:cxn modelId="{9CFA99B3-8CF5-4852-8F2C-1FCFADE6CAA2}" type="presParOf" srcId="{4CE3CA8B-2EC3-4496-87D7-F6733AF17878}" destId="{5C7D828A-B8C4-43C5-918D-E8F2BFA30218}" srcOrd="12" destOrd="0" presId="urn:microsoft.com/office/officeart/2005/8/layout/list1"/>
    <dgm:cxn modelId="{3C1C0611-461C-4D30-AEC8-7EA703041B77}" type="presParOf" srcId="{5C7D828A-B8C4-43C5-918D-E8F2BFA30218}" destId="{B28E2350-94CF-4F9C-9D70-C793B6423E80}" srcOrd="0" destOrd="0" presId="urn:microsoft.com/office/officeart/2005/8/layout/list1"/>
    <dgm:cxn modelId="{988B5C75-4AFC-4278-A7F7-4DD464FA3B66}" type="presParOf" srcId="{5C7D828A-B8C4-43C5-918D-E8F2BFA30218}" destId="{9DBF5021-2983-4788-96BA-0B41FBD4057C}" srcOrd="1" destOrd="0" presId="urn:microsoft.com/office/officeart/2005/8/layout/list1"/>
    <dgm:cxn modelId="{00377BA7-D1B3-4A60-8BC9-78C36B2F8986}" type="presParOf" srcId="{4CE3CA8B-2EC3-4496-87D7-F6733AF17878}" destId="{FDCA4D00-AC8B-49AA-9FEE-72E66DCD513C}" srcOrd="13" destOrd="0" presId="urn:microsoft.com/office/officeart/2005/8/layout/list1"/>
    <dgm:cxn modelId="{D974CD4D-0272-4488-8FF8-7B6B4F6BAFB2}" type="presParOf" srcId="{4CE3CA8B-2EC3-4496-87D7-F6733AF17878}" destId="{FE9811FB-F9E1-4688-8722-31B986707562}" srcOrd="14" destOrd="0" presId="urn:microsoft.com/office/officeart/2005/8/layout/list1"/>
    <dgm:cxn modelId="{F95F6C37-CBC0-4FB0-B89F-9690987A2CC7}" type="presParOf" srcId="{4CE3CA8B-2EC3-4496-87D7-F6733AF17878}" destId="{53A0F319-0083-4EEF-BF10-801498B380C2}" srcOrd="15" destOrd="0" presId="urn:microsoft.com/office/officeart/2005/8/layout/list1"/>
    <dgm:cxn modelId="{6D4F3817-6213-4ADA-BC7B-1292898A8826}" type="presParOf" srcId="{4CE3CA8B-2EC3-4496-87D7-F6733AF17878}" destId="{CF12A9BC-BBB3-495B-82F5-C7931A7675B0}" srcOrd="16" destOrd="0" presId="urn:microsoft.com/office/officeart/2005/8/layout/list1"/>
    <dgm:cxn modelId="{B8204978-2430-4095-AF9B-008239B50209}" type="presParOf" srcId="{CF12A9BC-BBB3-495B-82F5-C7931A7675B0}" destId="{079349B9-849D-4BEB-A937-55353FB85A9B}" srcOrd="0" destOrd="0" presId="urn:microsoft.com/office/officeart/2005/8/layout/list1"/>
    <dgm:cxn modelId="{DDE91E4D-BFC5-43D7-A9F0-BA0C07E2D8B1}" type="presParOf" srcId="{CF12A9BC-BBB3-495B-82F5-C7931A7675B0}" destId="{2D47800E-3D6D-4F5B-8F75-A02654363076}" srcOrd="1" destOrd="0" presId="urn:microsoft.com/office/officeart/2005/8/layout/list1"/>
    <dgm:cxn modelId="{1EAF6ED9-72C0-453C-81B2-463A84DCB028}" type="presParOf" srcId="{4CE3CA8B-2EC3-4496-87D7-F6733AF17878}" destId="{7B37F7FD-CF6F-4B0E-B1B8-CBB4DC78B49E}" srcOrd="17" destOrd="0" presId="urn:microsoft.com/office/officeart/2005/8/layout/list1"/>
    <dgm:cxn modelId="{E26D994F-77CD-473A-B41C-27A20C480D22}" type="presParOf" srcId="{4CE3CA8B-2EC3-4496-87D7-F6733AF17878}" destId="{BF63EB2A-C385-41C0-9B4A-C3219541B0B7}" srcOrd="18"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A3CC5A6-3BC3-4C00-A97D-056B312E3682}"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0024A449-F44F-485A-95B1-C105D50D2861}">
      <dgm:prSet/>
      <dgm:spPr>
        <a:solidFill>
          <a:schemeClr val="tx2">
            <a:lumMod val="75000"/>
          </a:schemeClr>
        </a:solidFill>
      </dgm:spPr>
      <dgm:t>
        <a:bodyPr/>
        <a:lstStyle/>
        <a:p>
          <a:r>
            <a:rPr lang="en-US"/>
            <a:t>The Rist Family Foundation</a:t>
          </a:r>
        </a:p>
      </dgm:t>
    </dgm:pt>
    <dgm:pt modelId="{AF0AA02C-2A36-48BE-A23A-7443FA9E4271}" type="parTrans" cxnId="{230C17AF-8331-4A70-A3A3-C05F06192B41}">
      <dgm:prSet/>
      <dgm:spPr/>
      <dgm:t>
        <a:bodyPr/>
        <a:lstStyle/>
        <a:p>
          <a:endParaRPr lang="en-US"/>
        </a:p>
      </dgm:t>
    </dgm:pt>
    <dgm:pt modelId="{1F9AC49A-7CA9-463F-B718-7B94B4C22130}" type="sibTrans" cxnId="{230C17AF-8331-4A70-A3A3-C05F06192B41}">
      <dgm:prSet/>
      <dgm:spPr/>
      <dgm:t>
        <a:bodyPr/>
        <a:lstStyle/>
        <a:p>
          <a:endParaRPr lang="en-US"/>
        </a:p>
      </dgm:t>
    </dgm:pt>
    <dgm:pt modelId="{E30ADA9A-8762-476F-A617-817794BD646A}">
      <dgm:prSet/>
      <dgm:spPr>
        <a:solidFill>
          <a:schemeClr val="tx2">
            <a:lumMod val="75000"/>
          </a:schemeClr>
        </a:solidFill>
      </dgm:spPr>
      <dgm:t>
        <a:bodyPr/>
        <a:lstStyle/>
        <a:p>
          <a:r>
            <a:rPr lang="en-US" dirty="0"/>
            <a:t>The </a:t>
          </a:r>
          <a:r>
            <a:rPr lang="en-US" dirty="0" err="1"/>
            <a:t>Gunterberg</a:t>
          </a:r>
          <a:r>
            <a:rPr lang="en-US" dirty="0"/>
            <a:t> Foundation and Culliton Family</a:t>
          </a:r>
        </a:p>
      </dgm:t>
    </dgm:pt>
    <dgm:pt modelId="{6C794E60-6899-47C9-9D59-C6B42F6335A4}" type="parTrans" cxnId="{E2C65525-F71A-4193-8D32-9EF311320296}">
      <dgm:prSet/>
      <dgm:spPr/>
      <dgm:t>
        <a:bodyPr/>
        <a:lstStyle/>
        <a:p>
          <a:endParaRPr lang="en-US"/>
        </a:p>
      </dgm:t>
    </dgm:pt>
    <dgm:pt modelId="{0C468683-77DB-4232-B9CC-D76F125C9F3D}" type="sibTrans" cxnId="{E2C65525-F71A-4193-8D32-9EF311320296}">
      <dgm:prSet/>
      <dgm:spPr/>
      <dgm:t>
        <a:bodyPr/>
        <a:lstStyle/>
        <a:p>
          <a:endParaRPr lang="en-US"/>
        </a:p>
      </dgm:t>
    </dgm:pt>
    <dgm:pt modelId="{AF6ED993-E0F4-4224-BF34-90F19D38249D}">
      <dgm:prSet/>
      <dgm:spPr>
        <a:solidFill>
          <a:schemeClr val="tx2">
            <a:lumMod val="75000"/>
          </a:schemeClr>
        </a:solidFill>
      </dgm:spPr>
      <dgm:t>
        <a:bodyPr/>
        <a:lstStyle/>
        <a:p>
          <a:r>
            <a:rPr lang="en-US" dirty="0" err="1"/>
            <a:t>IncredibleBank</a:t>
          </a:r>
          <a:endParaRPr lang="en-US" dirty="0"/>
        </a:p>
      </dgm:t>
    </dgm:pt>
    <dgm:pt modelId="{DD75119B-E3B8-402E-88EF-95FDBAF9B2AE}" type="parTrans" cxnId="{ED007F5A-A5FC-4697-BED4-5F78ED5E0390}">
      <dgm:prSet/>
      <dgm:spPr/>
      <dgm:t>
        <a:bodyPr/>
        <a:lstStyle/>
        <a:p>
          <a:endParaRPr lang="en-US"/>
        </a:p>
      </dgm:t>
    </dgm:pt>
    <dgm:pt modelId="{07C111CE-8A91-442E-B534-2ED3D9AA6CC1}" type="sibTrans" cxnId="{ED007F5A-A5FC-4697-BED4-5F78ED5E0390}">
      <dgm:prSet/>
      <dgm:spPr/>
      <dgm:t>
        <a:bodyPr/>
        <a:lstStyle/>
        <a:p>
          <a:endParaRPr lang="en-US"/>
        </a:p>
      </dgm:t>
    </dgm:pt>
    <dgm:pt modelId="{8DAA3589-B1DB-4ED8-9B70-1F3589A65341}">
      <dgm:prSet/>
      <dgm:spPr>
        <a:solidFill>
          <a:schemeClr val="tx2">
            <a:lumMod val="75000"/>
          </a:schemeClr>
        </a:solidFill>
      </dgm:spPr>
      <dgm:t>
        <a:bodyPr/>
        <a:lstStyle/>
        <a:p>
          <a:r>
            <a:rPr lang="en-US"/>
            <a:t>Florida Gulf Coast University</a:t>
          </a:r>
        </a:p>
      </dgm:t>
    </dgm:pt>
    <dgm:pt modelId="{B9E2CC6D-C4EE-4685-8824-80C98C4B7355}" type="parTrans" cxnId="{9A3AFB93-1905-4A82-BAE3-0726F4926115}">
      <dgm:prSet/>
      <dgm:spPr/>
      <dgm:t>
        <a:bodyPr/>
        <a:lstStyle/>
        <a:p>
          <a:endParaRPr lang="en-US"/>
        </a:p>
      </dgm:t>
    </dgm:pt>
    <dgm:pt modelId="{71CDF7B7-FCD7-4007-A0EF-D0CE439C530B}" type="sibTrans" cxnId="{9A3AFB93-1905-4A82-BAE3-0726F4926115}">
      <dgm:prSet/>
      <dgm:spPr/>
      <dgm:t>
        <a:bodyPr/>
        <a:lstStyle/>
        <a:p>
          <a:endParaRPr lang="en-US"/>
        </a:p>
      </dgm:t>
    </dgm:pt>
    <dgm:pt modelId="{98E796AF-5361-47D6-9941-9DB79FDA212A}">
      <dgm:prSet/>
      <dgm:spPr>
        <a:solidFill>
          <a:schemeClr val="tx2">
            <a:lumMod val="75000"/>
          </a:schemeClr>
        </a:solidFill>
      </dgm:spPr>
      <dgm:t>
        <a:bodyPr/>
        <a:lstStyle/>
        <a:p>
          <a:r>
            <a:rPr lang="en-US" dirty="0"/>
            <a:t>Florida Southwestern  State College</a:t>
          </a:r>
        </a:p>
      </dgm:t>
    </dgm:pt>
    <dgm:pt modelId="{30BFEB9F-9B14-4D51-BF85-83F2D76148EF}" type="parTrans" cxnId="{0562F7A3-1E82-4A9C-BB9E-57D412413255}">
      <dgm:prSet/>
      <dgm:spPr/>
      <dgm:t>
        <a:bodyPr/>
        <a:lstStyle/>
        <a:p>
          <a:endParaRPr lang="en-US"/>
        </a:p>
      </dgm:t>
    </dgm:pt>
    <dgm:pt modelId="{87ED905E-49FB-4FE8-9DEF-282798DE3D82}" type="sibTrans" cxnId="{0562F7A3-1E82-4A9C-BB9E-57D412413255}">
      <dgm:prSet/>
      <dgm:spPr/>
      <dgm:t>
        <a:bodyPr/>
        <a:lstStyle/>
        <a:p>
          <a:endParaRPr lang="en-US"/>
        </a:p>
      </dgm:t>
    </dgm:pt>
    <dgm:pt modelId="{12D16124-3EA0-4543-B30B-4DB7D0512436}">
      <dgm:prSet/>
      <dgm:spPr>
        <a:solidFill>
          <a:schemeClr val="tx2">
            <a:lumMod val="75000"/>
          </a:schemeClr>
        </a:solidFill>
      </dgm:spPr>
      <dgm:t>
        <a:bodyPr/>
        <a:lstStyle/>
        <a:p>
          <a:r>
            <a:rPr lang="en-US"/>
            <a:t>Keiser University</a:t>
          </a:r>
        </a:p>
      </dgm:t>
    </dgm:pt>
    <dgm:pt modelId="{DC50009C-58CA-46D3-ABE4-1D5B711359E1}" type="parTrans" cxnId="{74B5CCF7-EB09-4333-8338-4DE9EBDF6092}">
      <dgm:prSet/>
      <dgm:spPr/>
      <dgm:t>
        <a:bodyPr/>
        <a:lstStyle/>
        <a:p>
          <a:endParaRPr lang="en-US"/>
        </a:p>
      </dgm:t>
    </dgm:pt>
    <dgm:pt modelId="{65D8CC91-5BEF-4C2C-B48B-0229B8F1C189}" type="sibTrans" cxnId="{74B5CCF7-EB09-4333-8338-4DE9EBDF6092}">
      <dgm:prSet/>
      <dgm:spPr/>
      <dgm:t>
        <a:bodyPr/>
        <a:lstStyle/>
        <a:p>
          <a:endParaRPr lang="en-US"/>
        </a:p>
      </dgm:t>
    </dgm:pt>
    <dgm:pt modelId="{F8325BB9-50BE-4D6C-BEB4-D2CE2F528F92}">
      <dgm:prSet/>
      <dgm:spPr>
        <a:solidFill>
          <a:schemeClr val="tx2">
            <a:lumMod val="75000"/>
          </a:schemeClr>
        </a:solidFill>
      </dgm:spPr>
      <dgm:t>
        <a:bodyPr/>
        <a:lstStyle/>
        <a:p>
          <a:r>
            <a:rPr lang="en-US"/>
            <a:t>Full Sail University</a:t>
          </a:r>
        </a:p>
      </dgm:t>
    </dgm:pt>
    <dgm:pt modelId="{D3285D36-802D-4548-B8C4-253E89E869AA}" type="parTrans" cxnId="{6AAECC7F-5418-4F98-8133-3E8CFAEF7F81}">
      <dgm:prSet/>
      <dgm:spPr/>
      <dgm:t>
        <a:bodyPr/>
        <a:lstStyle/>
        <a:p>
          <a:endParaRPr lang="en-US"/>
        </a:p>
      </dgm:t>
    </dgm:pt>
    <dgm:pt modelId="{6D4E9CC4-5E61-44EB-9881-5F80B125ADE8}" type="sibTrans" cxnId="{6AAECC7F-5418-4F98-8133-3E8CFAEF7F81}">
      <dgm:prSet/>
      <dgm:spPr/>
      <dgm:t>
        <a:bodyPr/>
        <a:lstStyle/>
        <a:p>
          <a:endParaRPr lang="en-US"/>
        </a:p>
      </dgm:t>
    </dgm:pt>
    <dgm:pt modelId="{282C11F5-CFE2-44E5-ADA8-A2F1BDF8F4F0}">
      <dgm:prSet/>
      <dgm:spPr>
        <a:solidFill>
          <a:schemeClr val="tx2">
            <a:lumMod val="75000"/>
          </a:schemeClr>
        </a:solidFill>
      </dgm:spPr>
      <dgm:t>
        <a:bodyPr/>
        <a:lstStyle/>
        <a:p>
          <a:r>
            <a:rPr lang="en-US" dirty="0"/>
            <a:t>The Cape Coral Municipal Charter School Foundation</a:t>
          </a:r>
        </a:p>
      </dgm:t>
    </dgm:pt>
    <dgm:pt modelId="{BF3C038B-8019-4DB5-BAE6-86E987E89EF7}" type="parTrans" cxnId="{651A4E61-3AE6-4C0E-B6A9-88EE58F81564}">
      <dgm:prSet/>
      <dgm:spPr/>
      <dgm:t>
        <a:bodyPr/>
        <a:lstStyle/>
        <a:p>
          <a:endParaRPr lang="en-US"/>
        </a:p>
      </dgm:t>
    </dgm:pt>
    <dgm:pt modelId="{C3EF1204-2570-496E-B8BB-21FB7A45A752}" type="sibTrans" cxnId="{651A4E61-3AE6-4C0E-B6A9-88EE58F81564}">
      <dgm:prSet/>
      <dgm:spPr/>
      <dgm:t>
        <a:bodyPr/>
        <a:lstStyle/>
        <a:p>
          <a:endParaRPr lang="en-US"/>
        </a:p>
      </dgm:t>
    </dgm:pt>
    <dgm:pt modelId="{0E37C118-E7FD-4B9B-9201-C063A7B8A3DD}">
      <dgm:prSet/>
      <dgm:spPr>
        <a:solidFill>
          <a:schemeClr val="tx2">
            <a:lumMod val="75000"/>
          </a:schemeClr>
        </a:solidFill>
      </dgm:spPr>
      <dgm:t>
        <a:bodyPr/>
        <a:lstStyle/>
        <a:p>
          <a:r>
            <a:rPr lang="en-US"/>
            <a:t>Frances R. Dewing Foundation</a:t>
          </a:r>
        </a:p>
      </dgm:t>
    </dgm:pt>
    <dgm:pt modelId="{7D9CADA0-9A74-4B12-B47E-C5BC03F947D6}" type="parTrans" cxnId="{EB5486C6-03E7-4014-8301-1098D0350934}">
      <dgm:prSet/>
      <dgm:spPr/>
      <dgm:t>
        <a:bodyPr/>
        <a:lstStyle/>
        <a:p>
          <a:endParaRPr lang="en-US"/>
        </a:p>
      </dgm:t>
    </dgm:pt>
    <dgm:pt modelId="{F7F2C661-264F-42D3-95EB-0131F15829B7}" type="sibTrans" cxnId="{EB5486C6-03E7-4014-8301-1098D0350934}">
      <dgm:prSet/>
      <dgm:spPr/>
      <dgm:t>
        <a:bodyPr/>
        <a:lstStyle/>
        <a:p>
          <a:endParaRPr lang="en-US"/>
        </a:p>
      </dgm:t>
    </dgm:pt>
    <dgm:pt modelId="{9B5785AD-6861-4B4B-963B-3F6EC89B5CAB}">
      <dgm:prSet/>
      <dgm:spPr>
        <a:solidFill>
          <a:schemeClr val="tx2">
            <a:lumMod val="75000"/>
          </a:schemeClr>
        </a:solidFill>
      </dgm:spPr>
      <dgm:t>
        <a:bodyPr/>
        <a:lstStyle/>
        <a:p>
          <a:r>
            <a:rPr lang="en-US"/>
            <a:t>Glenn W. Bailey Foundation</a:t>
          </a:r>
        </a:p>
      </dgm:t>
    </dgm:pt>
    <dgm:pt modelId="{66E8029C-AB76-459A-A21E-C4EF94FF4B77}" type="parTrans" cxnId="{AB257707-74BD-46F1-A3F0-FCEB9F1FDE4D}">
      <dgm:prSet/>
      <dgm:spPr/>
      <dgm:t>
        <a:bodyPr/>
        <a:lstStyle/>
        <a:p>
          <a:endParaRPr lang="en-US"/>
        </a:p>
      </dgm:t>
    </dgm:pt>
    <dgm:pt modelId="{D7329E9F-A4F7-4456-AE5D-408F60D15C5A}" type="sibTrans" cxnId="{AB257707-74BD-46F1-A3F0-FCEB9F1FDE4D}">
      <dgm:prSet/>
      <dgm:spPr/>
      <dgm:t>
        <a:bodyPr/>
        <a:lstStyle/>
        <a:p>
          <a:endParaRPr lang="en-US"/>
        </a:p>
      </dgm:t>
    </dgm:pt>
    <dgm:pt modelId="{01BD21C7-1782-4793-9D68-2DDC53B9AC72}">
      <dgm:prSet/>
      <dgm:spPr>
        <a:solidFill>
          <a:schemeClr val="tx2">
            <a:lumMod val="75000"/>
          </a:schemeClr>
        </a:solidFill>
      </dgm:spPr>
      <dgm:t>
        <a:bodyPr/>
        <a:lstStyle/>
        <a:p>
          <a:r>
            <a:rPr lang="en-US" dirty="0" err="1"/>
            <a:t>BirdBrain</a:t>
          </a:r>
          <a:r>
            <a:rPr lang="en-US" dirty="0"/>
            <a:t> Technologies</a:t>
          </a:r>
        </a:p>
      </dgm:t>
    </dgm:pt>
    <dgm:pt modelId="{7C968EA2-418C-4AE7-8AFD-C0E85630A01A}" type="parTrans" cxnId="{33050C27-2B2B-4303-9EA6-B4758DFCA31D}">
      <dgm:prSet/>
      <dgm:spPr/>
      <dgm:t>
        <a:bodyPr/>
        <a:lstStyle/>
        <a:p>
          <a:endParaRPr lang="en-US"/>
        </a:p>
      </dgm:t>
    </dgm:pt>
    <dgm:pt modelId="{B0488521-1B5A-4000-AC0A-EC3F863D2EE8}" type="sibTrans" cxnId="{33050C27-2B2B-4303-9EA6-B4758DFCA31D}">
      <dgm:prSet/>
      <dgm:spPr/>
      <dgm:t>
        <a:bodyPr/>
        <a:lstStyle/>
        <a:p>
          <a:endParaRPr lang="en-US"/>
        </a:p>
      </dgm:t>
    </dgm:pt>
    <dgm:pt modelId="{EDE240B1-1788-4F3A-8526-9260B28EBB48}">
      <dgm:prSet/>
      <dgm:spPr>
        <a:solidFill>
          <a:schemeClr val="tx2">
            <a:lumMod val="75000"/>
          </a:schemeClr>
        </a:solidFill>
      </dgm:spPr>
      <dgm:t>
        <a:bodyPr/>
        <a:lstStyle/>
        <a:p>
          <a:r>
            <a:rPr lang="en-US" dirty="0"/>
            <a:t>The Scientists’ Society of Southwest Florida</a:t>
          </a:r>
        </a:p>
      </dgm:t>
    </dgm:pt>
    <dgm:pt modelId="{C052B9C6-B76B-4889-9976-76D4CBB0063F}" type="parTrans" cxnId="{73990F35-74B9-4022-B357-76ED77BE82CD}">
      <dgm:prSet/>
      <dgm:spPr/>
      <dgm:t>
        <a:bodyPr/>
        <a:lstStyle/>
        <a:p>
          <a:endParaRPr lang="en-US"/>
        </a:p>
      </dgm:t>
    </dgm:pt>
    <dgm:pt modelId="{6A7D1E48-BC68-44EE-A999-D0B4BA9A4870}" type="sibTrans" cxnId="{73990F35-74B9-4022-B357-76ED77BE82CD}">
      <dgm:prSet/>
      <dgm:spPr/>
      <dgm:t>
        <a:bodyPr/>
        <a:lstStyle/>
        <a:p>
          <a:endParaRPr lang="en-US"/>
        </a:p>
      </dgm:t>
    </dgm:pt>
    <dgm:pt modelId="{BF182FB7-E1A9-4C40-B4F6-BA13C1559806}" type="pres">
      <dgm:prSet presAssocID="{8A3CC5A6-3BC3-4C00-A97D-056B312E3682}" presName="linear" presStyleCnt="0">
        <dgm:presLayoutVars>
          <dgm:animLvl val="lvl"/>
          <dgm:resizeHandles val="exact"/>
        </dgm:presLayoutVars>
      </dgm:prSet>
      <dgm:spPr/>
    </dgm:pt>
    <dgm:pt modelId="{1F136E97-1A15-4FB9-BD23-C0D7A65A5BA6}" type="pres">
      <dgm:prSet presAssocID="{0024A449-F44F-485A-95B1-C105D50D2861}" presName="parentText" presStyleLbl="node1" presStyleIdx="0" presStyleCnt="12" custLinFactNeighborY="-51139">
        <dgm:presLayoutVars>
          <dgm:chMax val="0"/>
          <dgm:bulletEnabled val="1"/>
        </dgm:presLayoutVars>
      </dgm:prSet>
      <dgm:spPr/>
    </dgm:pt>
    <dgm:pt modelId="{2265F545-5D24-4488-BB14-2A41C823EA89}" type="pres">
      <dgm:prSet presAssocID="{1F9AC49A-7CA9-463F-B718-7B94B4C22130}" presName="spacer" presStyleCnt="0"/>
      <dgm:spPr/>
    </dgm:pt>
    <dgm:pt modelId="{D6EDD560-6C02-4B73-B234-C9553EAD9CB7}" type="pres">
      <dgm:prSet presAssocID="{E30ADA9A-8762-476F-A617-817794BD646A}" presName="parentText" presStyleLbl="node1" presStyleIdx="1" presStyleCnt="12">
        <dgm:presLayoutVars>
          <dgm:chMax val="0"/>
          <dgm:bulletEnabled val="1"/>
        </dgm:presLayoutVars>
      </dgm:prSet>
      <dgm:spPr/>
    </dgm:pt>
    <dgm:pt modelId="{E643B961-3B98-40B7-B2B4-C3EA2D26E2E0}" type="pres">
      <dgm:prSet presAssocID="{0C468683-77DB-4232-B9CC-D76F125C9F3D}" presName="spacer" presStyleCnt="0"/>
      <dgm:spPr/>
    </dgm:pt>
    <dgm:pt modelId="{C6A41E0B-5AF7-4516-B29B-786135F47CA4}" type="pres">
      <dgm:prSet presAssocID="{AF6ED993-E0F4-4224-BF34-90F19D38249D}" presName="parentText" presStyleLbl="node1" presStyleIdx="2" presStyleCnt="12">
        <dgm:presLayoutVars>
          <dgm:chMax val="0"/>
          <dgm:bulletEnabled val="1"/>
        </dgm:presLayoutVars>
      </dgm:prSet>
      <dgm:spPr/>
    </dgm:pt>
    <dgm:pt modelId="{8A9C876F-272B-42D2-8CBB-F8CEE0B85CB4}" type="pres">
      <dgm:prSet presAssocID="{07C111CE-8A91-442E-B534-2ED3D9AA6CC1}" presName="spacer" presStyleCnt="0"/>
      <dgm:spPr/>
    </dgm:pt>
    <dgm:pt modelId="{F3A4BA1E-2808-4198-B80A-F4FCD16E129B}" type="pres">
      <dgm:prSet presAssocID="{8DAA3589-B1DB-4ED8-9B70-1F3589A65341}" presName="parentText" presStyleLbl="node1" presStyleIdx="3" presStyleCnt="12">
        <dgm:presLayoutVars>
          <dgm:chMax val="0"/>
          <dgm:bulletEnabled val="1"/>
        </dgm:presLayoutVars>
      </dgm:prSet>
      <dgm:spPr/>
    </dgm:pt>
    <dgm:pt modelId="{60122ABE-325A-4417-9F6A-ECF8F1B585CF}" type="pres">
      <dgm:prSet presAssocID="{71CDF7B7-FCD7-4007-A0EF-D0CE439C530B}" presName="spacer" presStyleCnt="0"/>
      <dgm:spPr/>
    </dgm:pt>
    <dgm:pt modelId="{58342C39-54B2-4694-8070-FECF82D1E45F}" type="pres">
      <dgm:prSet presAssocID="{98E796AF-5361-47D6-9941-9DB79FDA212A}" presName="parentText" presStyleLbl="node1" presStyleIdx="4" presStyleCnt="12">
        <dgm:presLayoutVars>
          <dgm:chMax val="0"/>
          <dgm:bulletEnabled val="1"/>
        </dgm:presLayoutVars>
      </dgm:prSet>
      <dgm:spPr/>
    </dgm:pt>
    <dgm:pt modelId="{9D61221A-DBBA-44EC-B922-990E7B254C21}" type="pres">
      <dgm:prSet presAssocID="{87ED905E-49FB-4FE8-9DEF-282798DE3D82}" presName="spacer" presStyleCnt="0"/>
      <dgm:spPr/>
    </dgm:pt>
    <dgm:pt modelId="{130F9139-DB06-449A-8485-E8E8C82E137D}" type="pres">
      <dgm:prSet presAssocID="{12D16124-3EA0-4543-B30B-4DB7D0512436}" presName="parentText" presStyleLbl="node1" presStyleIdx="5" presStyleCnt="12">
        <dgm:presLayoutVars>
          <dgm:chMax val="0"/>
          <dgm:bulletEnabled val="1"/>
        </dgm:presLayoutVars>
      </dgm:prSet>
      <dgm:spPr/>
    </dgm:pt>
    <dgm:pt modelId="{8E11EE57-E68F-47CC-8AEE-4A44D2A0AE22}" type="pres">
      <dgm:prSet presAssocID="{65D8CC91-5BEF-4C2C-B48B-0229B8F1C189}" presName="spacer" presStyleCnt="0"/>
      <dgm:spPr/>
    </dgm:pt>
    <dgm:pt modelId="{921B61E9-9DF1-40B0-8153-ED81DBB75AB0}" type="pres">
      <dgm:prSet presAssocID="{F8325BB9-50BE-4D6C-BEB4-D2CE2F528F92}" presName="parentText" presStyleLbl="node1" presStyleIdx="6" presStyleCnt="12">
        <dgm:presLayoutVars>
          <dgm:chMax val="0"/>
          <dgm:bulletEnabled val="1"/>
        </dgm:presLayoutVars>
      </dgm:prSet>
      <dgm:spPr/>
    </dgm:pt>
    <dgm:pt modelId="{C25C753E-9BC0-4550-A74A-4D07C38C34B4}" type="pres">
      <dgm:prSet presAssocID="{6D4E9CC4-5E61-44EB-9881-5F80B125ADE8}" presName="spacer" presStyleCnt="0"/>
      <dgm:spPr/>
    </dgm:pt>
    <dgm:pt modelId="{551B1820-E817-4539-AAB7-1115635C8E29}" type="pres">
      <dgm:prSet presAssocID="{282C11F5-CFE2-44E5-ADA8-A2F1BDF8F4F0}" presName="parentText" presStyleLbl="node1" presStyleIdx="7" presStyleCnt="12">
        <dgm:presLayoutVars>
          <dgm:chMax val="0"/>
          <dgm:bulletEnabled val="1"/>
        </dgm:presLayoutVars>
      </dgm:prSet>
      <dgm:spPr/>
    </dgm:pt>
    <dgm:pt modelId="{A52549DF-6B67-4A90-A67D-ACB07BAC59BA}" type="pres">
      <dgm:prSet presAssocID="{C3EF1204-2570-496E-B8BB-21FB7A45A752}" presName="spacer" presStyleCnt="0"/>
      <dgm:spPr/>
    </dgm:pt>
    <dgm:pt modelId="{FEAA0F19-B34C-4A4E-85F1-8ED5FD7A6EF4}" type="pres">
      <dgm:prSet presAssocID="{0E37C118-E7FD-4B9B-9201-C063A7B8A3DD}" presName="parentText" presStyleLbl="node1" presStyleIdx="8" presStyleCnt="12">
        <dgm:presLayoutVars>
          <dgm:chMax val="0"/>
          <dgm:bulletEnabled val="1"/>
        </dgm:presLayoutVars>
      </dgm:prSet>
      <dgm:spPr/>
    </dgm:pt>
    <dgm:pt modelId="{0E5C49B4-458F-42FC-B86D-959F77AE562A}" type="pres">
      <dgm:prSet presAssocID="{F7F2C661-264F-42D3-95EB-0131F15829B7}" presName="spacer" presStyleCnt="0"/>
      <dgm:spPr/>
    </dgm:pt>
    <dgm:pt modelId="{D6261DED-D023-4CF2-9450-667905B42122}" type="pres">
      <dgm:prSet presAssocID="{9B5785AD-6861-4B4B-963B-3F6EC89B5CAB}" presName="parentText" presStyleLbl="node1" presStyleIdx="9" presStyleCnt="12">
        <dgm:presLayoutVars>
          <dgm:chMax val="0"/>
          <dgm:bulletEnabled val="1"/>
        </dgm:presLayoutVars>
      </dgm:prSet>
      <dgm:spPr/>
    </dgm:pt>
    <dgm:pt modelId="{2084733E-6918-47D2-8B6E-A6FC653330F9}" type="pres">
      <dgm:prSet presAssocID="{D7329E9F-A4F7-4456-AE5D-408F60D15C5A}" presName="spacer" presStyleCnt="0"/>
      <dgm:spPr/>
    </dgm:pt>
    <dgm:pt modelId="{8E277788-33A8-46C8-ADD4-9628B12E82D3}" type="pres">
      <dgm:prSet presAssocID="{01BD21C7-1782-4793-9D68-2DDC53B9AC72}" presName="parentText" presStyleLbl="node1" presStyleIdx="10" presStyleCnt="12">
        <dgm:presLayoutVars>
          <dgm:chMax val="0"/>
          <dgm:bulletEnabled val="1"/>
        </dgm:presLayoutVars>
      </dgm:prSet>
      <dgm:spPr/>
    </dgm:pt>
    <dgm:pt modelId="{4A5EF46B-B464-4653-B7DF-939D06B57887}" type="pres">
      <dgm:prSet presAssocID="{B0488521-1B5A-4000-AC0A-EC3F863D2EE8}" presName="spacer" presStyleCnt="0"/>
      <dgm:spPr/>
    </dgm:pt>
    <dgm:pt modelId="{73CADF4D-DB7F-485A-BDF7-93E7A4E32F1A}" type="pres">
      <dgm:prSet presAssocID="{EDE240B1-1788-4F3A-8526-9260B28EBB48}" presName="parentText" presStyleLbl="node1" presStyleIdx="11" presStyleCnt="12">
        <dgm:presLayoutVars>
          <dgm:chMax val="0"/>
          <dgm:bulletEnabled val="1"/>
        </dgm:presLayoutVars>
      </dgm:prSet>
      <dgm:spPr/>
    </dgm:pt>
  </dgm:ptLst>
  <dgm:cxnLst>
    <dgm:cxn modelId="{CBB77604-4ACD-4440-B48B-F72AB6621B33}" type="presOf" srcId="{98E796AF-5361-47D6-9941-9DB79FDA212A}" destId="{58342C39-54B2-4694-8070-FECF82D1E45F}" srcOrd="0" destOrd="0" presId="urn:microsoft.com/office/officeart/2005/8/layout/vList2"/>
    <dgm:cxn modelId="{AB257707-74BD-46F1-A3F0-FCEB9F1FDE4D}" srcId="{8A3CC5A6-3BC3-4C00-A97D-056B312E3682}" destId="{9B5785AD-6861-4B4B-963B-3F6EC89B5CAB}" srcOrd="9" destOrd="0" parTransId="{66E8029C-AB76-459A-A21E-C4EF94FF4B77}" sibTransId="{D7329E9F-A4F7-4456-AE5D-408F60D15C5A}"/>
    <dgm:cxn modelId="{B584C908-2C06-4935-BB9E-C8372A864336}" type="presOf" srcId="{EDE240B1-1788-4F3A-8526-9260B28EBB48}" destId="{73CADF4D-DB7F-485A-BDF7-93E7A4E32F1A}" srcOrd="0" destOrd="0" presId="urn:microsoft.com/office/officeart/2005/8/layout/vList2"/>
    <dgm:cxn modelId="{E2C65525-F71A-4193-8D32-9EF311320296}" srcId="{8A3CC5A6-3BC3-4C00-A97D-056B312E3682}" destId="{E30ADA9A-8762-476F-A617-817794BD646A}" srcOrd="1" destOrd="0" parTransId="{6C794E60-6899-47C9-9D59-C6B42F6335A4}" sibTransId="{0C468683-77DB-4232-B9CC-D76F125C9F3D}"/>
    <dgm:cxn modelId="{4C36A025-3FA0-4DF4-8E35-47AC61EB532F}" type="presOf" srcId="{0E37C118-E7FD-4B9B-9201-C063A7B8A3DD}" destId="{FEAA0F19-B34C-4A4E-85F1-8ED5FD7A6EF4}" srcOrd="0" destOrd="0" presId="urn:microsoft.com/office/officeart/2005/8/layout/vList2"/>
    <dgm:cxn modelId="{33050C27-2B2B-4303-9EA6-B4758DFCA31D}" srcId="{8A3CC5A6-3BC3-4C00-A97D-056B312E3682}" destId="{01BD21C7-1782-4793-9D68-2DDC53B9AC72}" srcOrd="10" destOrd="0" parTransId="{7C968EA2-418C-4AE7-8AFD-C0E85630A01A}" sibTransId="{B0488521-1B5A-4000-AC0A-EC3F863D2EE8}"/>
    <dgm:cxn modelId="{85E2BA29-94CF-4B51-BA3A-79AB85E93A0D}" type="presOf" srcId="{0024A449-F44F-485A-95B1-C105D50D2861}" destId="{1F136E97-1A15-4FB9-BD23-C0D7A65A5BA6}" srcOrd="0" destOrd="0" presId="urn:microsoft.com/office/officeart/2005/8/layout/vList2"/>
    <dgm:cxn modelId="{73990F35-74B9-4022-B357-76ED77BE82CD}" srcId="{8A3CC5A6-3BC3-4C00-A97D-056B312E3682}" destId="{EDE240B1-1788-4F3A-8526-9260B28EBB48}" srcOrd="11" destOrd="0" parTransId="{C052B9C6-B76B-4889-9976-76D4CBB0063F}" sibTransId="{6A7D1E48-BC68-44EE-A999-D0B4BA9A4870}"/>
    <dgm:cxn modelId="{651A4E61-3AE6-4C0E-B6A9-88EE58F81564}" srcId="{8A3CC5A6-3BC3-4C00-A97D-056B312E3682}" destId="{282C11F5-CFE2-44E5-ADA8-A2F1BDF8F4F0}" srcOrd="7" destOrd="0" parTransId="{BF3C038B-8019-4DB5-BAE6-86E987E89EF7}" sibTransId="{C3EF1204-2570-496E-B8BB-21FB7A45A752}"/>
    <dgm:cxn modelId="{618FD270-72F2-4575-A891-0EC08A32CE1B}" type="presOf" srcId="{8DAA3589-B1DB-4ED8-9B70-1F3589A65341}" destId="{F3A4BA1E-2808-4198-B80A-F4FCD16E129B}" srcOrd="0" destOrd="0" presId="urn:microsoft.com/office/officeart/2005/8/layout/vList2"/>
    <dgm:cxn modelId="{ED007F5A-A5FC-4697-BED4-5F78ED5E0390}" srcId="{8A3CC5A6-3BC3-4C00-A97D-056B312E3682}" destId="{AF6ED993-E0F4-4224-BF34-90F19D38249D}" srcOrd="2" destOrd="0" parTransId="{DD75119B-E3B8-402E-88EF-95FDBAF9B2AE}" sibTransId="{07C111CE-8A91-442E-B534-2ED3D9AA6CC1}"/>
    <dgm:cxn modelId="{5E0F927C-F0C2-4F29-AB3C-E017CC807770}" type="presOf" srcId="{01BD21C7-1782-4793-9D68-2DDC53B9AC72}" destId="{8E277788-33A8-46C8-ADD4-9628B12E82D3}" srcOrd="0" destOrd="0" presId="urn:microsoft.com/office/officeart/2005/8/layout/vList2"/>
    <dgm:cxn modelId="{6AAECC7F-5418-4F98-8133-3E8CFAEF7F81}" srcId="{8A3CC5A6-3BC3-4C00-A97D-056B312E3682}" destId="{F8325BB9-50BE-4D6C-BEB4-D2CE2F528F92}" srcOrd="6" destOrd="0" parTransId="{D3285D36-802D-4548-B8C4-253E89E869AA}" sibTransId="{6D4E9CC4-5E61-44EB-9881-5F80B125ADE8}"/>
    <dgm:cxn modelId="{93ED078F-4055-41B0-8A4B-A011B03E3501}" type="presOf" srcId="{9B5785AD-6861-4B4B-963B-3F6EC89B5CAB}" destId="{D6261DED-D023-4CF2-9450-667905B42122}" srcOrd="0" destOrd="0" presId="urn:microsoft.com/office/officeart/2005/8/layout/vList2"/>
    <dgm:cxn modelId="{9A3AFB93-1905-4A82-BAE3-0726F4926115}" srcId="{8A3CC5A6-3BC3-4C00-A97D-056B312E3682}" destId="{8DAA3589-B1DB-4ED8-9B70-1F3589A65341}" srcOrd="3" destOrd="0" parTransId="{B9E2CC6D-C4EE-4685-8824-80C98C4B7355}" sibTransId="{71CDF7B7-FCD7-4007-A0EF-D0CE439C530B}"/>
    <dgm:cxn modelId="{53454B97-57D4-47AA-A822-E486E61F29E1}" type="presOf" srcId="{8A3CC5A6-3BC3-4C00-A97D-056B312E3682}" destId="{BF182FB7-E1A9-4C40-B4F6-BA13C1559806}" srcOrd="0" destOrd="0" presId="urn:microsoft.com/office/officeart/2005/8/layout/vList2"/>
    <dgm:cxn modelId="{0562F7A3-1E82-4A9C-BB9E-57D412413255}" srcId="{8A3CC5A6-3BC3-4C00-A97D-056B312E3682}" destId="{98E796AF-5361-47D6-9941-9DB79FDA212A}" srcOrd="4" destOrd="0" parTransId="{30BFEB9F-9B14-4D51-BF85-83F2D76148EF}" sibTransId="{87ED905E-49FB-4FE8-9DEF-282798DE3D82}"/>
    <dgm:cxn modelId="{230C17AF-8331-4A70-A3A3-C05F06192B41}" srcId="{8A3CC5A6-3BC3-4C00-A97D-056B312E3682}" destId="{0024A449-F44F-485A-95B1-C105D50D2861}" srcOrd="0" destOrd="0" parTransId="{AF0AA02C-2A36-48BE-A23A-7443FA9E4271}" sibTransId="{1F9AC49A-7CA9-463F-B718-7B94B4C22130}"/>
    <dgm:cxn modelId="{03F777B1-FB7A-4293-9810-EFA419505AE5}" type="presOf" srcId="{E30ADA9A-8762-476F-A617-817794BD646A}" destId="{D6EDD560-6C02-4B73-B234-C9553EAD9CB7}" srcOrd="0" destOrd="0" presId="urn:microsoft.com/office/officeart/2005/8/layout/vList2"/>
    <dgm:cxn modelId="{A26D0CBF-997C-40D6-8587-E77B526D0DC6}" type="presOf" srcId="{F8325BB9-50BE-4D6C-BEB4-D2CE2F528F92}" destId="{921B61E9-9DF1-40B0-8153-ED81DBB75AB0}" srcOrd="0" destOrd="0" presId="urn:microsoft.com/office/officeart/2005/8/layout/vList2"/>
    <dgm:cxn modelId="{EB5486C6-03E7-4014-8301-1098D0350934}" srcId="{8A3CC5A6-3BC3-4C00-A97D-056B312E3682}" destId="{0E37C118-E7FD-4B9B-9201-C063A7B8A3DD}" srcOrd="8" destOrd="0" parTransId="{7D9CADA0-9A74-4B12-B47E-C5BC03F947D6}" sibTransId="{F7F2C661-264F-42D3-95EB-0131F15829B7}"/>
    <dgm:cxn modelId="{8C35DBC6-03C0-48D9-AA5B-8F4D3CD8B39A}" type="presOf" srcId="{12D16124-3EA0-4543-B30B-4DB7D0512436}" destId="{130F9139-DB06-449A-8485-E8E8C82E137D}" srcOrd="0" destOrd="0" presId="urn:microsoft.com/office/officeart/2005/8/layout/vList2"/>
    <dgm:cxn modelId="{BD3DD5DD-7048-4D7B-A2C0-6C67B5033231}" type="presOf" srcId="{AF6ED993-E0F4-4224-BF34-90F19D38249D}" destId="{C6A41E0B-5AF7-4516-B29B-786135F47CA4}" srcOrd="0" destOrd="0" presId="urn:microsoft.com/office/officeart/2005/8/layout/vList2"/>
    <dgm:cxn modelId="{7B89FADF-92CC-4420-8E2A-1FE68BEB23C8}" type="presOf" srcId="{282C11F5-CFE2-44E5-ADA8-A2F1BDF8F4F0}" destId="{551B1820-E817-4539-AAB7-1115635C8E29}" srcOrd="0" destOrd="0" presId="urn:microsoft.com/office/officeart/2005/8/layout/vList2"/>
    <dgm:cxn modelId="{74B5CCF7-EB09-4333-8338-4DE9EBDF6092}" srcId="{8A3CC5A6-3BC3-4C00-A97D-056B312E3682}" destId="{12D16124-3EA0-4543-B30B-4DB7D0512436}" srcOrd="5" destOrd="0" parTransId="{DC50009C-58CA-46D3-ABE4-1D5B711359E1}" sibTransId="{65D8CC91-5BEF-4C2C-B48B-0229B8F1C189}"/>
    <dgm:cxn modelId="{EF884BD8-92C0-438E-920A-06931AA8C65A}" type="presParOf" srcId="{BF182FB7-E1A9-4C40-B4F6-BA13C1559806}" destId="{1F136E97-1A15-4FB9-BD23-C0D7A65A5BA6}" srcOrd="0" destOrd="0" presId="urn:microsoft.com/office/officeart/2005/8/layout/vList2"/>
    <dgm:cxn modelId="{3CB03E80-5C5E-4AB6-8AE7-EC8F79DC6C01}" type="presParOf" srcId="{BF182FB7-E1A9-4C40-B4F6-BA13C1559806}" destId="{2265F545-5D24-4488-BB14-2A41C823EA89}" srcOrd="1" destOrd="0" presId="urn:microsoft.com/office/officeart/2005/8/layout/vList2"/>
    <dgm:cxn modelId="{4E038D43-FA38-4BBB-9A93-C63798F49F75}" type="presParOf" srcId="{BF182FB7-E1A9-4C40-B4F6-BA13C1559806}" destId="{D6EDD560-6C02-4B73-B234-C9553EAD9CB7}" srcOrd="2" destOrd="0" presId="urn:microsoft.com/office/officeart/2005/8/layout/vList2"/>
    <dgm:cxn modelId="{15862C12-9F29-46D9-A5FA-99029497FDE7}" type="presParOf" srcId="{BF182FB7-E1A9-4C40-B4F6-BA13C1559806}" destId="{E643B961-3B98-40B7-B2B4-C3EA2D26E2E0}" srcOrd="3" destOrd="0" presId="urn:microsoft.com/office/officeart/2005/8/layout/vList2"/>
    <dgm:cxn modelId="{FAD599B3-2CB1-4CF4-B823-F722E8520FF4}" type="presParOf" srcId="{BF182FB7-E1A9-4C40-B4F6-BA13C1559806}" destId="{C6A41E0B-5AF7-4516-B29B-786135F47CA4}" srcOrd="4" destOrd="0" presId="urn:microsoft.com/office/officeart/2005/8/layout/vList2"/>
    <dgm:cxn modelId="{803F3F56-AC3D-4D01-9FDA-3CDD2AFC573A}" type="presParOf" srcId="{BF182FB7-E1A9-4C40-B4F6-BA13C1559806}" destId="{8A9C876F-272B-42D2-8CBB-F8CEE0B85CB4}" srcOrd="5" destOrd="0" presId="urn:microsoft.com/office/officeart/2005/8/layout/vList2"/>
    <dgm:cxn modelId="{EAFD8824-1C55-41BC-BB35-37C63FF8DE4F}" type="presParOf" srcId="{BF182FB7-E1A9-4C40-B4F6-BA13C1559806}" destId="{F3A4BA1E-2808-4198-B80A-F4FCD16E129B}" srcOrd="6" destOrd="0" presId="urn:microsoft.com/office/officeart/2005/8/layout/vList2"/>
    <dgm:cxn modelId="{56876B9F-1812-4D4A-99AC-316A67F34870}" type="presParOf" srcId="{BF182FB7-E1A9-4C40-B4F6-BA13C1559806}" destId="{60122ABE-325A-4417-9F6A-ECF8F1B585CF}" srcOrd="7" destOrd="0" presId="urn:microsoft.com/office/officeart/2005/8/layout/vList2"/>
    <dgm:cxn modelId="{46A5A762-93A4-48B8-A989-FF8CC11F0B1F}" type="presParOf" srcId="{BF182FB7-E1A9-4C40-B4F6-BA13C1559806}" destId="{58342C39-54B2-4694-8070-FECF82D1E45F}" srcOrd="8" destOrd="0" presId="urn:microsoft.com/office/officeart/2005/8/layout/vList2"/>
    <dgm:cxn modelId="{97D2CFE1-712F-4E77-A164-35079A8B7174}" type="presParOf" srcId="{BF182FB7-E1A9-4C40-B4F6-BA13C1559806}" destId="{9D61221A-DBBA-44EC-B922-990E7B254C21}" srcOrd="9" destOrd="0" presId="urn:microsoft.com/office/officeart/2005/8/layout/vList2"/>
    <dgm:cxn modelId="{2A4909C9-3AF9-4030-8351-BC3B474C75F3}" type="presParOf" srcId="{BF182FB7-E1A9-4C40-B4F6-BA13C1559806}" destId="{130F9139-DB06-449A-8485-E8E8C82E137D}" srcOrd="10" destOrd="0" presId="urn:microsoft.com/office/officeart/2005/8/layout/vList2"/>
    <dgm:cxn modelId="{C3579D4C-7AE1-4AB0-A946-3AB363FAF63D}" type="presParOf" srcId="{BF182FB7-E1A9-4C40-B4F6-BA13C1559806}" destId="{8E11EE57-E68F-47CC-8AEE-4A44D2A0AE22}" srcOrd="11" destOrd="0" presId="urn:microsoft.com/office/officeart/2005/8/layout/vList2"/>
    <dgm:cxn modelId="{A7087919-09E0-4922-AB8E-FF02DEAE452D}" type="presParOf" srcId="{BF182FB7-E1A9-4C40-B4F6-BA13C1559806}" destId="{921B61E9-9DF1-40B0-8153-ED81DBB75AB0}" srcOrd="12" destOrd="0" presId="urn:microsoft.com/office/officeart/2005/8/layout/vList2"/>
    <dgm:cxn modelId="{C5B1A111-4187-4676-A4C2-925D712CDA3A}" type="presParOf" srcId="{BF182FB7-E1A9-4C40-B4F6-BA13C1559806}" destId="{C25C753E-9BC0-4550-A74A-4D07C38C34B4}" srcOrd="13" destOrd="0" presId="urn:microsoft.com/office/officeart/2005/8/layout/vList2"/>
    <dgm:cxn modelId="{0073D034-321B-4529-B0FC-DAC471E472B0}" type="presParOf" srcId="{BF182FB7-E1A9-4C40-B4F6-BA13C1559806}" destId="{551B1820-E817-4539-AAB7-1115635C8E29}" srcOrd="14" destOrd="0" presId="urn:microsoft.com/office/officeart/2005/8/layout/vList2"/>
    <dgm:cxn modelId="{7CAFCB0F-1ABC-4A2E-B1D8-239F56D9E283}" type="presParOf" srcId="{BF182FB7-E1A9-4C40-B4F6-BA13C1559806}" destId="{A52549DF-6B67-4A90-A67D-ACB07BAC59BA}" srcOrd="15" destOrd="0" presId="urn:microsoft.com/office/officeart/2005/8/layout/vList2"/>
    <dgm:cxn modelId="{E22EDA3A-DF8E-411C-9438-8E978E710FC0}" type="presParOf" srcId="{BF182FB7-E1A9-4C40-B4F6-BA13C1559806}" destId="{FEAA0F19-B34C-4A4E-85F1-8ED5FD7A6EF4}" srcOrd="16" destOrd="0" presId="urn:microsoft.com/office/officeart/2005/8/layout/vList2"/>
    <dgm:cxn modelId="{D89D79FD-2B9E-4424-A579-633B0D4581E6}" type="presParOf" srcId="{BF182FB7-E1A9-4C40-B4F6-BA13C1559806}" destId="{0E5C49B4-458F-42FC-B86D-959F77AE562A}" srcOrd="17" destOrd="0" presId="urn:microsoft.com/office/officeart/2005/8/layout/vList2"/>
    <dgm:cxn modelId="{AFBCA708-B9AC-4F3A-B2A8-4441197342A7}" type="presParOf" srcId="{BF182FB7-E1A9-4C40-B4F6-BA13C1559806}" destId="{D6261DED-D023-4CF2-9450-667905B42122}" srcOrd="18" destOrd="0" presId="urn:microsoft.com/office/officeart/2005/8/layout/vList2"/>
    <dgm:cxn modelId="{A1CD4D7F-6B0C-4504-AD57-BF1655B4C1E3}" type="presParOf" srcId="{BF182FB7-E1A9-4C40-B4F6-BA13C1559806}" destId="{2084733E-6918-47D2-8B6E-A6FC653330F9}" srcOrd="19" destOrd="0" presId="urn:microsoft.com/office/officeart/2005/8/layout/vList2"/>
    <dgm:cxn modelId="{391633AB-9FA9-4892-A960-9CE01B179DFB}" type="presParOf" srcId="{BF182FB7-E1A9-4C40-B4F6-BA13C1559806}" destId="{8E277788-33A8-46C8-ADD4-9628B12E82D3}" srcOrd="20" destOrd="0" presId="urn:microsoft.com/office/officeart/2005/8/layout/vList2"/>
    <dgm:cxn modelId="{68E88EE9-4E0E-42A0-8CA9-B5D9858AF06B}" type="presParOf" srcId="{BF182FB7-E1A9-4C40-B4F6-BA13C1559806}" destId="{4A5EF46B-B464-4653-B7DF-939D06B57887}" srcOrd="21" destOrd="0" presId="urn:microsoft.com/office/officeart/2005/8/layout/vList2"/>
    <dgm:cxn modelId="{1013F393-AB4A-4E91-A649-B6AF794CFA07}" type="presParOf" srcId="{BF182FB7-E1A9-4C40-B4F6-BA13C1559806}" destId="{73CADF4D-DB7F-485A-BDF7-93E7A4E32F1A}" srcOrd="2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275A5C7-3777-4702-BAEC-6F0D9830D67A}">
      <dsp:nvSpPr>
        <dsp:cNvPr id="0" name=""/>
        <dsp:cNvSpPr/>
      </dsp:nvSpPr>
      <dsp:spPr>
        <a:xfrm>
          <a:off x="0" y="697709"/>
          <a:ext cx="10000249" cy="554400"/>
        </a:xfrm>
        <a:prstGeom prst="rect">
          <a:avLst/>
        </a:prstGeom>
        <a:solidFill>
          <a:schemeClr val="lt1">
            <a:alpha val="90000"/>
            <a:hueOff val="0"/>
            <a:satOff val="0"/>
            <a:lumOff val="0"/>
            <a:alphaOff val="0"/>
          </a:schemeClr>
        </a:solidFill>
        <a:ln w="9525" cap="flat" cmpd="sng" algn="ctr">
          <a:solidFill>
            <a:schemeClr val="accent5">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9870E385-EA60-4517-B5D3-6ABD081EF880}">
      <dsp:nvSpPr>
        <dsp:cNvPr id="0" name=""/>
        <dsp:cNvSpPr/>
      </dsp:nvSpPr>
      <dsp:spPr>
        <a:xfrm>
          <a:off x="500012" y="372989"/>
          <a:ext cx="7000174" cy="649440"/>
        </a:xfrm>
        <a:prstGeom prst="roundRect">
          <a:avLst/>
        </a:prstGeom>
        <a:gradFill rotWithShape="0">
          <a:gsLst>
            <a:gs pos="0">
              <a:schemeClr val="bg1">
                <a:lumMod val="50000"/>
              </a:schemeClr>
            </a:gs>
            <a:gs pos="80000">
              <a:schemeClr val="bg1">
                <a:lumMod val="75000"/>
              </a:schemeClr>
            </a:gs>
            <a:gs pos="100000">
              <a:schemeClr val="bg1">
                <a:lumMod val="9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64590" tIns="0" rIns="264590" bIns="0" numCol="1" spcCol="1270" anchor="ctr" anchorCtr="0">
          <a:noAutofit/>
        </a:bodyPr>
        <a:lstStyle/>
        <a:p>
          <a:pPr marL="0" lvl="0" indent="0" algn="l" defTabSz="977900">
            <a:lnSpc>
              <a:spcPct val="90000"/>
            </a:lnSpc>
            <a:spcBef>
              <a:spcPct val="0"/>
            </a:spcBef>
            <a:spcAft>
              <a:spcPct val="35000"/>
            </a:spcAft>
            <a:buNone/>
          </a:pPr>
          <a:r>
            <a:rPr lang="en-US" sz="2200" kern="1200"/>
            <a:t>Annual Job Fairs</a:t>
          </a:r>
        </a:p>
      </dsp:txBody>
      <dsp:txXfrm>
        <a:off x="531715" y="404692"/>
        <a:ext cx="6936768" cy="586034"/>
      </dsp:txXfrm>
    </dsp:sp>
    <dsp:sp modelId="{DD104FD3-415A-4779-B02C-F0F5357C42EC}">
      <dsp:nvSpPr>
        <dsp:cNvPr id="0" name=""/>
        <dsp:cNvSpPr/>
      </dsp:nvSpPr>
      <dsp:spPr>
        <a:xfrm>
          <a:off x="0" y="1695629"/>
          <a:ext cx="10000249" cy="554400"/>
        </a:xfrm>
        <a:prstGeom prst="rect">
          <a:avLst/>
        </a:prstGeom>
        <a:solidFill>
          <a:schemeClr val="lt1">
            <a:alpha val="90000"/>
            <a:hueOff val="0"/>
            <a:satOff val="0"/>
            <a:lumOff val="0"/>
            <a:alphaOff val="0"/>
          </a:schemeClr>
        </a:solidFill>
        <a:ln w="9525" cap="flat" cmpd="sng" algn="ctr">
          <a:solidFill>
            <a:schemeClr val="accent5">
              <a:hueOff val="-2483469"/>
              <a:satOff val="9953"/>
              <a:lumOff val="2157"/>
              <a:alphaOff val="0"/>
            </a:schemeClr>
          </a:solidFill>
          <a:prstDash val="solid"/>
        </a:ln>
        <a:effectLst/>
      </dsp:spPr>
      <dsp:style>
        <a:lnRef idx="1">
          <a:scrgbClr r="0" g="0" b="0"/>
        </a:lnRef>
        <a:fillRef idx="1">
          <a:scrgbClr r="0" g="0" b="0"/>
        </a:fillRef>
        <a:effectRef idx="0">
          <a:scrgbClr r="0" g="0" b="0"/>
        </a:effectRef>
        <a:fontRef idx="minor"/>
      </dsp:style>
    </dsp:sp>
    <dsp:sp modelId="{BFF894AE-FE1C-4779-9A64-5214DA04AC2E}">
      <dsp:nvSpPr>
        <dsp:cNvPr id="0" name=""/>
        <dsp:cNvSpPr/>
      </dsp:nvSpPr>
      <dsp:spPr>
        <a:xfrm>
          <a:off x="500012" y="1370909"/>
          <a:ext cx="7000174" cy="649440"/>
        </a:xfrm>
        <a:prstGeom prst="roundRect">
          <a:avLst/>
        </a:prstGeom>
        <a:gradFill rotWithShape="0">
          <a:gsLst>
            <a:gs pos="0">
              <a:srgbClr val="009900"/>
            </a:gs>
            <a:gs pos="90000">
              <a:srgbClr val="009900"/>
            </a:gs>
            <a:gs pos="80000">
              <a:srgbClr val="00B050"/>
            </a:gs>
            <a:gs pos="100000">
              <a:schemeClr val="accent5">
                <a:hueOff val="-2483469"/>
                <a:satOff val="9953"/>
                <a:lumOff val="2157"/>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64590" tIns="0" rIns="264590" bIns="0" numCol="1" spcCol="1270" anchor="ctr" anchorCtr="0">
          <a:noAutofit/>
        </a:bodyPr>
        <a:lstStyle/>
        <a:p>
          <a:pPr marL="0" lvl="0" indent="0" algn="l" defTabSz="977900">
            <a:lnSpc>
              <a:spcPct val="90000"/>
            </a:lnSpc>
            <a:spcBef>
              <a:spcPct val="0"/>
            </a:spcBef>
            <a:spcAft>
              <a:spcPct val="35000"/>
            </a:spcAft>
            <a:buNone/>
          </a:pPr>
          <a:r>
            <a:rPr lang="en-US" sz="2200" kern="1200" dirty="0"/>
            <a:t>Annual College Fairs</a:t>
          </a:r>
        </a:p>
      </dsp:txBody>
      <dsp:txXfrm>
        <a:off x="531715" y="1402612"/>
        <a:ext cx="6936768" cy="586034"/>
      </dsp:txXfrm>
    </dsp:sp>
    <dsp:sp modelId="{D693475B-2783-4EE7-AF9F-C4F158074523}">
      <dsp:nvSpPr>
        <dsp:cNvPr id="0" name=""/>
        <dsp:cNvSpPr/>
      </dsp:nvSpPr>
      <dsp:spPr>
        <a:xfrm>
          <a:off x="0" y="2693549"/>
          <a:ext cx="10000249" cy="554400"/>
        </a:xfrm>
        <a:prstGeom prst="rect">
          <a:avLst/>
        </a:prstGeom>
        <a:solidFill>
          <a:schemeClr val="lt1">
            <a:alpha val="90000"/>
            <a:hueOff val="0"/>
            <a:satOff val="0"/>
            <a:lumOff val="0"/>
            <a:alphaOff val="0"/>
          </a:schemeClr>
        </a:solidFill>
        <a:ln w="9525" cap="flat" cmpd="sng" algn="ctr">
          <a:solidFill>
            <a:schemeClr val="accent5">
              <a:hueOff val="-4966938"/>
              <a:satOff val="19906"/>
              <a:lumOff val="4314"/>
              <a:alphaOff val="0"/>
            </a:schemeClr>
          </a:solidFill>
          <a:prstDash val="solid"/>
        </a:ln>
        <a:effectLst/>
      </dsp:spPr>
      <dsp:style>
        <a:lnRef idx="1">
          <a:scrgbClr r="0" g="0" b="0"/>
        </a:lnRef>
        <a:fillRef idx="1">
          <a:scrgbClr r="0" g="0" b="0"/>
        </a:fillRef>
        <a:effectRef idx="0">
          <a:scrgbClr r="0" g="0" b="0"/>
        </a:effectRef>
        <a:fontRef idx="minor"/>
      </dsp:style>
    </dsp:sp>
    <dsp:sp modelId="{12DEEFE6-249A-4E28-B882-2B62A2209208}">
      <dsp:nvSpPr>
        <dsp:cNvPr id="0" name=""/>
        <dsp:cNvSpPr/>
      </dsp:nvSpPr>
      <dsp:spPr>
        <a:xfrm>
          <a:off x="491022" y="2417641"/>
          <a:ext cx="7000174" cy="649440"/>
        </a:xfrm>
        <a:prstGeom prst="roundRect">
          <a:avLst/>
        </a:prstGeom>
        <a:gradFill rotWithShape="0">
          <a:gsLst>
            <a:gs pos="0">
              <a:srgbClr val="FF0000"/>
            </a:gs>
            <a:gs pos="100000">
              <a:srgbClr val="FF7C80"/>
            </a:gs>
            <a:gs pos="100000">
              <a:schemeClr val="accent5">
                <a:hueOff val="-4966938"/>
                <a:satOff val="19906"/>
                <a:lumOff val="4314"/>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64590" tIns="0" rIns="264590" bIns="0" numCol="1" spcCol="1270" anchor="ctr" anchorCtr="0">
          <a:noAutofit/>
        </a:bodyPr>
        <a:lstStyle/>
        <a:p>
          <a:pPr marL="0" lvl="0" indent="0" algn="l" defTabSz="977900">
            <a:lnSpc>
              <a:spcPct val="90000"/>
            </a:lnSpc>
            <a:spcBef>
              <a:spcPct val="0"/>
            </a:spcBef>
            <a:spcAft>
              <a:spcPct val="35000"/>
            </a:spcAft>
            <a:buNone/>
          </a:pPr>
          <a:r>
            <a:rPr lang="en-US" sz="2200" kern="1200" dirty="0"/>
            <a:t>Career Day</a:t>
          </a:r>
        </a:p>
      </dsp:txBody>
      <dsp:txXfrm>
        <a:off x="522725" y="2449344"/>
        <a:ext cx="6936768" cy="586034"/>
      </dsp:txXfrm>
    </dsp:sp>
    <dsp:sp modelId="{FE9811FB-F9E1-4688-8722-31B986707562}">
      <dsp:nvSpPr>
        <dsp:cNvPr id="0" name=""/>
        <dsp:cNvSpPr/>
      </dsp:nvSpPr>
      <dsp:spPr>
        <a:xfrm>
          <a:off x="0" y="3691470"/>
          <a:ext cx="10000249" cy="554400"/>
        </a:xfrm>
        <a:prstGeom prst="rect">
          <a:avLst/>
        </a:prstGeom>
        <a:solidFill>
          <a:schemeClr val="lt1">
            <a:alpha val="90000"/>
            <a:hueOff val="0"/>
            <a:satOff val="0"/>
            <a:lumOff val="0"/>
            <a:alphaOff val="0"/>
          </a:schemeClr>
        </a:solidFill>
        <a:ln w="9525" cap="flat" cmpd="sng" algn="ctr">
          <a:solidFill>
            <a:schemeClr val="accent5">
              <a:hueOff val="-7450407"/>
              <a:satOff val="29858"/>
              <a:lumOff val="6471"/>
              <a:alphaOff val="0"/>
            </a:schemeClr>
          </a:solidFill>
          <a:prstDash val="solid"/>
        </a:ln>
        <a:effectLst/>
      </dsp:spPr>
      <dsp:style>
        <a:lnRef idx="1">
          <a:scrgbClr r="0" g="0" b="0"/>
        </a:lnRef>
        <a:fillRef idx="1">
          <a:scrgbClr r="0" g="0" b="0"/>
        </a:fillRef>
        <a:effectRef idx="0">
          <a:scrgbClr r="0" g="0" b="0"/>
        </a:effectRef>
        <a:fontRef idx="minor"/>
      </dsp:style>
    </dsp:sp>
    <dsp:sp modelId="{9DBF5021-2983-4788-96BA-0B41FBD4057C}">
      <dsp:nvSpPr>
        <dsp:cNvPr id="0" name=""/>
        <dsp:cNvSpPr/>
      </dsp:nvSpPr>
      <dsp:spPr>
        <a:xfrm>
          <a:off x="500012" y="3366750"/>
          <a:ext cx="7000174" cy="649440"/>
        </a:xfrm>
        <a:prstGeom prst="roundRect">
          <a:avLst/>
        </a:prstGeom>
        <a:gradFill rotWithShape="0">
          <a:gsLst>
            <a:gs pos="0">
              <a:schemeClr val="tx2">
                <a:lumMod val="75000"/>
              </a:schemeClr>
            </a:gs>
            <a:gs pos="90000">
              <a:schemeClr val="bg1">
                <a:lumMod val="65000"/>
              </a:schemeClr>
            </a:gs>
            <a:gs pos="80000">
              <a:schemeClr val="tx2">
                <a:lumMod val="40000"/>
                <a:lumOff val="60000"/>
              </a:schemeClr>
            </a:gs>
            <a:gs pos="100000">
              <a:schemeClr val="tx2">
                <a:lumMod val="20000"/>
                <a:lumOff val="8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64590" tIns="0" rIns="264590" bIns="0" numCol="1" spcCol="1270" anchor="ctr" anchorCtr="0">
          <a:noAutofit/>
        </a:bodyPr>
        <a:lstStyle/>
        <a:p>
          <a:pPr marL="0" lvl="0" indent="0" algn="l" defTabSz="977900">
            <a:lnSpc>
              <a:spcPct val="90000"/>
            </a:lnSpc>
            <a:spcBef>
              <a:spcPct val="0"/>
            </a:spcBef>
            <a:spcAft>
              <a:spcPct val="35000"/>
            </a:spcAft>
            <a:buNone/>
          </a:pPr>
          <a:r>
            <a:rPr lang="en-US" sz="2200" kern="1200" dirty="0"/>
            <a:t>Career’s Class</a:t>
          </a:r>
        </a:p>
      </dsp:txBody>
      <dsp:txXfrm>
        <a:off x="531715" y="3398453"/>
        <a:ext cx="6936768" cy="586034"/>
      </dsp:txXfrm>
    </dsp:sp>
    <dsp:sp modelId="{BF63EB2A-C385-41C0-9B4A-C3219541B0B7}">
      <dsp:nvSpPr>
        <dsp:cNvPr id="0" name=""/>
        <dsp:cNvSpPr/>
      </dsp:nvSpPr>
      <dsp:spPr>
        <a:xfrm>
          <a:off x="0" y="4689390"/>
          <a:ext cx="10000249" cy="3118500"/>
        </a:xfrm>
        <a:prstGeom prst="rect">
          <a:avLst/>
        </a:prstGeom>
        <a:solidFill>
          <a:schemeClr val="lt1">
            <a:alpha val="90000"/>
            <a:hueOff val="0"/>
            <a:satOff val="0"/>
            <a:lumOff val="0"/>
            <a:alphaOff val="0"/>
          </a:schemeClr>
        </a:solidFill>
        <a:ln w="9525" cap="flat" cmpd="sng" algn="ctr">
          <a:solidFill>
            <a:schemeClr val="accent5">
              <a:hueOff val="-9933876"/>
              <a:satOff val="39811"/>
              <a:lumOff val="8628"/>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776130" tIns="458216" rIns="776130" bIns="156464" numCol="1" spcCol="1270" anchor="t" anchorCtr="0">
          <a:noAutofit/>
        </a:bodyPr>
        <a:lstStyle/>
        <a:p>
          <a:pPr marL="228600" lvl="1" indent="-228600" algn="l" defTabSz="977900">
            <a:lnSpc>
              <a:spcPct val="90000"/>
            </a:lnSpc>
            <a:spcBef>
              <a:spcPct val="0"/>
            </a:spcBef>
            <a:spcAft>
              <a:spcPct val="15000"/>
            </a:spcAft>
            <a:buChar char="•"/>
          </a:pPr>
          <a:r>
            <a:rPr lang="en-US" sz="2200" kern="1200" dirty="0"/>
            <a:t>Illustrator – 17</a:t>
          </a:r>
        </a:p>
        <a:p>
          <a:pPr marL="228600" lvl="1" indent="-228600" algn="l" defTabSz="977900">
            <a:lnSpc>
              <a:spcPct val="90000"/>
            </a:lnSpc>
            <a:spcBef>
              <a:spcPct val="0"/>
            </a:spcBef>
            <a:spcAft>
              <a:spcPct val="15000"/>
            </a:spcAft>
            <a:buChar char="•"/>
          </a:pPr>
          <a:r>
            <a:rPr lang="en-US" sz="2200" kern="1200"/>
            <a:t>Photoshop – 23</a:t>
          </a:r>
        </a:p>
        <a:p>
          <a:pPr marL="228600" lvl="1" indent="-228600" algn="l" defTabSz="977900">
            <a:lnSpc>
              <a:spcPct val="90000"/>
            </a:lnSpc>
            <a:spcBef>
              <a:spcPct val="0"/>
            </a:spcBef>
            <a:spcAft>
              <a:spcPct val="15000"/>
            </a:spcAft>
            <a:buChar char="•"/>
          </a:pPr>
          <a:r>
            <a:rPr lang="en-US" sz="2200" kern="1200"/>
            <a:t>Entrepreneurship – 5</a:t>
          </a:r>
        </a:p>
        <a:p>
          <a:pPr marL="228600" lvl="1" indent="-228600" algn="l" defTabSz="977900">
            <a:lnSpc>
              <a:spcPct val="90000"/>
            </a:lnSpc>
            <a:spcBef>
              <a:spcPct val="0"/>
            </a:spcBef>
            <a:spcAft>
              <a:spcPct val="15000"/>
            </a:spcAft>
            <a:buChar char="•"/>
          </a:pPr>
          <a:r>
            <a:rPr lang="en-US" sz="2200" kern="1200" dirty="0"/>
            <a:t>Adobe Certified Professional in Visual Design - 12</a:t>
          </a:r>
        </a:p>
        <a:p>
          <a:pPr marL="228600" lvl="1" indent="-228600" algn="l" defTabSz="977900">
            <a:lnSpc>
              <a:spcPct val="90000"/>
            </a:lnSpc>
            <a:spcBef>
              <a:spcPct val="0"/>
            </a:spcBef>
            <a:spcAft>
              <a:spcPct val="15000"/>
            </a:spcAft>
            <a:buChar char="•"/>
          </a:pPr>
          <a:r>
            <a:rPr lang="en-US" sz="2200" kern="1200" dirty="0" err="1"/>
            <a:t>ServSafe</a:t>
          </a:r>
          <a:r>
            <a:rPr lang="en-US" sz="2200" kern="1200" dirty="0"/>
            <a:t> (certified Food Protection Manager) - 13</a:t>
          </a:r>
        </a:p>
        <a:p>
          <a:pPr marL="228600" lvl="1" indent="-228600" algn="l" defTabSz="977900">
            <a:lnSpc>
              <a:spcPct val="90000"/>
            </a:lnSpc>
            <a:spcBef>
              <a:spcPct val="0"/>
            </a:spcBef>
            <a:spcAft>
              <a:spcPct val="15000"/>
            </a:spcAft>
            <a:buChar char="•"/>
          </a:pPr>
          <a:r>
            <a:rPr lang="en-US" sz="2200" kern="1200" dirty="0"/>
            <a:t>Autodesk Certified User Fusion 360 - 8</a:t>
          </a:r>
        </a:p>
        <a:p>
          <a:pPr marL="228600" lvl="1" indent="-228600" algn="l" defTabSz="977900">
            <a:lnSpc>
              <a:spcPct val="90000"/>
            </a:lnSpc>
            <a:spcBef>
              <a:spcPct val="0"/>
            </a:spcBef>
            <a:spcAft>
              <a:spcPct val="15000"/>
            </a:spcAft>
            <a:buChar char="•"/>
          </a:pPr>
          <a:r>
            <a:rPr lang="en-US" sz="2200" kern="1200" dirty="0"/>
            <a:t>Unity Certified User: Artist - 6</a:t>
          </a:r>
        </a:p>
      </dsp:txBody>
      <dsp:txXfrm>
        <a:off x="0" y="4689390"/>
        <a:ext cx="10000249" cy="3118500"/>
      </dsp:txXfrm>
    </dsp:sp>
    <dsp:sp modelId="{2D47800E-3D6D-4F5B-8F75-A02654363076}">
      <dsp:nvSpPr>
        <dsp:cNvPr id="0" name=""/>
        <dsp:cNvSpPr/>
      </dsp:nvSpPr>
      <dsp:spPr>
        <a:xfrm>
          <a:off x="500012" y="4364670"/>
          <a:ext cx="7000174" cy="649440"/>
        </a:xfrm>
        <a:prstGeom prst="roundRect">
          <a:avLst/>
        </a:prstGeom>
        <a:gradFill rotWithShape="0">
          <a:gsLst>
            <a:gs pos="0">
              <a:schemeClr val="accent5">
                <a:hueOff val="-9933876"/>
                <a:satOff val="39811"/>
                <a:lumOff val="8628"/>
                <a:alphaOff val="0"/>
                <a:shade val="51000"/>
                <a:satMod val="130000"/>
              </a:schemeClr>
            </a:gs>
            <a:gs pos="80000">
              <a:schemeClr val="accent5">
                <a:hueOff val="-9933876"/>
                <a:satOff val="39811"/>
                <a:lumOff val="8628"/>
                <a:alphaOff val="0"/>
                <a:shade val="93000"/>
                <a:satMod val="130000"/>
              </a:schemeClr>
            </a:gs>
            <a:gs pos="100000">
              <a:schemeClr val="accent5">
                <a:hueOff val="-9933876"/>
                <a:satOff val="39811"/>
                <a:lumOff val="8628"/>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64590" tIns="0" rIns="264590" bIns="0" numCol="1" spcCol="1270" anchor="ctr" anchorCtr="0">
          <a:noAutofit/>
        </a:bodyPr>
        <a:lstStyle/>
        <a:p>
          <a:pPr marL="0" lvl="0" indent="0" algn="l" defTabSz="977900">
            <a:lnSpc>
              <a:spcPct val="90000"/>
            </a:lnSpc>
            <a:spcBef>
              <a:spcPct val="0"/>
            </a:spcBef>
            <a:spcAft>
              <a:spcPct val="35000"/>
            </a:spcAft>
            <a:buNone/>
          </a:pPr>
          <a:r>
            <a:rPr lang="en-US" sz="2200" kern="1200"/>
            <a:t>Certifications that lead to work force readiness by area: </a:t>
          </a:r>
        </a:p>
      </dsp:txBody>
      <dsp:txXfrm>
        <a:off x="531715" y="4396373"/>
        <a:ext cx="6936768" cy="58603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F136E97-1A15-4FB9-BD23-C0D7A65A5BA6}">
      <dsp:nvSpPr>
        <dsp:cNvPr id="0" name=""/>
        <dsp:cNvSpPr/>
      </dsp:nvSpPr>
      <dsp:spPr>
        <a:xfrm>
          <a:off x="0" y="14288"/>
          <a:ext cx="8229600" cy="623610"/>
        </a:xfrm>
        <a:prstGeom prst="roundRect">
          <a:avLst/>
        </a:prstGeom>
        <a:solidFill>
          <a:schemeClr val="tx2">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kern="1200"/>
            <a:t>The Rist Family Foundation</a:t>
          </a:r>
        </a:p>
      </dsp:txBody>
      <dsp:txXfrm>
        <a:off x="30442" y="44730"/>
        <a:ext cx="8168716" cy="562726"/>
      </dsp:txXfrm>
    </dsp:sp>
    <dsp:sp modelId="{D6EDD560-6C02-4B73-B234-C9553EAD9CB7}">
      <dsp:nvSpPr>
        <dsp:cNvPr id="0" name=""/>
        <dsp:cNvSpPr/>
      </dsp:nvSpPr>
      <dsp:spPr>
        <a:xfrm>
          <a:off x="0" y="751070"/>
          <a:ext cx="8229600" cy="623610"/>
        </a:xfrm>
        <a:prstGeom prst="roundRect">
          <a:avLst/>
        </a:prstGeom>
        <a:solidFill>
          <a:schemeClr val="tx2">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kern="1200" dirty="0"/>
            <a:t>The </a:t>
          </a:r>
          <a:r>
            <a:rPr lang="en-US" sz="2600" kern="1200" dirty="0" err="1"/>
            <a:t>Gunterberg</a:t>
          </a:r>
          <a:r>
            <a:rPr lang="en-US" sz="2600" kern="1200" dirty="0"/>
            <a:t> Foundation and Culliton Family</a:t>
          </a:r>
        </a:p>
      </dsp:txBody>
      <dsp:txXfrm>
        <a:off x="30442" y="781512"/>
        <a:ext cx="8168716" cy="562726"/>
      </dsp:txXfrm>
    </dsp:sp>
    <dsp:sp modelId="{C6A41E0B-5AF7-4516-B29B-786135F47CA4}">
      <dsp:nvSpPr>
        <dsp:cNvPr id="0" name=""/>
        <dsp:cNvSpPr/>
      </dsp:nvSpPr>
      <dsp:spPr>
        <a:xfrm>
          <a:off x="0" y="1449560"/>
          <a:ext cx="8229600" cy="623610"/>
        </a:xfrm>
        <a:prstGeom prst="roundRect">
          <a:avLst/>
        </a:prstGeom>
        <a:solidFill>
          <a:schemeClr val="tx2">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kern="1200" dirty="0" err="1"/>
            <a:t>IncredibleBank</a:t>
          </a:r>
          <a:endParaRPr lang="en-US" sz="2600" kern="1200" dirty="0"/>
        </a:p>
      </dsp:txBody>
      <dsp:txXfrm>
        <a:off x="30442" y="1480002"/>
        <a:ext cx="8168716" cy="562726"/>
      </dsp:txXfrm>
    </dsp:sp>
    <dsp:sp modelId="{F3A4BA1E-2808-4198-B80A-F4FCD16E129B}">
      <dsp:nvSpPr>
        <dsp:cNvPr id="0" name=""/>
        <dsp:cNvSpPr/>
      </dsp:nvSpPr>
      <dsp:spPr>
        <a:xfrm>
          <a:off x="0" y="2148050"/>
          <a:ext cx="8229600" cy="623610"/>
        </a:xfrm>
        <a:prstGeom prst="roundRect">
          <a:avLst/>
        </a:prstGeom>
        <a:solidFill>
          <a:schemeClr val="tx2">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kern="1200"/>
            <a:t>Florida Gulf Coast University</a:t>
          </a:r>
        </a:p>
      </dsp:txBody>
      <dsp:txXfrm>
        <a:off x="30442" y="2178492"/>
        <a:ext cx="8168716" cy="562726"/>
      </dsp:txXfrm>
    </dsp:sp>
    <dsp:sp modelId="{58342C39-54B2-4694-8070-FECF82D1E45F}">
      <dsp:nvSpPr>
        <dsp:cNvPr id="0" name=""/>
        <dsp:cNvSpPr/>
      </dsp:nvSpPr>
      <dsp:spPr>
        <a:xfrm>
          <a:off x="0" y="2846540"/>
          <a:ext cx="8229600" cy="623610"/>
        </a:xfrm>
        <a:prstGeom prst="roundRect">
          <a:avLst/>
        </a:prstGeom>
        <a:solidFill>
          <a:schemeClr val="tx2">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kern="1200" dirty="0"/>
            <a:t>Florida Southwestern  State College</a:t>
          </a:r>
        </a:p>
      </dsp:txBody>
      <dsp:txXfrm>
        <a:off x="30442" y="2876982"/>
        <a:ext cx="8168716" cy="562726"/>
      </dsp:txXfrm>
    </dsp:sp>
    <dsp:sp modelId="{130F9139-DB06-449A-8485-E8E8C82E137D}">
      <dsp:nvSpPr>
        <dsp:cNvPr id="0" name=""/>
        <dsp:cNvSpPr/>
      </dsp:nvSpPr>
      <dsp:spPr>
        <a:xfrm>
          <a:off x="0" y="3545030"/>
          <a:ext cx="8229600" cy="623610"/>
        </a:xfrm>
        <a:prstGeom prst="roundRect">
          <a:avLst/>
        </a:prstGeom>
        <a:solidFill>
          <a:schemeClr val="tx2">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kern="1200"/>
            <a:t>Keiser University</a:t>
          </a:r>
        </a:p>
      </dsp:txBody>
      <dsp:txXfrm>
        <a:off x="30442" y="3575472"/>
        <a:ext cx="8168716" cy="562726"/>
      </dsp:txXfrm>
    </dsp:sp>
    <dsp:sp modelId="{921B61E9-9DF1-40B0-8153-ED81DBB75AB0}">
      <dsp:nvSpPr>
        <dsp:cNvPr id="0" name=""/>
        <dsp:cNvSpPr/>
      </dsp:nvSpPr>
      <dsp:spPr>
        <a:xfrm>
          <a:off x="0" y="4243520"/>
          <a:ext cx="8229600" cy="623610"/>
        </a:xfrm>
        <a:prstGeom prst="roundRect">
          <a:avLst/>
        </a:prstGeom>
        <a:solidFill>
          <a:schemeClr val="tx2">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kern="1200"/>
            <a:t>Full Sail University</a:t>
          </a:r>
        </a:p>
      </dsp:txBody>
      <dsp:txXfrm>
        <a:off x="30442" y="4273962"/>
        <a:ext cx="8168716" cy="562726"/>
      </dsp:txXfrm>
    </dsp:sp>
    <dsp:sp modelId="{551B1820-E817-4539-AAB7-1115635C8E29}">
      <dsp:nvSpPr>
        <dsp:cNvPr id="0" name=""/>
        <dsp:cNvSpPr/>
      </dsp:nvSpPr>
      <dsp:spPr>
        <a:xfrm>
          <a:off x="0" y="4942010"/>
          <a:ext cx="8229600" cy="623610"/>
        </a:xfrm>
        <a:prstGeom prst="roundRect">
          <a:avLst/>
        </a:prstGeom>
        <a:solidFill>
          <a:schemeClr val="tx2">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kern="1200" dirty="0"/>
            <a:t>The Cape Coral Municipal Charter School Foundation</a:t>
          </a:r>
        </a:p>
      </dsp:txBody>
      <dsp:txXfrm>
        <a:off x="30442" y="4972452"/>
        <a:ext cx="8168716" cy="562726"/>
      </dsp:txXfrm>
    </dsp:sp>
    <dsp:sp modelId="{FEAA0F19-B34C-4A4E-85F1-8ED5FD7A6EF4}">
      <dsp:nvSpPr>
        <dsp:cNvPr id="0" name=""/>
        <dsp:cNvSpPr/>
      </dsp:nvSpPr>
      <dsp:spPr>
        <a:xfrm>
          <a:off x="0" y="5640500"/>
          <a:ext cx="8229600" cy="623610"/>
        </a:xfrm>
        <a:prstGeom prst="roundRect">
          <a:avLst/>
        </a:prstGeom>
        <a:solidFill>
          <a:schemeClr val="tx2">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kern="1200"/>
            <a:t>Frances R. Dewing Foundation</a:t>
          </a:r>
        </a:p>
      </dsp:txBody>
      <dsp:txXfrm>
        <a:off x="30442" y="5670942"/>
        <a:ext cx="8168716" cy="562726"/>
      </dsp:txXfrm>
    </dsp:sp>
    <dsp:sp modelId="{D6261DED-D023-4CF2-9450-667905B42122}">
      <dsp:nvSpPr>
        <dsp:cNvPr id="0" name=""/>
        <dsp:cNvSpPr/>
      </dsp:nvSpPr>
      <dsp:spPr>
        <a:xfrm>
          <a:off x="0" y="6338990"/>
          <a:ext cx="8229600" cy="623610"/>
        </a:xfrm>
        <a:prstGeom prst="roundRect">
          <a:avLst/>
        </a:prstGeom>
        <a:solidFill>
          <a:schemeClr val="tx2">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kern="1200"/>
            <a:t>Glenn W. Bailey Foundation</a:t>
          </a:r>
        </a:p>
      </dsp:txBody>
      <dsp:txXfrm>
        <a:off x="30442" y="6369432"/>
        <a:ext cx="8168716" cy="562726"/>
      </dsp:txXfrm>
    </dsp:sp>
    <dsp:sp modelId="{8E277788-33A8-46C8-ADD4-9628B12E82D3}">
      <dsp:nvSpPr>
        <dsp:cNvPr id="0" name=""/>
        <dsp:cNvSpPr/>
      </dsp:nvSpPr>
      <dsp:spPr>
        <a:xfrm>
          <a:off x="0" y="7037481"/>
          <a:ext cx="8229600" cy="623610"/>
        </a:xfrm>
        <a:prstGeom prst="roundRect">
          <a:avLst/>
        </a:prstGeom>
        <a:solidFill>
          <a:schemeClr val="tx2">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kern="1200" dirty="0" err="1"/>
            <a:t>BirdBrain</a:t>
          </a:r>
          <a:r>
            <a:rPr lang="en-US" sz="2600" kern="1200" dirty="0"/>
            <a:t> Technologies</a:t>
          </a:r>
        </a:p>
      </dsp:txBody>
      <dsp:txXfrm>
        <a:off x="30442" y="7067923"/>
        <a:ext cx="8168716" cy="562726"/>
      </dsp:txXfrm>
    </dsp:sp>
    <dsp:sp modelId="{73CADF4D-DB7F-485A-BDF7-93E7A4E32F1A}">
      <dsp:nvSpPr>
        <dsp:cNvPr id="0" name=""/>
        <dsp:cNvSpPr/>
      </dsp:nvSpPr>
      <dsp:spPr>
        <a:xfrm>
          <a:off x="0" y="7735971"/>
          <a:ext cx="8229600" cy="623610"/>
        </a:xfrm>
        <a:prstGeom prst="roundRect">
          <a:avLst/>
        </a:prstGeom>
        <a:solidFill>
          <a:schemeClr val="tx2">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kern="1200" dirty="0"/>
            <a:t>The Scientists’ Society of Southwest Florida</a:t>
          </a:r>
        </a:p>
      </dsp:txBody>
      <dsp:txXfrm>
        <a:off x="30442" y="7766413"/>
        <a:ext cx="8168716" cy="562726"/>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699" cy="463408"/>
          </a:xfrm>
          <a:prstGeom prst="rect">
            <a:avLst/>
          </a:prstGeom>
        </p:spPr>
        <p:txBody>
          <a:bodyPr vert="horz" lIns="92492" tIns="46246" rIns="92492" bIns="46246" rtlCol="0"/>
          <a:lstStyle>
            <a:lvl1pPr algn="l">
              <a:defRPr sz="1200"/>
            </a:lvl1pPr>
          </a:lstStyle>
          <a:p>
            <a:endParaRPr lang="en-US"/>
          </a:p>
        </p:txBody>
      </p:sp>
      <p:sp>
        <p:nvSpPr>
          <p:cNvPr id="3" name="Date Placeholder 2"/>
          <p:cNvSpPr>
            <a:spLocks noGrp="1"/>
          </p:cNvSpPr>
          <p:nvPr>
            <p:ph type="dt" idx="1"/>
          </p:nvPr>
        </p:nvSpPr>
        <p:spPr>
          <a:xfrm>
            <a:off x="3936768" y="0"/>
            <a:ext cx="3011699" cy="463408"/>
          </a:xfrm>
          <a:prstGeom prst="rect">
            <a:avLst/>
          </a:prstGeom>
        </p:spPr>
        <p:txBody>
          <a:bodyPr vert="horz" lIns="92492" tIns="46246" rIns="92492" bIns="46246" rtlCol="0"/>
          <a:lstStyle>
            <a:lvl1pPr algn="r">
              <a:defRPr sz="1200"/>
            </a:lvl1pPr>
          </a:lstStyle>
          <a:p>
            <a:fld id="{BFF09C81-DE60-47F8-94EA-E193C0990A5E}" type="datetimeFigureOut">
              <a:rPr lang="en-US" smtClean="0"/>
              <a:t>8/12/2025</a:t>
            </a:fld>
            <a:endParaRPr lang="en-US"/>
          </a:p>
        </p:txBody>
      </p:sp>
      <p:sp>
        <p:nvSpPr>
          <p:cNvPr id="4" name="Slide Image Placeholder 3"/>
          <p:cNvSpPr>
            <a:spLocks noGrp="1" noRot="1" noChangeAspect="1"/>
          </p:cNvSpPr>
          <p:nvPr>
            <p:ph type="sldImg" idx="2"/>
          </p:nvPr>
        </p:nvSpPr>
        <p:spPr>
          <a:xfrm>
            <a:off x="703263" y="1154113"/>
            <a:ext cx="5543550" cy="3117850"/>
          </a:xfrm>
          <a:prstGeom prst="rect">
            <a:avLst/>
          </a:prstGeom>
          <a:noFill/>
          <a:ln w="12700">
            <a:solidFill>
              <a:prstClr val="black"/>
            </a:solidFill>
          </a:ln>
        </p:spPr>
        <p:txBody>
          <a:bodyPr vert="horz" lIns="92492" tIns="46246" rIns="92492" bIns="46246" rtlCol="0" anchor="ctr"/>
          <a:lstStyle/>
          <a:p>
            <a:endParaRPr lang="en-US"/>
          </a:p>
        </p:txBody>
      </p:sp>
      <p:sp>
        <p:nvSpPr>
          <p:cNvPr id="5" name="Notes Placeholder 4"/>
          <p:cNvSpPr>
            <a:spLocks noGrp="1"/>
          </p:cNvSpPr>
          <p:nvPr>
            <p:ph type="body" sz="quarter" idx="3"/>
          </p:nvPr>
        </p:nvSpPr>
        <p:spPr>
          <a:xfrm>
            <a:off x="695008" y="4444861"/>
            <a:ext cx="5560060" cy="3636705"/>
          </a:xfrm>
          <a:prstGeom prst="rect">
            <a:avLst/>
          </a:prstGeom>
        </p:spPr>
        <p:txBody>
          <a:bodyPr vert="horz" lIns="92492" tIns="46246" rIns="92492" bIns="46246"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72669"/>
            <a:ext cx="3011699" cy="463407"/>
          </a:xfrm>
          <a:prstGeom prst="rect">
            <a:avLst/>
          </a:prstGeom>
        </p:spPr>
        <p:txBody>
          <a:bodyPr vert="horz" lIns="92492" tIns="46246" rIns="92492" bIns="46246" rtlCol="0" anchor="b"/>
          <a:lstStyle>
            <a:lvl1pPr algn="l">
              <a:defRPr sz="1200"/>
            </a:lvl1pPr>
          </a:lstStyle>
          <a:p>
            <a:endParaRPr lang="en-US"/>
          </a:p>
        </p:txBody>
      </p:sp>
      <p:sp>
        <p:nvSpPr>
          <p:cNvPr id="7" name="Slide Number Placeholder 6"/>
          <p:cNvSpPr>
            <a:spLocks noGrp="1"/>
          </p:cNvSpPr>
          <p:nvPr>
            <p:ph type="sldNum" sz="quarter" idx="5"/>
          </p:nvPr>
        </p:nvSpPr>
        <p:spPr>
          <a:xfrm>
            <a:off x="3936768" y="8772669"/>
            <a:ext cx="3011699" cy="463407"/>
          </a:xfrm>
          <a:prstGeom prst="rect">
            <a:avLst/>
          </a:prstGeom>
        </p:spPr>
        <p:txBody>
          <a:bodyPr vert="horz" lIns="92492" tIns="46246" rIns="92492" bIns="46246" rtlCol="0" anchor="b"/>
          <a:lstStyle>
            <a:lvl1pPr algn="r">
              <a:defRPr sz="1200"/>
            </a:lvl1pPr>
          </a:lstStyle>
          <a:p>
            <a:fld id="{A9C8CADA-CB8A-4AD3-B27E-4662AAD2F7C0}" type="slidenum">
              <a:rPr lang="en-US" smtClean="0"/>
              <a:t>‹#›</a:t>
            </a:fld>
            <a:endParaRPr lang="en-US"/>
          </a:p>
        </p:txBody>
      </p:sp>
    </p:spTree>
    <p:extLst>
      <p:ext uri="{BB962C8B-B14F-4D97-AF65-F5344CB8AC3E}">
        <p14:creationId xmlns:p14="http://schemas.microsoft.com/office/powerpoint/2010/main" val="15585685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Changed teachers, added phonics program for low performers</a:t>
            </a:r>
          </a:p>
        </p:txBody>
      </p:sp>
      <p:sp>
        <p:nvSpPr>
          <p:cNvPr id="4" name="Slide Number Placeholder 3"/>
          <p:cNvSpPr>
            <a:spLocks noGrp="1"/>
          </p:cNvSpPr>
          <p:nvPr>
            <p:ph type="sldNum" sz="quarter" idx="5"/>
          </p:nvPr>
        </p:nvSpPr>
        <p:spPr/>
        <p:txBody>
          <a:bodyPr/>
          <a:lstStyle/>
          <a:p>
            <a:fld id="{A9C8CADA-CB8A-4AD3-B27E-4662AAD2F7C0}" type="slidenum">
              <a:rPr lang="en-US" smtClean="0"/>
              <a:t>6</a:t>
            </a:fld>
            <a:endParaRPr lang="en-US"/>
          </a:p>
        </p:txBody>
      </p:sp>
    </p:spTree>
    <p:extLst>
      <p:ext uri="{BB962C8B-B14F-4D97-AF65-F5344CB8AC3E}">
        <p14:creationId xmlns:p14="http://schemas.microsoft.com/office/powerpoint/2010/main" val="8004523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9C8CADA-CB8A-4AD3-B27E-4662AAD2F7C0}" type="slidenum">
              <a:rPr lang="en-US" smtClean="0"/>
              <a:t>8</a:t>
            </a:fld>
            <a:endParaRPr lang="en-US"/>
          </a:p>
        </p:txBody>
      </p:sp>
    </p:spTree>
    <p:extLst>
      <p:ext uri="{BB962C8B-B14F-4D97-AF65-F5344CB8AC3E}">
        <p14:creationId xmlns:p14="http://schemas.microsoft.com/office/powerpoint/2010/main" val="12573209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UP 5% from last year – for 2</a:t>
            </a:r>
            <a:r>
              <a:rPr lang="en-US" baseline="30000" dirty="0"/>
              <a:t>nd</a:t>
            </a:r>
            <a:r>
              <a:rPr lang="en-US" dirty="0"/>
              <a:t> year in a row has science special in addition to STEM special to reinforce science concepts</a:t>
            </a:r>
          </a:p>
          <a:p>
            <a:endParaRPr lang="en-US" dirty="0"/>
          </a:p>
        </p:txBody>
      </p:sp>
      <p:sp>
        <p:nvSpPr>
          <p:cNvPr id="4" name="Slide Number Placeholder 3"/>
          <p:cNvSpPr>
            <a:spLocks noGrp="1"/>
          </p:cNvSpPr>
          <p:nvPr>
            <p:ph type="sldNum" sz="quarter" idx="5"/>
          </p:nvPr>
        </p:nvSpPr>
        <p:spPr/>
        <p:txBody>
          <a:bodyPr/>
          <a:lstStyle/>
          <a:p>
            <a:fld id="{A9C8CADA-CB8A-4AD3-B27E-4662AAD2F7C0}" type="slidenum">
              <a:rPr lang="en-US" smtClean="0"/>
              <a:t>11</a:t>
            </a:fld>
            <a:endParaRPr lang="en-US"/>
          </a:p>
        </p:txBody>
      </p:sp>
    </p:spTree>
    <p:extLst>
      <p:ext uri="{BB962C8B-B14F-4D97-AF65-F5344CB8AC3E}">
        <p14:creationId xmlns:p14="http://schemas.microsoft.com/office/powerpoint/2010/main" val="28145276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Grade 7 math </a:t>
            </a:r>
            <a:r>
              <a:rPr lang="en-US" dirty="0" err="1"/>
              <a:t>igenerally</a:t>
            </a:r>
            <a:r>
              <a:rPr lang="en-US" dirty="0"/>
              <a:t> consists of lower performing students. Grade 6 students that excel go to Grade 8 math grade 8 math go to pre algebra.  Have 2 teachers teaching smaller groups in grade 7 math</a:t>
            </a:r>
          </a:p>
        </p:txBody>
      </p:sp>
      <p:sp>
        <p:nvSpPr>
          <p:cNvPr id="4" name="Slide Number Placeholder 3"/>
          <p:cNvSpPr>
            <a:spLocks noGrp="1"/>
          </p:cNvSpPr>
          <p:nvPr>
            <p:ph type="sldNum" sz="quarter" idx="5"/>
          </p:nvPr>
        </p:nvSpPr>
        <p:spPr/>
        <p:txBody>
          <a:bodyPr/>
          <a:lstStyle/>
          <a:p>
            <a:fld id="{A9C8CADA-CB8A-4AD3-B27E-4662AAD2F7C0}" type="slidenum">
              <a:rPr lang="en-US" smtClean="0"/>
              <a:t>13</a:t>
            </a:fld>
            <a:endParaRPr lang="en-US"/>
          </a:p>
        </p:txBody>
      </p:sp>
    </p:spTree>
    <p:extLst>
      <p:ext uri="{BB962C8B-B14F-4D97-AF65-F5344CB8AC3E}">
        <p14:creationId xmlns:p14="http://schemas.microsoft.com/office/powerpoint/2010/main" val="15783320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Those that did not take pre algebra take algebra. Those that took Pre algebra take geometry. New </a:t>
            </a:r>
            <a:r>
              <a:rPr lang="en-US"/>
              <a:t>teachers this year </a:t>
            </a:r>
            <a:r>
              <a:rPr lang="en-US" dirty="0"/>
              <a:t>in both areas. </a:t>
            </a:r>
          </a:p>
        </p:txBody>
      </p:sp>
      <p:sp>
        <p:nvSpPr>
          <p:cNvPr id="4" name="Slide Number Placeholder 3"/>
          <p:cNvSpPr>
            <a:spLocks noGrp="1"/>
          </p:cNvSpPr>
          <p:nvPr>
            <p:ph type="sldNum" sz="quarter" idx="5"/>
          </p:nvPr>
        </p:nvSpPr>
        <p:spPr/>
        <p:txBody>
          <a:bodyPr/>
          <a:lstStyle/>
          <a:p>
            <a:fld id="{A9C8CADA-CB8A-4AD3-B27E-4662AAD2F7C0}" type="slidenum">
              <a:rPr lang="en-US" smtClean="0"/>
              <a:t>18</a:t>
            </a:fld>
            <a:endParaRPr lang="en-US"/>
          </a:p>
        </p:txBody>
      </p:sp>
    </p:spTree>
    <p:extLst>
      <p:ext uri="{BB962C8B-B14F-4D97-AF65-F5344CB8AC3E}">
        <p14:creationId xmlns:p14="http://schemas.microsoft.com/office/powerpoint/2010/main" val="24981570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9C8CADA-CB8A-4AD3-B27E-4662AAD2F7C0}" type="slidenum">
              <a:rPr lang="en-US" smtClean="0"/>
              <a:t>20</a:t>
            </a:fld>
            <a:endParaRPr lang="en-US"/>
          </a:p>
        </p:txBody>
      </p:sp>
    </p:spTree>
    <p:extLst>
      <p:ext uri="{BB962C8B-B14F-4D97-AF65-F5344CB8AC3E}">
        <p14:creationId xmlns:p14="http://schemas.microsoft.com/office/powerpoint/2010/main" val="27498885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492 points needed for an A grade</a:t>
            </a:r>
          </a:p>
        </p:txBody>
      </p:sp>
      <p:sp>
        <p:nvSpPr>
          <p:cNvPr id="4" name="Slide Number Placeholder 3"/>
          <p:cNvSpPr>
            <a:spLocks noGrp="1"/>
          </p:cNvSpPr>
          <p:nvPr>
            <p:ph type="sldNum" sz="quarter" idx="5"/>
          </p:nvPr>
        </p:nvSpPr>
        <p:spPr/>
        <p:txBody>
          <a:bodyPr/>
          <a:lstStyle/>
          <a:p>
            <a:fld id="{A9C8CADA-CB8A-4AD3-B27E-4662AAD2F7C0}" type="slidenum">
              <a:rPr lang="en-US" smtClean="0"/>
              <a:t>21</a:t>
            </a:fld>
            <a:endParaRPr lang="en-US"/>
          </a:p>
        </p:txBody>
      </p:sp>
    </p:spTree>
    <p:extLst>
      <p:ext uri="{BB962C8B-B14F-4D97-AF65-F5344CB8AC3E}">
        <p14:creationId xmlns:p14="http://schemas.microsoft.com/office/powerpoint/2010/main" val="29269742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a:t>
            </a:r>
            <a:r>
              <a:rPr lang="en-US" baseline="30000" dirty="0"/>
              <a:t>nd</a:t>
            </a:r>
            <a:r>
              <a:rPr lang="en-US" dirty="0"/>
              <a:t> year of implementation, system wide approach</a:t>
            </a:r>
          </a:p>
        </p:txBody>
      </p:sp>
      <p:sp>
        <p:nvSpPr>
          <p:cNvPr id="4" name="Slide Number Placeholder 3"/>
          <p:cNvSpPr>
            <a:spLocks noGrp="1"/>
          </p:cNvSpPr>
          <p:nvPr>
            <p:ph type="sldNum" sz="quarter" idx="5"/>
          </p:nvPr>
        </p:nvSpPr>
        <p:spPr/>
        <p:txBody>
          <a:bodyPr/>
          <a:lstStyle/>
          <a:p>
            <a:fld id="{A9C8CADA-CB8A-4AD3-B27E-4662AAD2F7C0}" type="slidenum">
              <a:rPr lang="en-US" smtClean="0"/>
              <a:t>25</a:t>
            </a:fld>
            <a:endParaRPr lang="en-US"/>
          </a:p>
        </p:txBody>
      </p:sp>
    </p:spTree>
    <p:extLst>
      <p:ext uri="{BB962C8B-B14F-4D97-AF65-F5344CB8AC3E}">
        <p14:creationId xmlns:p14="http://schemas.microsoft.com/office/powerpoint/2010/main" val="3273797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110 teachers</a:t>
            </a:r>
          </a:p>
        </p:txBody>
      </p:sp>
      <p:sp>
        <p:nvSpPr>
          <p:cNvPr id="4" name="Slide Number Placeholder 3"/>
          <p:cNvSpPr>
            <a:spLocks noGrp="1"/>
          </p:cNvSpPr>
          <p:nvPr>
            <p:ph type="sldNum" sz="quarter" idx="5"/>
          </p:nvPr>
        </p:nvSpPr>
        <p:spPr/>
        <p:txBody>
          <a:bodyPr/>
          <a:lstStyle/>
          <a:p>
            <a:fld id="{A9C8CADA-CB8A-4AD3-B27E-4662AAD2F7C0}" type="slidenum">
              <a:rPr lang="en-US" smtClean="0"/>
              <a:t>30</a:t>
            </a:fld>
            <a:endParaRPr lang="en-US"/>
          </a:p>
        </p:txBody>
      </p:sp>
    </p:spTree>
    <p:extLst>
      <p:ext uri="{BB962C8B-B14F-4D97-AF65-F5344CB8AC3E}">
        <p14:creationId xmlns:p14="http://schemas.microsoft.com/office/powerpoint/2010/main" val="14612843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110 teachers/administrators attended trainings last year. Roughly 55% attended PD last year.</a:t>
            </a:r>
          </a:p>
        </p:txBody>
      </p:sp>
      <p:sp>
        <p:nvSpPr>
          <p:cNvPr id="4" name="Slide Number Placeholder 3"/>
          <p:cNvSpPr>
            <a:spLocks noGrp="1"/>
          </p:cNvSpPr>
          <p:nvPr>
            <p:ph type="sldNum" sz="quarter" idx="5"/>
          </p:nvPr>
        </p:nvSpPr>
        <p:spPr/>
        <p:txBody>
          <a:bodyPr/>
          <a:lstStyle/>
          <a:p>
            <a:fld id="{A9C8CADA-CB8A-4AD3-B27E-4662AAD2F7C0}" type="slidenum">
              <a:rPr lang="en-US" smtClean="0"/>
              <a:t>33</a:t>
            </a:fld>
            <a:endParaRPr lang="en-US"/>
          </a:p>
        </p:txBody>
      </p:sp>
    </p:spTree>
    <p:extLst>
      <p:ext uri="{BB962C8B-B14F-4D97-AF65-F5344CB8AC3E}">
        <p14:creationId xmlns:p14="http://schemas.microsoft.com/office/powerpoint/2010/main" val="82732754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Marzano was cumbersome to navigate,  too lengthy for efficiency purposes. Evaluation patterns suggest that the Marzano model’s student engagement component may disproportionately contribute to higher performance ratings.” “The Danielson evaluation model addresses this issue by basing high performance ratings on teachers’ demonstrated leadership actions.”</a:t>
            </a:r>
          </a:p>
        </p:txBody>
      </p:sp>
      <p:sp>
        <p:nvSpPr>
          <p:cNvPr id="4" name="Slide Number Placeholder 3"/>
          <p:cNvSpPr>
            <a:spLocks noGrp="1"/>
          </p:cNvSpPr>
          <p:nvPr>
            <p:ph type="sldNum" sz="quarter" idx="5"/>
          </p:nvPr>
        </p:nvSpPr>
        <p:spPr/>
        <p:txBody>
          <a:bodyPr/>
          <a:lstStyle/>
          <a:p>
            <a:fld id="{A9C8CADA-CB8A-4AD3-B27E-4662AAD2F7C0}" type="slidenum">
              <a:rPr lang="en-US" smtClean="0"/>
              <a:t>36</a:t>
            </a:fld>
            <a:endParaRPr lang="en-US"/>
          </a:p>
        </p:txBody>
      </p:sp>
    </p:spTree>
    <p:extLst>
      <p:ext uri="{BB962C8B-B14F-4D97-AF65-F5344CB8AC3E}">
        <p14:creationId xmlns:p14="http://schemas.microsoft.com/office/powerpoint/2010/main" val="289758579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Logo is unique to us (O and palm tree). We own it. Service marking will give us legal protection to our image and name. We can control how it is used, who is able to use it , etc. </a:t>
            </a:r>
          </a:p>
        </p:txBody>
      </p:sp>
      <p:sp>
        <p:nvSpPr>
          <p:cNvPr id="4" name="Slide Number Placeholder 3"/>
          <p:cNvSpPr>
            <a:spLocks noGrp="1"/>
          </p:cNvSpPr>
          <p:nvPr>
            <p:ph type="sldNum" sz="quarter" idx="5"/>
          </p:nvPr>
        </p:nvSpPr>
        <p:spPr/>
        <p:txBody>
          <a:bodyPr/>
          <a:lstStyle/>
          <a:p>
            <a:fld id="{A9C8CADA-CB8A-4AD3-B27E-4662AAD2F7C0}" type="slidenum">
              <a:rPr lang="en-US" smtClean="0"/>
              <a:t>43</a:t>
            </a:fld>
            <a:endParaRPr lang="en-US"/>
          </a:p>
        </p:txBody>
      </p:sp>
    </p:spTree>
    <p:extLst>
      <p:ext uri="{BB962C8B-B14F-4D97-AF65-F5344CB8AC3E}">
        <p14:creationId xmlns:p14="http://schemas.microsoft.com/office/powerpoint/2010/main" val="28755010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8/12/2025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8/12/2025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8/12/2025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8/12/2025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2.jpeg"/></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7.xml"/><Relationship Id="rId5" Type="http://schemas.openxmlformats.org/officeDocument/2006/relationships/image" Target="../media/image13.png"/><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0.jpeg"/><Relationship Id="rId1" Type="http://schemas.openxmlformats.org/officeDocument/2006/relationships/slideLayout" Target="../slideLayouts/slideLayout7.xml"/><Relationship Id="rId5" Type="http://schemas.openxmlformats.org/officeDocument/2006/relationships/image" Target="../media/image16.png"/><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eg"/><Relationship Id="rId1" Type="http://schemas.openxmlformats.org/officeDocument/2006/relationships/slideLayout" Target="../slideLayouts/slideLayout7.xml"/><Relationship Id="rId5" Type="http://schemas.openxmlformats.org/officeDocument/2006/relationships/image" Target="../media/image21.png"/><Relationship Id="rId4" Type="http://schemas.openxmlformats.org/officeDocument/2006/relationships/image" Target="../media/image20.png"/></Relationships>
</file>

<file path=ppt/slides/_rels/slide1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1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jpeg"/><Relationship Id="rId1" Type="http://schemas.openxmlformats.org/officeDocument/2006/relationships/slideLayout" Target="../slideLayouts/slideLayout7.xml"/><Relationship Id="rId4" Type="http://schemas.openxmlformats.org/officeDocument/2006/relationships/image" Target="../media/image30.png"/></Relationships>
</file>

<file path=ppt/slides/_rels/slide1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32.png"/><Relationship Id="rId4" Type="http://schemas.openxmlformats.org/officeDocument/2006/relationships/image" Target="../media/image31.png"/></Relationships>
</file>

<file path=ppt/slides/_rels/slide1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28.jpeg"/><Relationship Id="rId1" Type="http://schemas.openxmlformats.org/officeDocument/2006/relationships/slideLayout" Target="../slideLayouts/slideLayout7.xml"/><Relationship Id="rId4" Type="http://schemas.openxmlformats.org/officeDocument/2006/relationships/image" Target="../media/image34.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37.jpeg"/><Relationship Id="rId4" Type="http://schemas.openxmlformats.org/officeDocument/2006/relationships/image" Target="../media/image36.svg"/></Relationships>
</file>

<file path=ppt/slides/_rels/slide22.xml.rels><?xml version="1.0" encoding="UTF-8" standalone="yes"?>
<Relationships xmlns="http://schemas.openxmlformats.org/package/2006/relationships"><Relationship Id="rId3" Type="http://schemas.openxmlformats.org/officeDocument/2006/relationships/image" Target="../media/image36.svg"/><Relationship Id="rId2" Type="http://schemas.openxmlformats.org/officeDocument/2006/relationships/image" Target="../media/image35.png"/><Relationship Id="rId1" Type="http://schemas.openxmlformats.org/officeDocument/2006/relationships/slideLayout" Target="../slideLayouts/slideLayout7.xml"/><Relationship Id="rId4" Type="http://schemas.openxmlformats.org/officeDocument/2006/relationships/image" Target="../media/image38.jpeg"/></Relationships>
</file>

<file path=ppt/slides/_rels/slide23.xml.rels><?xml version="1.0" encoding="UTF-8" standalone="yes"?>
<Relationships xmlns="http://schemas.openxmlformats.org/package/2006/relationships"><Relationship Id="rId3" Type="http://schemas.openxmlformats.org/officeDocument/2006/relationships/image" Target="../media/image36.svg"/><Relationship Id="rId2" Type="http://schemas.openxmlformats.org/officeDocument/2006/relationships/image" Target="../media/image35.png"/><Relationship Id="rId1" Type="http://schemas.openxmlformats.org/officeDocument/2006/relationships/slideLayout" Target="../slideLayouts/slideLayout7.xml"/><Relationship Id="rId4" Type="http://schemas.openxmlformats.org/officeDocument/2006/relationships/image" Target="../media/image39.jpeg"/></Relationships>
</file>

<file path=ppt/slides/_rels/slide2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41.png"/></Relationships>
</file>

<file path=ppt/slides/_rels/slide26.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1.jpeg"/></Relationships>
</file>

<file path=ppt/slides/_rels/slide31.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46.png"/></Relationships>
</file>

<file path=ppt/slides/_rels/slide32.xml.rels><?xml version="1.0" encoding="UTF-8" standalone="yes"?>
<Relationships xmlns="http://schemas.openxmlformats.org/package/2006/relationships"><Relationship Id="rId3" Type="http://schemas.openxmlformats.org/officeDocument/2006/relationships/image" Target="../media/image48.svg"/><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image" Target="../media/image48.svg"/></Relationships>
</file>

<file path=ppt/slides/_rels/slide3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48.svg"/><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2.xml"/><Relationship Id="rId5" Type="http://schemas.openxmlformats.org/officeDocument/2006/relationships/image" Target="../media/image53.png"/><Relationship Id="rId4" Type="http://schemas.openxmlformats.org/officeDocument/2006/relationships/image" Target="../media/image52.png"/></Relationships>
</file>

<file path=ppt/slides/_rels/slide3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9.xml.rels><?xml version="1.0" encoding="UTF-8" standalone="yes"?>
<Relationships xmlns="http://schemas.openxmlformats.org/package/2006/relationships"><Relationship Id="rId3" Type="http://schemas.openxmlformats.org/officeDocument/2006/relationships/image" Target="../media/image55.png"/><Relationship Id="rId7" Type="http://schemas.openxmlformats.org/officeDocument/2006/relationships/image" Target="../media/image59.png"/><Relationship Id="rId2" Type="http://schemas.openxmlformats.org/officeDocument/2006/relationships/image" Target="../media/image54.png"/><Relationship Id="rId1" Type="http://schemas.openxmlformats.org/officeDocument/2006/relationships/slideLayout" Target="../slideLayouts/slideLayout2.xml"/><Relationship Id="rId6" Type="http://schemas.openxmlformats.org/officeDocument/2006/relationships/image" Target="../media/image58.png"/><Relationship Id="rId5" Type="http://schemas.openxmlformats.org/officeDocument/2006/relationships/image" Target="../media/image57.png"/><Relationship Id="rId4" Type="http://schemas.openxmlformats.org/officeDocument/2006/relationships/image" Target="../media/image56.png"/></Relationships>
</file>

<file path=ppt/slides/_rels/slide40.xml.rels><?xml version="1.0" encoding="UTF-8" standalone="yes"?>
<Relationships xmlns="http://schemas.openxmlformats.org/package/2006/relationships"><Relationship Id="rId3" Type="http://schemas.openxmlformats.org/officeDocument/2006/relationships/image" Target="../media/image61.jpg"/><Relationship Id="rId7" Type="http://schemas.openxmlformats.org/officeDocument/2006/relationships/image" Target="../media/image65.png"/><Relationship Id="rId2" Type="http://schemas.openxmlformats.org/officeDocument/2006/relationships/image" Target="../media/image60.png"/><Relationship Id="rId1" Type="http://schemas.openxmlformats.org/officeDocument/2006/relationships/slideLayout" Target="../slideLayouts/slideLayout2.xml"/><Relationship Id="rId6" Type="http://schemas.openxmlformats.org/officeDocument/2006/relationships/image" Target="../media/image64.jpeg"/><Relationship Id="rId5" Type="http://schemas.openxmlformats.org/officeDocument/2006/relationships/image" Target="../media/image63.png"/><Relationship Id="rId4" Type="http://schemas.openxmlformats.org/officeDocument/2006/relationships/image" Target="../media/image62.png"/></Relationships>
</file>

<file path=ppt/slides/_rels/slide4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69.png"/><Relationship Id="rId5" Type="http://schemas.openxmlformats.org/officeDocument/2006/relationships/image" Target="../media/image68.png"/><Relationship Id="rId4" Type="http://schemas.openxmlformats.org/officeDocument/2006/relationships/image" Target="../media/image67.png"/></Relationships>
</file>

<file path=ppt/slides/_rels/slide44.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image" Target="../media/image70.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image" Target="../media/image72.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8" Type="http://schemas.openxmlformats.org/officeDocument/2006/relationships/image" Target="../media/image75.png"/><Relationship Id="rId3" Type="http://schemas.openxmlformats.org/officeDocument/2006/relationships/diagramLayout" Target="../diagrams/layout2.xml"/><Relationship Id="rId7" Type="http://schemas.openxmlformats.org/officeDocument/2006/relationships/image" Target="../media/image74.jpeg"/><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7.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image" Target="../media/image76.png"/><Relationship Id="rId1" Type="http://schemas.openxmlformats.org/officeDocument/2006/relationships/slideLayout" Target="../slideLayouts/slideLayout7.xml"/><Relationship Id="rId5" Type="http://schemas.openxmlformats.org/officeDocument/2006/relationships/image" Target="../media/image79.svg"/><Relationship Id="rId4" Type="http://schemas.openxmlformats.org/officeDocument/2006/relationships/image" Target="../media/image78.png"/></Relationships>
</file>

<file path=ppt/slides/_rels/slide48.xml.rels><?xml version="1.0" encoding="UTF-8" standalone="yes"?>
<Relationships xmlns="http://schemas.openxmlformats.org/package/2006/relationships"><Relationship Id="rId3" Type="http://schemas.openxmlformats.org/officeDocument/2006/relationships/image" Target="../media/image48.svg"/><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397505" y="-940171"/>
            <a:ext cx="8746495" cy="12167343"/>
            <a:chOff x="0" y="0"/>
            <a:chExt cx="2303604" cy="3204568"/>
          </a:xfrm>
        </p:grpSpPr>
        <p:sp>
          <p:nvSpPr>
            <p:cNvPr id="3" name="Freeform 3"/>
            <p:cNvSpPr/>
            <p:nvPr/>
          </p:nvSpPr>
          <p:spPr>
            <a:xfrm>
              <a:off x="0" y="0"/>
              <a:ext cx="2303604" cy="3204568"/>
            </a:xfrm>
            <a:custGeom>
              <a:avLst/>
              <a:gdLst/>
              <a:ahLst/>
              <a:cxnLst/>
              <a:rect l="l" t="t" r="r" b="b"/>
              <a:pathLst>
                <a:path w="2303604" h="3204568">
                  <a:moveTo>
                    <a:pt x="0" y="0"/>
                  </a:moveTo>
                  <a:lnTo>
                    <a:pt x="2303604" y="0"/>
                  </a:lnTo>
                  <a:lnTo>
                    <a:pt x="2303604" y="3204568"/>
                  </a:lnTo>
                  <a:lnTo>
                    <a:pt x="0" y="3204568"/>
                  </a:lnTo>
                  <a:close/>
                </a:path>
              </a:pathLst>
            </a:custGeom>
            <a:solidFill>
              <a:srgbClr val="FFFFFF"/>
            </a:solidFill>
          </p:spPr>
          <p:txBody>
            <a:bodyPr/>
            <a:lstStyle/>
            <a:p>
              <a:endParaRPr lang="en-US"/>
            </a:p>
          </p:txBody>
        </p:sp>
        <p:sp>
          <p:nvSpPr>
            <p:cNvPr id="4" name="TextBox 4"/>
            <p:cNvSpPr txBox="1"/>
            <p:nvPr/>
          </p:nvSpPr>
          <p:spPr>
            <a:xfrm>
              <a:off x="0" y="-47625"/>
              <a:ext cx="2303604" cy="3252193"/>
            </a:xfrm>
            <a:prstGeom prst="rect">
              <a:avLst/>
            </a:prstGeom>
          </p:spPr>
          <p:txBody>
            <a:bodyPr lIns="50800" tIns="50800" rIns="50800" bIns="50800" rtlCol="0" anchor="ctr"/>
            <a:lstStyle/>
            <a:p>
              <a:pPr algn="ctr">
                <a:lnSpc>
                  <a:spcPts val="2659"/>
                </a:lnSpc>
              </a:pPr>
              <a:endParaRPr/>
            </a:p>
          </p:txBody>
        </p:sp>
      </p:grpSp>
      <p:sp>
        <p:nvSpPr>
          <p:cNvPr id="5" name="Freeform 5"/>
          <p:cNvSpPr/>
          <p:nvPr/>
        </p:nvSpPr>
        <p:spPr>
          <a:xfrm>
            <a:off x="9647120" y="1235666"/>
            <a:ext cx="6400892" cy="3907834"/>
          </a:xfrm>
          <a:custGeom>
            <a:avLst/>
            <a:gdLst/>
            <a:ahLst/>
            <a:cxnLst/>
            <a:rect l="l" t="t" r="r" b="b"/>
            <a:pathLst>
              <a:path w="6400892" h="3907834">
                <a:moveTo>
                  <a:pt x="0" y="0"/>
                </a:moveTo>
                <a:lnTo>
                  <a:pt x="6400892" y="0"/>
                </a:lnTo>
                <a:lnTo>
                  <a:pt x="6400892" y="3907834"/>
                </a:lnTo>
                <a:lnTo>
                  <a:pt x="0" y="3907834"/>
                </a:lnTo>
                <a:lnTo>
                  <a:pt x="0" y="0"/>
                </a:lnTo>
                <a:close/>
              </a:path>
            </a:pathLst>
          </a:custGeom>
          <a:blipFill>
            <a:blip r:embed="rId2"/>
            <a:stretch>
              <a:fillRect t="-33811" b="-29985"/>
            </a:stretch>
          </a:blipFill>
        </p:spPr>
        <p:txBody>
          <a:bodyPr/>
          <a:lstStyle/>
          <a:p>
            <a:endParaRPr lang="en-US"/>
          </a:p>
        </p:txBody>
      </p:sp>
      <p:sp>
        <p:nvSpPr>
          <p:cNvPr id="6" name="TextBox 6"/>
          <p:cNvSpPr txBox="1"/>
          <p:nvPr/>
        </p:nvSpPr>
        <p:spPr>
          <a:xfrm>
            <a:off x="2020695" y="2833217"/>
            <a:ext cx="9429572" cy="3714750"/>
          </a:xfrm>
          <a:prstGeom prst="rect">
            <a:avLst/>
          </a:prstGeom>
        </p:spPr>
        <p:txBody>
          <a:bodyPr lIns="0" tIns="0" rIns="0" bIns="0" rtlCol="0" anchor="t">
            <a:spAutoFit/>
          </a:bodyPr>
          <a:lstStyle/>
          <a:p>
            <a:pPr algn="l">
              <a:lnSpc>
                <a:spcPts val="9793"/>
              </a:lnSpc>
            </a:pPr>
            <a:r>
              <a:rPr lang="en-US" sz="8161" spc="57">
                <a:solidFill>
                  <a:srgbClr val="08377C"/>
                </a:solidFill>
                <a:latin typeface="Montserrat Classic Bold"/>
                <a:ea typeface="Montserrat Classic Bold"/>
                <a:cs typeface="Montserrat Classic Bold"/>
                <a:sym typeface="Montserrat Classic Bold"/>
              </a:rPr>
              <a:t>State </a:t>
            </a:r>
          </a:p>
          <a:p>
            <a:pPr algn="l">
              <a:lnSpc>
                <a:spcPts val="9793"/>
              </a:lnSpc>
            </a:pPr>
            <a:r>
              <a:rPr lang="en-US" sz="8161" spc="57">
                <a:solidFill>
                  <a:srgbClr val="08377C"/>
                </a:solidFill>
                <a:latin typeface="Montserrat Classic Bold"/>
                <a:ea typeface="Montserrat Classic Bold"/>
                <a:cs typeface="Montserrat Classic Bold"/>
                <a:sym typeface="Montserrat Classic Bold"/>
              </a:rPr>
              <a:t>of the </a:t>
            </a:r>
          </a:p>
          <a:p>
            <a:pPr algn="l">
              <a:lnSpc>
                <a:spcPts val="9793"/>
              </a:lnSpc>
            </a:pPr>
            <a:r>
              <a:rPr lang="en-US" sz="8161" spc="57">
                <a:solidFill>
                  <a:srgbClr val="08377C"/>
                </a:solidFill>
                <a:latin typeface="Montserrat Classic Bold"/>
                <a:ea typeface="Montserrat Classic Bold"/>
                <a:cs typeface="Montserrat Classic Bold"/>
                <a:sym typeface="Montserrat Classic Bold"/>
              </a:rPr>
              <a:t>Charter Schools</a:t>
            </a:r>
          </a:p>
        </p:txBody>
      </p:sp>
      <p:sp>
        <p:nvSpPr>
          <p:cNvPr id="7" name="TextBox 7"/>
          <p:cNvSpPr txBox="1"/>
          <p:nvPr/>
        </p:nvSpPr>
        <p:spPr>
          <a:xfrm>
            <a:off x="2020695" y="6627322"/>
            <a:ext cx="7882490" cy="1218144"/>
          </a:xfrm>
          <a:prstGeom prst="rect">
            <a:avLst/>
          </a:prstGeom>
        </p:spPr>
        <p:txBody>
          <a:bodyPr lIns="0" tIns="0" rIns="0" bIns="0" rtlCol="0" anchor="t">
            <a:spAutoFit/>
          </a:bodyPr>
          <a:lstStyle/>
          <a:p>
            <a:pPr algn="l">
              <a:lnSpc>
                <a:spcPts val="4895"/>
              </a:lnSpc>
            </a:pPr>
            <a:r>
              <a:rPr lang="en-US" sz="3496" spc="157" dirty="0">
                <a:solidFill>
                  <a:srgbClr val="08377C"/>
                </a:solidFill>
                <a:latin typeface="Montserrat Classic"/>
                <a:ea typeface="Montserrat Classic"/>
                <a:cs typeface="Montserrat Classic"/>
                <a:sym typeface="Montserrat Classic"/>
              </a:rPr>
              <a:t>Update SY 2024/2025</a:t>
            </a:r>
          </a:p>
          <a:p>
            <a:pPr algn="l">
              <a:lnSpc>
                <a:spcPts val="4895"/>
              </a:lnSpc>
            </a:pPr>
            <a:r>
              <a:rPr lang="en-US" sz="3496" spc="157" dirty="0">
                <a:solidFill>
                  <a:srgbClr val="08377C"/>
                </a:solidFill>
                <a:latin typeface="Montserrat Classic"/>
                <a:ea typeface="Montserrat Classic"/>
                <a:cs typeface="Montserrat Classic"/>
                <a:sym typeface="Montserrat Classic"/>
              </a:rPr>
              <a:t>Moving Forward SY 2025/2026</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1839025">
            <a:off x="1516786" y="-460094"/>
            <a:ext cx="278907" cy="14793052"/>
            <a:chOff x="0" y="0"/>
            <a:chExt cx="73457" cy="3896112"/>
          </a:xfrm>
        </p:grpSpPr>
        <p:sp>
          <p:nvSpPr>
            <p:cNvPr id="3" name="Freeform 3"/>
            <p:cNvSpPr/>
            <p:nvPr/>
          </p:nvSpPr>
          <p:spPr>
            <a:xfrm>
              <a:off x="0" y="0"/>
              <a:ext cx="73457" cy="3896113"/>
            </a:xfrm>
            <a:custGeom>
              <a:avLst/>
              <a:gdLst/>
              <a:ahLst/>
              <a:cxnLst/>
              <a:rect l="l" t="t" r="r" b="b"/>
              <a:pathLst>
                <a:path w="73457" h="3896113">
                  <a:moveTo>
                    <a:pt x="0" y="0"/>
                  </a:moveTo>
                  <a:lnTo>
                    <a:pt x="73457" y="0"/>
                  </a:lnTo>
                  <a:lnTo>
                    <a:pt x="73457" y="3896113"/>
                  </a:lnTo>
                  <a:lnTo>
                    <a:pt x="0" y="3896113"/>
                  </a:lnTo>
                  <a:close/>
                </a:path>
              </a:pathLst>
            </a:custGeom>
            <a:solidFill>
              <a:srgbClr val="08377C"/>
            </a:solidFill>
            <a:ln cap="sq">
              <a:noFill/>
              <a:prstDash val="solid"/>
              <a:miter/>
            </a:ln>
          </p:spPr>
          <p:txBody>
            <a:bodyPr/>
            <a:lstStyle/>
            <a:p>
              <a:endParaRPr lang="en-US"/>
            </a:p>
          </p:txBody>
        </p:sp>
        <p:sp>
          <p:nvSpPr>
            <p:cNvPr id="4" name="TextBox 4"/>
            <p:cNvSpPr txBox="1"/>
            <p:nvPr/>
          </p:nvSpPr>
          <p:spPr>
            <a:xfrm>
              <a:off x="0" y="-47625"/>
              <a:ext cx="73457" cy="3943737"/>
            </a:xfrm>
            <a:prstGeom prst="rect">
              <a:avLst/>
            </a:prstGeom>
          </p:spPr>
          <p:txBody>
            <a:bodyPr lIns="50800" tIns="50800" rIns="50800" bIns="50800" rtlCol="0" anchor="ctr"/>
            <a:lstStyle/>
            <a:p>
              <a:pPr marL="0" lvl="0" indent="0" algn="ctr">
                <a:lnSpc>
                  <a:spcPts val="2659"/>
                </a:lnSpc>
                <a:spcBef>
                  <a:spcPct val="0"/>
                </a:spcBef>
              </a:pPr>
              <a:endParaRPr/>
            </a:p>
          </p:txBody>
        </p:sp>
      </p:grpSp>
      <p:grpSp>
        <p:nvGrpSpPr>
          <p:cNvPr id="5" name="Group 5"/>
          <p:cNvGrpSpPr/>
          <p:nvPr/>
        </p:nvGrpSpPr>
        <p:grpSpPr>
          <a:xfrm rot="-1839025">
            <a:off x="-4049466" y="1232097"/>
            <a:ext cx="5850996" cy="14793052"/>
            <a:chOff x="0" y="0"/>
            <a:chExt cx="1541003" cy="3896112"/>
          </a:xfrm>
        </p:grpSpPr>
        <p:sp>
          <p:nvSpPr>
            <p:cNvPr id="6" name="Freeform 6"/>
            <p:cNvSpPr/>
            <p:nvPr/>
          </p:nvSpPr>
          <p:spPr>
            <a:xfrm>
              <a:off x="0" y="0"/>
              <a:ext cx="1541003" cy="3896113"/>
            </a:xfrm>
            <a:custGeom>
              <a:avLst/>
              <a:gdLst/>
              <a:ahLst/>
              <a:cxnLst/>
              <a:rect l="l" t="t" r="r" b="b"/>
              <a:pathLst>
                <a:path w="1541003" h="3896113">
                  <a:moveTo>
                    <a:pt x="0" y="0"/>
                  </a:moveTo>
                  <a:lnTo>
                    <a:pt x="1541003" y="0"/>
                  </a:lnTo>
                  <a:lnTo>
                    <a:pt x="1541003" y="3896113"/>
                  </a:lnTo>
                  <a:lnTo>
                    <a:pt x="0" y="3896113"/>
                  </a:lnTo>
                  <a:close/>
                </a:path>
              </a:pathLst>
            </a:custGeom>
            <a:solidFill>
              <a:srgbClr val="08377C"/>
            </a:solidFill>
            <a:ln cap="sq">
              <a:noFill/>
              <a:prstDash val="solid"/>
              <a:miter/>
            </a:ln>
          </p:spPr>
          <p:txBody>
            <a:bodyPr/>
            <a:lstStyle/>
            <a:p>
              <a:endParaRPr lang="en-US"/>
            </a:p>
          </p:txBody>
        </p:sp>
        <p:sp>
          <p:nvSpPr>
            <p:cNvPr id="7" name="TextBox 7"/>
            <p:cNvSpPr txBox="1"/>
            <p:nvPr/>
          </p:nvSpPr>
          <p:spPr>
            <a:xfrm>
              <a:off x="0" y="-47625"/>
              <a:ext cx="1541003" cy="3943737"/>
            </a:xfrm>
            <a:prstGeom prst="rect">
              <a:avLst/>
            </a:prstGeom>
          </p:spPr>
          <p:txBody>
            <a:bodyPr lIns="50800" tIns="50800" rIns="50800" bIns="50800" rtlCol="0" anchor="ctr"/>
            <a:lstStyle/>
            <a:p>
              <a:pPr marL="0" lvl="0" indent="0" algn="ctr">
                <a:lnSpc>
                  <a:spcPts val="2659"/>
                </a:lnSpc>
                <a:spcBef>
                  <a:spcPct val="0"/>
                </a:spcBef>
              </a:pPr>
              <a:endParaRPr/>
            </a:p>
          </p:txBody>
        </p:sp>
      </p:grpSp>
      <p:grpSp>
        <p:nvGrpSpPr>
          <p:cNvPr id="8" name="Group 8"/>
          <p:cNvGrpSpPr>
            <a:grpSpLocks noChangeAspect="1"/>
          </p:cNvGrpSpPr>
          <p:nvPr/>
        </p:nvGrpSpPr>
        <p:grpSpPr>
          <a:xfrm>
            <a:off x="-2065539" y="-59329"/>
            <a:ext cx="15224978" cy="10405658"/>
            <a:chOff x="0" y="0"/>
            <a:chExt cx="5508856" cy="3765081"/>
          </a:xfrm>
        </p:grpSpPr>
        <p:sp>
          <p:nvSpPr>
            <p:cNvPr id="9" name="Freeform 9"/>
            <p:cNvSpPr/>
            <p:nvPr/>
          </p:nvSpPr>
          <p:spPr>
            <a:xfrm>
              <a:off x="0" y="0"/>
              <a:ext cx="5508856" cy="3765081"/>
            </a:xfrm>
            <a:custGeom>
              <a:avLst/>
              <a:gdLst/>
              <a:ahLst/>
              <a:cxnLst/>
              <a:rect l="l" t="t" r="r" b="b"/>
              <a:pathLst>
                <a:path w="5508856" h="3765081">
                  <a:moveTo>
                    <a:pt x="0" y="0"/>
                  </a:moveTo>
                  <a:lnTo>
                    <a:pt x="3335085" y="0"/>
                  </a:lnTo>
                  <a:lnTo>
                    <a:pt x="5508856" y="3765081"/>
                  </a:lnTo>
                  <a:lnTo>
                    <a:pt x="2173770" y="3765081"/>
                  </a:lnTo>
                  <a:lnTo>
                    <a:pt x="0" y="0"/>
                  </a:lnTo>
                  <a:close/>
                </a:path>
              </a:pathLst>
            </a:custGeom>
            <a:solidFill>
              <a:srgbClr val="08377C"/>
            </a:solidFill>
          </p:spPr>
          <p:txBody>
            <a:bodyPr/>
            <a:lstStyle/>
            <a:p>
              <a:endParaRPr lang="en-US"/>
            </a:p>
          </p:txBody>
        </p:sp>
        <p:sp>
          <p:nvSpPr>
            <p:cNvPr id="10" name="Freeform 10"/>
            <p:cNvSpPr/>
            <p:nvPr/>
          </p:nvSpPr>
          <p:spPr>
            <a:xfrm>
              <a:off x="0" y="0"/>
              <a:ext cx="5508856" cy="3765081"/>
            </a:xfrm>
            <a:custGeom>
              <a:avLst/>
              <a:gdLst/>
              <a:ahLst/>
              <a:cxnLst/>
              <a:rect l="l" t="t" r="r" b="b"/>
              <a:pathLst>
                <a:path w="5508856" h="3765081">
                  <a:moveTo>
                    <a:pt x="0" y="0"/>
                  </a:moveTo>
                  <a:lnTo>
                    <a:pt x="3335085" y="0"/>
                  </a:lnTo>
                  <a:lnTo>
                    <a:pt x="5508856" y="3765081"/>
                  </a:lnTo>
                  <a:lnTo>
                    <a:pt x="2173770" y="3765081"/>
                  </a:lnTo>
                  <a:lnTo>
                    <a:pt x="0" y="0"/>
                  </a:lnTo>
                  <a:close/>
                </a:path>
              </a:pathLst>
            </a:custGeom>
            <a:solidFill>
              <a:srgbClr val="08377C"/>
            </a:solidFill>
            <a:ln w="12700">
              <a:solidFill>
                <a:srgbClr val="000000"/>
              </a:solidFill>
            </a:ln>
          </p:spPr>
          <p:txBody>
            <a:bodyPr/>
            <a:lstStyle/>
            <a:p>
              <a:endParaRPr lang="en-US"/>
            </a:p>
          </p:txBody>
        </p:sp>
      </p:grpSp>
      <p:grpSp>
        <p:nvGrpSpPr>
          <p:cNvPr id="11" name="Group 11"/>
          <p:cNvGrpSpPr/>
          <p:nvPr/>
        </p:nvGrpSpPr>
        <p:grpSpPr>
          <a:xfrm rot="-1839025">
            <a:off x="10382703" y="-2380630"/>
            <a:ext cx="278907" cy="14793052"/>
            <a:chOff x="0" y="0"/>
            <a:chExt cx="73457" cy="3896112"/>
          </a:xfrm>
        </p:grpSpPr>
        <p:sp>
          <p:nvSpPr>
            <p:cNvPr id="12" name="Freeform 12"/>
            <p:cNvSpPr/>
            <p:nvPr/>
          </p:nvSpPr>
          <p:spPr>
            <a:xfrm>
              <a:off x="0" y="0"/>
              <a:ext cx="73457" cy="3896113"/>
            </a:xfrm>
            <a:custGeom>
              <a:avLst/>
              <a:gdLst/>
              <a:ahLst/>
              <a:cxnLst/>
              <a:rect l="l" t="t" r="r" b="b"/>
              <a:pathLst>
                <a:path w="73457" h="3896113">
                  <a:moveTo>
                    <a:pt x="0" y="0"/>
                  </a:moveTo>
                  <a:lnTo>
                    <a:pt x="73457" y="0"/>
                  </a:lnTo>
                  <a:lnTo>
                    <a:pt x="73457" y="3896113"/>
                  </a:lnTo>
                  <a:lnTo>
                    <a:pt x="0" y="3896113"/>
                  </a:lnTo>
                  <a:close/>
                </a:path>
              </a:pathLst>
            </a:custGeom>
            <a:solidFill>
              <a:srgbClr val="08377C"/>
            </a:solidFill>
            <a:ln cap="sq">
              <a:noFill/>
              <a:prstDash val="solid"/>
              <a:miter/>
            </a:ln>
          </p:spPr>
          <p:txBody>
            <a:bodyPr/>
            <a:lstStyle/>
            <a:p>
              <a:endParaRPr lang="en-US"/>
            </a:p>
          </p:txBody>
        </p:sp>
        <p:sp>
          <p:nvSpPr>
            <p:cNvPr id="13" name="TextBox 13"/>
            <p:cNvSpPr txBox="1"/>
            <p:nvPr/>
          </p:nvSpPr>
          <p:spPr>
            <a:xfrm>
              <a:off x="0" y="-47625"/>
              <a:ext cx="73457" cy="3943737"/>
            </a:xfrm>
            <a:prstGeom prst="rect">
              <a:avLst/>
            </a:prstGeom>
          </p:spPr>
          <p:txBody>
            <a:bodyPr lIns="50800" tIns="50800" rIns="50800" bIns="50800" rtlCol="0" anchor="ctr"/>
            <a:lstStyle/>
            <a:p>
              <a:pPr marL="0" lvl="0" indent="0" algn="ctr">
                <a:lnSpc>
                  <a:spcPts val="2659"/>
                </a:lnSpc>
                <a:spcBef>
                  <a:spcPct val="0"/>
                </a:spcBef>
              </a:pPr>
              <a:endParaRPr/>
            </a:p>
          </p:txBody>
        </p:sp>
      </p:grpSp>
      <p:grpSp>
        <p:nvGrpSpPr>
          <p:cNvPr id="14" name="Group 14"/>
          <p:cNvGrpSpPr/>
          <p:nvPr/>
        </p:nvGrpSpPr>
        <p:grpSpPr>
          <a:xfrm>
            <a:off x="533400" y="2106626"/>
            <a:ext cx="16230600" cy="6026123"/>
            <a:chOff x="0" y="0"/>
            <a:chExt cx="4274726" cy="1587127"/>
          </a:xfrm>
        </p:grpSpPr>
        <p:sp>
          <p:nvSpPr>
            <p:cNvPr id="15" name="Freeform 15"/>
            <p:cNvSpPr/>
            <p:nvPr/>
          </p:nvSpPr>
          <p:spPr>
            <a:xfrm>
              <a:off x="0" y="0"/>
              <a:ext cx="4274726" cy="1587127"/>
            </a:xfrm>
            <a:custGeom>
              <a:avLst/>
              <a:gdLst/>
              <a:ahLst/>
              <a:cxnLst/>
              <a:rect l="l" t="t" r="r" b="b"/>
              <a:pathLst>
                <a:path w="4274726" h="1587127">
                  <a:moveTo>
                    <a:pt x="0" y="0"/>
                  </a:moveTo>
                  <a:lnTo>
                    <a:pt x="4274726" y="0"/>
                  </a:lnTo>
                  <a:lnTo>
                    <a:pt x="4274726" y="1587127"/>
                  </a:lnTo>
                  <a:lnTo>
                    <a:pt x="0" y="1587127"/>
                  </a:lnTo>
                  <a:close/>
                </a:path>
              </a:pathLst>
            </a:custGeom>
            <a:solidFill>
              <a:srgbClr val="052A47"/>
            </a:solidFill>
          </p:spPr>
          <p:txBody>
            <a:bodyPr/>
            <a:lstStyle/>
            <a:p>
              <a:endParaRPr lang="en-US"/>
            </a:p>
          </p:txBody>
        </p:sp>
        <p:sp>
          <p:nvSpPr>
            <p:cNvPr id="16" name="TextBox 16"/>
            <p:cNvSpPr txBox="1"/>
            <p:nvPr/>
          </p:nvSpPr>
          <p:spPr>
            <a:xfrm>
              <a:off x="0" y="-47625"/>
              <a:ext cx="4274726" cy="1634752"/>
            </a:xfrm>
            <a:prstGeom prst="rect">
              <a:avLst/>
            </a:prstGeom>
          </p:spPr>
          <p:txBody>
            <a:bodyPr lIns="50800" tIns="50800" rIns="50800" bIns="50800" rtlCol="0" anchor="ctr"/>
            <a:lstStyle/>
            <a:p>
              <a:pPr algn="ctr">
                <a:lnSpc>
                  <a:spcPts val="2659"/>
                </a:lnSpc>
              </a:pPr>
              <a:endParaRPr/>
            </a:p>
          </p:txBody>
        </p:sp>
      </p:grpSp>
      <p:sp>
        <p:nvSpPr>
          <p:cNvPr id="17" name="AutoShape 17"/>
          <p:cNvSpPr/>
          <p:nvPr/>
        </p:nvSpPr>
        <p:spPr>
          <a:xfrm flipH="1" flipV="1">
            <a:off x="8839200" y="2858710"/>
            <a:ext cx="0" cy="5082155"/>
          </a:xfrm>
          <a:prstGeom prst="line">
            <a:avLst/>
          </a:prstGeom>
          <a:ln w="38100" cap="flat">
            <a:solidFill>
              <a:srgbClr val="FFFFFF"/>
            </a:solidFill>
            <a:prstDash val="solid"/>
            <a:headEnd type="none" w="sm" len="sm"/>
            <a:tailEnd type="none" w="sm" len="sm"/>
          </a:ln>
        </p:spPr>
        <p:txBody>
          <a:bodyPr/>
          <a:lstStyle/>
          <a:p>
            <a:endParaRPr lang="en-US"/>
          </a:p>
        </p:txBody>
      </p:sp>
      <p:sp>
        <p:nvSpPr>
          <p:cNvPr id="18" name="Freeform 18"/>
          <p:cNvSpPr/>
          <p:nvPr/>
        </p:nvSpPr>
        <p:spPr>
          <a:xfrm>
            <a:off x="14291528" y="302130"/>
            <a:ext cx="2964402" cy="1784140"/>
          </a:xfrm>
          <a:custGeom>
            <a:avLst/>
            <a:gdLst/>
            <a:ahLst/>
            <a:cxnLst/>
            <a:rect l="l" t="t" r="r" b="b"/>
            <a:pathLst>
              <a:path w="2964402" h="1784140">
                <a:moveTo>
                  <a:pt x="0" y="0"/>
                </a:moveTo>
                <a:lnTo>
                  <a:pt x="2964402" y="0"/>
                </a:lnTo>
                <a:lnTo>
                  <a:pt x="2964402" y="1784140"/>
                </a:lnTo>
                <a:lnTo>
                  <a:pt x="0" y="1784140"/>
                </a:lnTo>
                <a:lnTo>
                  <a:pt x="0" y="0"/>
                </a:lnTo>
                <a:close/>
              </a:path>
            </a:pathLst>
          </a:custGeom>
          <a:blipFill>
            <a:blip r:embed="rId2"/>
            <a:stretch>
              <a:fillRect t="-32790" b="-33362"/>
            </a:stretch>
          </a:blipFill>
        </p:spPr>
        <p:txBody>
          <a:bodyPr/>
          <a:lstStyle/>
          <a:p>
            <a:endParaRPr lang="en-US"/>
          </a:p>
        </p:txBody>
      </p:sp>
      <p:sp>
        <p:nvSpPr>
          <p:cNvPr id="20" name="TextBox 20"/>
          <p:cNvSpPr txBox="1"/>
          <p:nvPr/>
        </p:nvSpPr>
        <p:spPr>
          <a:xfrm>
            <a:off x="9886708" y="3757282"/>
            <a:ext cx="6545460" cy="2724812"/>
          </a:xfrm>
          <a:prstGeom prst="rect">
            <a:avLst/>
          </a:prstGeom>
        </p:spPr>
        <p:txBody>
          <a:bodyPr lIns="0" tIns="0" rIns="0" bIns="0" rtlCol="0" anchor="t">
            <a:spAutoFit/>
          </a:bodyPr>
          <a:lstStyle/>
          <a:p>
            <a:pPr marL="0" lvl="0" indent="0" algn="l">
              <a:lnSpc>
                <a:spcPts val="3638"/>
              </a:lnSpc>
              <a:spcBef>
                <a:spcPct val="0"/>
              </a:spcBef>
            </a:pPr>
            <a:r>
              <a:rPr lang="en-US" sz="2598" spc="116" dirty="0">
                <a:solidFill>
                  <a:srgbClr val="FFFFFF"/>
                </a:solidFill>
                <a:latin typeface="Montserrat"/>
                <a:ea typeface="Montserrat"/>
                <a:cs typeface="Montserrat"/>
                <a:sym typeface="Montserrat"/>
              </a:rPr>
              <a:t>Our mission is to create a K-12 system that educates students to be responsible, critical thinkers who are prepared to successfully compete in a dynamic global workforce.</a:t>
            </a:r>
          </a:p>
        </p:txBody>
      </p:sp>
      <p:sp>
        <p:nvSpPr>
          <p:cNvPr id="21" name="TextBox 21"/>
          <p:cNvSpPr txBox="1"/>
          <p:nvPr/>
        </p:nvSpPr>
        <p:spPr>
          <a:xfrm>
            <a:off x="9886708" y="2934508"/>
            <a:ext cx="4404819" cy="669717"/>
          </a:xfrm>
          <a:prstGeom prst="rect">
            <a:avLst/>
          </a:prstGeom>
        </p:spPr>
        <p:txBody>
          <a:bodyPr lIns="0" tIns="0" rIns="0" bIns="0" rtlCol="0" anchor="t">
            <a:spAutoFit/>
          </a:bodyPr>
          <a:lstStyle/>
          <a:p>
            <a:pPr marL="0" lvl="0" indent="0" algn="l">
              <a:lnSpc>
                <a:spcPts val="5284"/>
              </a:lnSpc>
              <a:spcBef>
                <a:spcPct val="0"/>
              </a:spcBef>
            </a:pPr>
            <a:r>
              <a:rPr lang="en-US" sz="4403" spc="158">
                <a:solidFill>
                  <a:srgbClr val="FFFFFF"/>
                </a:solidFill>
                <a:latin typeface="Montserrat Classic Bold"/>
                <a:ea typeface="Montserrat Classic Bold"/>
                <a:cs typeface="Montserrat Classic Bold"/>
                <a:sym typeface="Montserrat Classic Bold"/>
              </a:rPr>
              <a:t>OUR MISSION</a:t>
            </a:r>
          </a:p>
        </p:txBody>
      </p:sp>
      <p:grpSp>
        <p:nvGrpSpPr>
          <p:cNvPr id="23" name="Group 22">
            <a:extLst>
              <a:ext uri="{FF2B5EF4-FFF2-40B4-BE49-F238E27FC236}">
                <a16:creationId xmlns:a16="http://schemas.microsoft.com/office/drawing/2014/main" id="{659CD67D-29DB-E9CC-E87E-115EC565C8FE}"/>
              </a:ext>
            </a:extLst>
          </p:cNvPr>
          <p:cNvGrpSpPr/>
          <p:nvPr/>
        </p:nvGrpSpPr>
        <p:grpSpPr>
          <a:xfrm>
            <a:off x="1890830" y="2858710"/>
            <a:ext cx="6330267" cy="3578409"/>
            <a:chOff x="1890830" y="2858710"/>
            <a:chExt cx="6330267" cy="3578409"/>
          </a:xfrm>
        </p:grpSpPr>
        <p:sp>
          <p:nvSpPr>
            <p:cNvPr id="19" name="TextBox 19"/>
            <p:cNvSpPr txBox="1"/>
            <p:nvPr/>
          </p:nvSpPr>
          <p:spPr>
            <a:xfrm>
              <a:off x="1890830" y="2858710"/>
              <a:ext cx="5930665" cy="669717"/>
            </a:xfrm>
            <a:prstGeom prst="rect">
              <a:avLst/>
            </a:prstGeom>
          </p:spPr>
          <p:txBody>
            <a:bodyPr lIns="0" tIns="0" rIns="0" bIns="0" rtlCol="0" anchor="t">
              <a:spAutoFit/>
            </a:bodyPr>
            <a:lstStyle/>
            <a:p>
              <a:pPr marL="0" lvl="0" indent="0" algn="l">
                <a:lnSpc>
                  <a:spcPts val="5284"/>
                </a:lnSpc>
                <a:spcBef>
                  <a:spcPct val="0"/>
                </a:spcBef>
              </a:pPr>
              <a:r>
                <a:rPr lang="en-US" sz="4403" spc="158" dirty="0">
                  <a:solidFill>
                    <a:srgbClr val="FFFFFF"/>
                  </a:solidFill>
                  <a:latin typeface="Montserrat Classic Bold"/>
                  <a:ea typeface="Montserrat Classic Bold"/>
                  <a:cs typeface="Montserrat Classic Bold"/>
                  <a:sym typeface="Montserrat Classic Bold"/>
                </a:rPr>
                <a:t>OUR VISION</a:t>
              </a:r>
            </a:p>
          </p:txBody>
        </p:sp>
        <p:sp>
          <p:nvSpPr>
            <p:cNvPr id="22" name="TextBox 22"/>
            <p:cNvSpPr txBox="1"/>
            <p:nvPr/>
          </p:nvSpPr>
          <p:spPr>
            <a:xfrm>
              <a:off x="1890830" y="3811780"/>
              <a:ext cx="6330267" cy="2625339"/>
            </a:xfrm>
            <a:prstGeom prst="rect">
              <a:avLst/>
            </a:prstGeom>
          </p:spPr>
          <p:txBody>
            <a:bodyPr lIns="0" tIns="0" rIns="0" bIns="0" rtlCol="0" anchor="t">
              <a:spAutoFit/>
            </a:bodyPr>
            <a:lstStyle/>
            <a:p>
              <a:pPr marL="0" lvl="0" indent="0" algn="l">
                <a:lnSpc>
                  <a:spcPts val="3486"/>
                </a:lnSpc>
                <a:spcBef>
                  <a:spcPct val="0"/>
                </a:spcBef>
              </a:pPr>
              <a:r>
                <a:rPr lang="en-US" sz="2490" spc="112" dirty="0">
                  <a:solidFill>
                    <a:srgbClr val="FFFFFF"/>
                  </a:solidFill>
                  <a:latin typeface="Montserrat"/>
                  <a:ea typeface="Montserrat"/>
                  <a:cs typeface="Montserrat"/>
                  <a:sym typeface="Montserrat"/>
                </a:rPr>
                <a:t>Oasis Charter Schools believes that everyone can succeed in a nurturing and secure learning environment with support from diverse and meaningful community partnerships.</a:t>
              </a: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255858" y="4118226"/>
            <a:ext cx="4589061" cy="3649623"/>
            <a:chOff x="0" y="0"/>
            <a:chExt cx="1486422" cy="1182133"/>
          </a:xfrm>
        </p:grpSpPr>
        <p:sp>
          <p:nvSpPr>
            <p:cNvPr id="3" name="Freeform 3"/>
            <p:cNvSpPr/>
            <p:nvPr/>
          </p:nvSpPr>
          <p:spPr>
            <a:xfrm>
              <a:off x="0" y="0"/>
              <a:ext cx="1486422" cy="1182133"/>
            </a:xfrm>
            <a:custGeom>
              <a:avLst/>
              <a:gdLst/>
              <a:ahLst/>
              <a:cxnLst/>
              <a:rect l="l" t="t" r="r" b="b"/>
              <a:pathLst>
                <a:path w="1486422" h="1182133">
                  <a:moveTo>
                    <a:pt x="60733" y="0"/>
                  </a:moveTo>
                  <a:lnTo>
                    <a:pt x="1425689" y="0"/>
                  </a:lnTo>
                  <a:cubicBezTo>
                    <a:pt x="1441796" y="0"/>
                    <a:pt x="1457244" y="6399"/>
                    <a:pt x="1468634" y="17788"/>
                  </a:cubicBezTo>
                  <a:cubicBezTo>
                    <a:pt x="1480023" y="29178"/>
                    <a:pt x="1486422" y="44626"/>
                    <a:pt x="1486422" y="60733"/>
                  </a:cubicBezTo>
                  <a:lnTo>
                    <a:pt x="1486422" y="1121399"/>
                  </a:lnTo>
                  <a:cubicBezTo>
                    <a:pt x="1486422" y="1137507"/>
                    <a:pt x="1480023" y="1152955"/>
                    <a:pt x="1468634" y="1164345"/>
                  </a:cubicBezTo>
                  <a:cubicBezTo>
                    <a:pt x="1457244" y="1175734"/>
                    <a:pt x="1441796" y="1182133"/>
                    <a:pt x="1425689" y="1182133"/>
                  </a:cubicBezTo>
                  <a:lnTo>
                    <a:pt x="60733" y="1182133"/>
                  </a:lnTo>
                  <a:cubicBezTo>
                    <a:pt x="44626" y="1182133"/>
                    <a:pt x="29178" y="1175734"/>
                    <a:pt x="17788" y="1164345"/>
                  </a:cubicBezTo>
                  <a:cubicBezTo>
                    <a:pt x="6399" y="1152955"/>
                    <a:pt x="0" y="1137507"/>
                    <a:pt x="0" y="1121399"/>
                  </a:cubicBezTo>
                  <a:lnTo>
                    <a:pt x="0" y="60733"/>
                  </a:lnTo>
                  <a:cubicBezTo>
                    <a:pt x="0" y="44626"/>
                    <a:pt x="6399" y="29178"/>
                    <a:pt x="17788" y="17788"/>
                  </a:cubicBezTo>
                  <a:cubicBezTo>
                    <a:pt x="29178" y="6399"/>
                    <a:pt x="44626" y="0"/>
                    <a:pt x="60733" y="0"/>
                  </a:cubicBezTo>
                  <a:close/>
                </a:path>
              </a:pathLst>
            </a:custGeom>
            <a:solidFill>
              <a:srgbClr val="000000">
                <a:alpha val="0"/>
              </a:srgbClr>
            </a:solidFill>
            <a:ln w="161925" cap="rnd">
              <a:gradFill>
                <a:gsLst>
                  <a:gs pos="0">
                    <a:srgbClr val="08377C">
                      <a:alpha val="100000"/>
                    </a:srgbClr>
                  </a:gs>
                  <a:gs pos="50000">
                    <a:srgbClr val="006BB6">
                      <a:alpha val="100000"/>
                    </a:srgbClr>
                  </a:gs>
                  <a:gs pos="100000">
                    <a:srgbClr val="C9E9FF">
                      <a:alpha val="100000"/>
                    </a:srgbClr>
                  </a:gs>
                </a:gsLst>
                <a:lin ang="2700000"/>
              </a:gradFill>
              <a:prstDash val="solid"/>
              <a:round/>
            </a:ln>
          </p:spPr>
          <p:txBody>
            <a:bodyPr/>
            <a:lstStyle/>
            <a:p>
              <a:endParaRPr lang="en-US"/>
            </a:p>
          </p:txBody>
        </p:sp>
        <p:sp>
          <p:nvSpPr>
            <p:cNvPr id="4" name="TextBox 4"/>
            <p:cNvSpPr txBox="1"/>
            <p:nvPr/>
          </p:nvSpPr>
          <p:spPr>
            <a:xfrm>
              <a:off x="0" y="-47625"/>
              <a:ext cx="1486422" cy="1229758"/>
            </a:xfrm>
            <a:prstGeom prst="rect">
              <a:avLst/>
            </a:prstGeom>
          </p:spPr>
          <p:txBody>
            <a:bodyPr lIns="50800" tIns="50800" rIns="50800" bIns="50800" rtlCol="0" anchor="ctr"/>
            <a:lstStyle/>
            <a:p>
              <a:pPr algn="ctr">
                <a:lnSpc>
                  <a:spcPts val="2659"/>
                </a:lnSpc>
              </a:pPr>
              <a:endParaRPr/>
            </a:p>
          </p:txBody>
        </p:sp>
      </p:grpSp>
      <p:grpSp>
        <p:nvGrpSpPr>
          <p:cNvPr id="5" name="Group 5"/>
          <p:cNvGrpSpPr/>
          <p:nvPr/>
        </p:nvGrpSpPr>
        <p:grpSpPr>
          <a:xfrm>
            <a:off x="2393815" y="3478167"/>
            <a:ext cx="1345270" cy="1328393"/>
            <a:chOff x="0" y="0"/>
            <a:chExt cx="435740" cy="430274"/>
          </a:xfrm>
        </p:grpSpPr>
        <p:sp>
          <p:nvSpPr>
            <p:cNvPr id="6" name="Freeform 6"/>
            <p:cNvSpPr/>
            <p:nvPr/>
          </p:nvSpPr>
          <p:spPr>
            <a:xfrm>
              <a:off x="0" y="0"/>
              <a:ext cx="435740" cy="430274"/>
            </a:xfrm>
            <a:custGeom>
              <a:avLst/>
              <a:gdLst/>
              <a:ahLst/>
              <a:cxnLst/>
              <a:rect l="l" t="t" r="r" b="b"/>
              <a:pathLst>
                <a:path w="435740" h="430274">
                  <a:moveTo>
                    <a:pt x="0" y="0"/>
                  </a:moveTo>
                  <a:lnTo>
                    <a:pt x="435740" y="0"/>
                  </a:lnTo>
                  <a:lnTo>
                    <a:pt x="435740" y="430274"/>
                  </a:lnTo>
                  <a:lnTo>
                    <a:pt x="0" y="430274"/>
                  </a:lnTo>
                  <a:close/>
                </a:path>
              </a:pathLst>
            </a:custGeom>
            <a:solidFill>
              <a:srgbClr val="FFFFFF"/>
            </a:solidFill>
          </p:spPr>
          <p:txBody>
            <a:bodyPr/>
            <a:lstStyle/>
            <a:p>
              <a:endParaRPr lang="en-US"/>
            </a:p>
          </p:txBody>
        </p:sp>
        <p:sp>
          <p:nvSpPr>
            <p:cNvPr id="7" name="TextBox 7"/>
            <p:cNvSpPr txBox="1"/>
            <p:nvPr/>
          </p:nvSpPr>
          <p:spPr>
            <a:xfrm>
              <a:off x="0" y="-9525"/>
              <a:ext cx="435740" cy="439799"/>
            </a:xfrm>
            <a:prstGeom prst="rect">
              <a:avLst/>
            </a:prstGeom>
          </p:spPr>
          <p:txBody>
            <a:bodyPr lIns="50800" tIns="50800" rIns="50800" bIns="50800" rtlCol="0" anchor="ctr"/>
            <a:lstStyle/>
            <a:p>
              <a:pPr marL="0" lvl="0" indent="0" algn="ctr">
                <a:lnSpc>
                  <a:spcPts val="7358"/>
                </a:lnSpc>
                <a:spcBef>
                  <a:spcPct val="0"/>
                </a:spcBef>
              </a:pPr>
              <a:r>
                <a:rPr lang="en-US" sz="6131" u="none" strike="noStrike" spc="220">
                  <a:solidFill>
                    <a:srgbClr val="0063A1"/>
                  </a:solidFill>
                  <a:latin typeface="Montserrat Classic Bold"/>
                  <a:ea typeface="Montserrat Classic Bold"/>
                  <a:cs typeface="Montserrat Classic Bold"/>
                  <a:sym typeface="Montserrat Classic Bold"/>
                </a:rPr>
                <a:t>01</a:t>
              </a:r>
            </a:p>
          </p:txBody>
        </p:sp>
      </p:grpSp>
      <p:grpSp>
        <p:nvGrpSpPr>
          <p:cNvPr id="8" name="Group 8"/>
          <p:cNvGrpSpPr/>
          <p:nvPr/>
        </p:nvGrpSpPr>
        <p:grpSpPr>
          <a:xfrm>
            <a:off x="6744034" y="4142364"/>
            <a:ext cx="4756973" cy="3649623"/>
            <a:chOff x="0" y="0"/>
            <a:chExt cx="1540810" cy="1182133"/>
          </a:xfrm>
        </p:grpSpPr>
        <p:sp>
          <p:nvSpPr>
            <p:cNvPr id="9" name="Freeform 9"/>
            <p:cNvSpPr/>
            <p:nvPr/>
          </p:nvSpPr>
          <p:spPr>
            <a:xfrm>
              <a:off x="0" y="0"/>
              <a:ext cx="1540810" cy="1182133"/>
            </a:xfrm>
            <a:custGeom>
              <a:avLst/>
              <a:gdLst/>
              <a:ahLst/>
              <a:cxnLst/>
              <a:rect l="l" t="t" r="r" b="b"/>
              <a:pathLst>
                <a:path w="1540810" h="1182133">
                  <a:moveTo>
                    <a:pt x="58590" y="0"/>
                  </a:moveTo>
                  <a:lnTo>
                    <a:pt x="1482220" y="0"/>
                  </a:lnTo>
                  <a:cubicBezTo>
                    <a:pt x="1497759" y="0"/>
                    <a:pt x="1512662" y="6173"/>
                    <a:pt x="1523649" y="17160"/>
                  </a:cubicBezTo>
                  <a:cubicBezTo>
                    <a:pt x="1534637" y="28148"/>
                    <a:pt x="1540810" y="43051"/>
                    <a:pt x="1540810" y="58590"/>
                  </a:cubicBezTo>
                  <a:lnTo>
                    <a:pt x="1540810" y="1123543"/>
                  </a:lnTo>
                  <a:cubicBezTo>
                    <a:pt x="1540810" y="1139082"/>
                    <a:pt x="1534637" y="1153985"/>
                    <a:pt x="1523649" y="1164972"/>
                  </a:cubicBezTo>
                  <a:cubicBezTo>
                    <a:pt x="1512662" y="1175960"/>
                    <a:pt x="1497759" y="1182133"/>
                    <a:pt x="1482220" y="1182133"/>
                  </a:cubicBezTo>
                  <a:lnTo>
                    <a:pt x="58590" y="1182133"/>
                  </a:lnTo>
                  <a:cubicBezTo>
                    <a:pt x="43051" y="1182133"/>
                    <a:pt x="28148" y="1175960"/>
                    <a:pt x="17160" y="1164972"/>
                  </a:cubicBezTo>
                  <a:cubicBezTo>
                    <a:pt x="6173" y="1153985"/>
                    <a:pt x="0" y="1139082"/>
                    <a:pt x="0" y="1123543"/>
                  </a:cubicBezTo>
                  <a:lnTo>
                    <a:pt x="0" y="58590"/>
                  </a:lnTo>
                  <a:cubicBezTo>
                    <a:pt x="0" y="43051"/>
                    <a:pt x="6173" y="28148"/>
                    <a:pt x="17160" y="17160"/>
                  </a:cubicBezTo>
                  <a:cubicBezTo>
                    <a:pt x="28148" y="6173"/>
                    <a:pt x="43051" y="0"/>
                    <a:pt x="58590" y="0"/>
                  </a:cubicBezTo>
                  <a:close/>
                </a:path>
              </a:pathLst>
            </a:custGeom>
            <a:solidFill>
              <a:srgbClr val="000000">
                <a:alpha val="0"/>
              </a:srgbClr>
            </a:solidFill>
            <a:ln w="161925" cap="rnd">
              <a:gradFill>
                <a:gsLst>
                  <a:gs pos="0">
                    <a:srgbClr val="08377C">
                      <a:alpha val="100000"/>
                    </a:srgbClr>
                  </a:gs>
                  <a:gs pos="50000">
                    <a:srgbClr val="006BB6">
                      <a:alpha val="100000"/>
                    </a:srgbClr>
                  </a:gs>
                  <a:gs pos="100000">
                    <a:srgbClr val="C9E9FF">
                      <a:alpha val="100000"/>
                    </a:srgbClr>
                  </a:gs>
                </a:gsLst>
                <a:lin ang="2700000"/>
              </a:gradFill>
              <a:prstDash val="solid"/>
              <a:round/>
            </a:ln>
          </p:spPr>
          <p:txBody>
            <a:bodyPr/>
            <a:lstStyle/>
            <a:p>
              <a:endParaRPr lang="en-US"/>
            </a:p>
          </p:txBody>
        </p:sp>
        <p:sp>
          <p:nvSpPr>
            <p:cNvPr id="10" name="TextBox 10"/>
            <p:cNvSpPr txBox="1"/>
            <p:nvPr/>
          </p:nvSpPr>
          <p:spPr>
            <a:xfrm>
              <a:off x="0" y="-47625"/>
              <a:ext cx="1540810" cy="1229758"/>
            </a:xfrm>
            <a:prstGeom prst="rect">
              <a:avLst/>
            </a:prstGeom>
          </p:spPr>
          <p:txBody>
            <a:bodyPr lIns="50800" tIns="50800" rIns="50800" bIns="50800" rtlCol="0" anchor="ctr"/>
            <a:lstStyle/>
            <a:p>
              <a:pPr algn="ctr">
                <a:lnSpc>
                  <a:spcPts val="2659"/>
                </a:lnSpc>
              </a:pPr>
              <a:endParaRPr/>
            </a:p>
          </p:txBody>
        </p:sp>
      </p:grpSp>
      <p:grpSp>
        <p:nvGrpSpPr>
          <p:cNvPr id="11" name="Group 11"/>
          <p:cNvGrpSpPr/>
          <p:nvPr/>
        </p:nvGrpSpPr>
        <p:grpSpPr>
          <a:xfrm>
            <a:off x="7038868" y="3478167"/>
            <a:ext cx="1345270" cy="1328393"/>
            <a:chOff x="0" y="0"/>
            <a:chExt cx="435740" cy="430274"/>
          </a:xfrm>
        </p:grpSpPr>
        <p:sp>
          <p:nvSpPr>
            <p:cNvPr id="12" name="Freeform 12"/>
            <p:cNvSpPr/>
            <p:nvPr/>
          </p:nvSpPr>
          <p:spPr>
            <a:xfrm>
              <a:off x="0" y="0"/>
              <a:ext cx="435740" cy="430274"/>
            </a:xfrm>
            <a:custGeom>
              <a:avLst/>
              <a:gdLst/>
              <a:ahLst/>
              <a:cxnLst/>
              <a:rect l="l" t="t" r="r" b="b"/>
              <a:pathLst>
                <a:path w="435740" h="430274">
                  <a:moveTo>
                    <a:pt x="0" y="0"/>
                  </a:moveTo>
                  <a:lnTo>
                    <a:pt x="435740" y="0"/>
                  </a:lnTo>
                  <a:lnTo>
                    <a:pt x="435740" y="430274"/>
                  </a:lnTo>
                  <a:lnTo>
                    <a:pt x="0" y="430274"/>
                  </a:lnTo>
                  <a:close/>
                </a:path>
              </a:pathLst>
            </a:custGeom>
            <a:solidFill>
              <a:srgbClr val="FFFFFF"/>
            </a:solidFill>
          </p:spPr>
          <p:txBody>
            <a:bodyPr/>
            <a:lstStyle/>
            <a:p>
              <a:endParaRPr lang="en-US"/>
            </a:p>
          </p:txBody>
        </p:sp>
        <p:sp>
          <p:nvSpPr>
            <p:cNvPr id="13" name="TextBox 13"/>
            <p:cNvSpPr txBox="1"/>
            <p:nvPr/>
          </p:nvSpPr>
          <p:spPr>
            <a:xfrm>
              <a:off x="0" y="-9525"/>
              <a:ext cx="435740" cy="439799"/>
            </a:xfrm>
            <a:prstGeom prst="rect">
              <a:avLst/>
            </a:prstGeom>
          </p:spPr>
          <p:txBody>
            <a:bodyPr lIns="50800" tIns="50800" rIns="50800" bIns="50800" rtlCol="0" anchor="ctr"/>
            <a:lstStyle/>
            <a:p>
              <a:pPr marL="0" lvl="0" indent="0" algn="ctr">
                <a:lnSpc>
                  <a:spcPts val="7358"/>
                </a:lnSpc>
                <a:spcBef>
                  <a:spcPct val="0"/>
                </a:spcBef>
              </a:pPr>
              <a:r>
                <a:rPr lang="en-US" sz="6131" spc="220">
                  <a:solidFill>
                    <a:srgbClr val="0063A1"/>
                  </a:solidFill>
                  <a:latin typeface="Montserrat Classic Bold"/>
                  <a:ea typeface="Montserrat Classic Bold"/>
                  <a:cs typeface="Montserrat Classic Bold"/>
                  <a:sym typeface="Montserrat Classic Bold"/>
                </a:rPr>
                <a:t>02</a:t>
              </a:r>
            </a:p>
          </p:txBody>
        </p:sp>
      </p:grpSp>
      <p:grpSp>
        <p:nvGrpSpPr>
          <p:cNvPr id="14" name="Group 14"/>
          <p:cNvGrpSpPr/>
          <p:nvPr/>
        </p:nvGrpSpPr>
        <p:grpSpPr>
          <a:xfrm>
            <a:off x="12400122" y="4142364"/>
            <a:ext cx="4610943" cy="3649623"/>
            <a:chOff x="0" y="0"/>
            <a:chExt cx="1493510" cy="1182133"/>
          </a:xfrm>
        </p:grpSpPr>
        <p:sp>
          <p:nvSpPr>
            <p:cNvPr id="15" name="Freeform 15"/>
            <p:cNvSpPr/>
            <p:nvPr/>
          </p:nvSpPr>
          <p:spPr>
            <a:xfrm>
              <a:off x="0" y="0"/>
              <a:ext cx="1493510" cy="1182133"/>
            </a:xfrm>
            <a:custGeom>
              <a:avLst/>
              <a:gdLst/>
              <a:ahLst/>
              <a:cxnLst/>
              <a:rect l="l" t="t" r="r" b="b"/>
              <a:pathLst>
                <a:path w="1493510" h="1182133">
                  <a:moveTo>
                    <a:pt x="60445" y="0"/>
                  </a:moveTo>
                  <a:lnTo>
                    <a:pt x="1433065" y="0"/>
                  </a:lnTo>
                  <a:cubicBezTo>
                    <a:pt x="1449096" y="0"/>
                    <a:pt x="1464470" y="6368"/>
                    <a:pt x="1475806" y="17704"/>
                  </a:cubicBezTo>
                  <a:cubicBezTo>
                    <a:pt x="1487141" y="29040"/>
                    <a:pt x="1493510" y="44414"/>
                    <a:pt x="1493510" y="60445"/>
                  </a:cubicBezTo>
                  <a:lnTo>
                    <a:pt x="1493510" y="1121688"/>
                  </a:lnTo>
                  <a:cubicBezTo>
                    <a:pt x="1493510" y="1137719"/>
                    <a:pt x="1487141" y="1153093"/>
                    <a:pt x="1475806" y="1164429"/>
                  </a:cubicBezTo>
                  <a:cubicBezTo>
                    <a:pt x="1464470" y="1175765"/>
                    <a:pt x="1449096" y="1182133"/>
                    <a:pt x="1433065" y="1182133"/>
                  </a:cubicBezTo>
                  <a:lnTo>
                    <a:pt x="60445" y="1182133"/>
                  </a:lnTo>
                  <a:cubicBezTo>
                    <a:pt x="44414" y="1182133"/>
                    <a:pt x="29040" y="1175765"/>
                    <a:pt x="17704" y="1164429"/>
                  </a:cubicBezTo>
                  <a:cubicBezTo>
                    <a:pt x="6368" y="1153093"/>
                    <a:pt x="0" y="1137719"/>
                    <a:pt x="0" y="1121688"/>
                  </a:cubicBezTo>
                  <a:lnTo>
                    <a:pt x="0" y="60445"/>
                  </a:lnTo>
                  <a:cubicBezTo>
                    <a:pt x="0" y="44414"/>
                    <a:pt x="6368" y="29040"/>
                    <a:pt x="17704" y="17704"/>
                  </a:cubicBezTo>
                  <a:cubicBezTo>
                    <a:pt x="29040" y="6368"/>
                    <a:pt x="44414" y="0"/>
                    <a:pt x="60445" y="0"/>
                  </a:cubicBezTo>
                  <a:close/>
                </a:path>
              </a:pathLst>
            </a:custGeom>
            <a:solidFill>
              <a:srgbClr val="FFFFFF"/>
            </a:solidFill>
            <a:ln w="161925" cap="rnd">
              <a:gradFill>
                <a:gsLst>
                  <a:gs pos="0">
                    <a:srgbClr val="08377C">
                      <a:alpha val="100000"/>
                    </a:srgbClr>
                  </a:gs>
                  <a:gs pos="50000">
                    <a:srgbClr val="006BB6">
                      <a:alpha val="100000"/>
                    </a:srgbClr>
                  </a:gs>
                  <a:gs pos="100000">
                    <a:srgbClr val="C9E9FF">
                      <a:alpha val="100000"/>
                    </a:srgbClr>
                  </a:gs>
                </a:gsLst>
                <a:lin ang="2700000"/>
              </a:gradFill>
              <a:prstDash val="solid"/>
              <a:round/>
            </a:ln>
          </p:spPr>
          <p:txBody>
            <a:bodyPr/>
            <a:lstStyle/>
            <a:p>
              <a:endParaRPr lang="en-US"/>
            </a:p>
          </p:txBody>
        </p:sp>
        <p:sp>
          <p:nvSpPr>
            <p:cNvPr id="16" name="TextBox 16"/>
            <p:cNvSpPr txBox="1"/>
            <p:nvPr/>
          </p:nvSpPr>
          <p:spPr>
            <a:xfrm>
              <a:off x="0" y="-47625"/>
              <a:ext cx="1493510" cy="1229758"/>
            </a:xfrm>
            <a:prstGeom prst="rect">
              <a:avLst/>
            </a:prstGeom>
          </p:spPr>
          <p:txBody>
            <a:bodyPr lIns="50800" tIns="50800" rIns="50800" bIns="50800" rtlCol="0" anchor="ctr"/>
            <a:lstStyle/>
            <a:p>
              <a:pPr algn="ctr">
                <a:lnSpc>
                  <a:spcPts val="2659"/>
                </a:lnSpc>
              </a:pPr>
              <a:endParaRPr/>
            </a:p>
          </p:txBody>
        </p:sp>
      </p:grpSp>
      <p:grpSp>
        <p:nvGrpSpPr>
          <p:cNvPr id="17" name="Group 17"/>
          <p:cNvGrpSpPr/>
          <p:nvPr/>
        </p:nvGrpSpPr>
        <p:grpSpPr>
          <a:xfrm>
            <a:off x="13100279" y="3478167"/>
            <a:ext cx="1345270" cy="1328393"/>
            <a:chOff x="0" y="0"/>
            <a:chExt cx="435740" cy="430274"/>
          </a:xfrm>
        </p:grpSpPr>
        <p:sp>
          <p:nvSpPr>
            <p:cNvPr id="18" name="Freeform 18"/>
            <p:cNvSpPr/>
            <p:nvPr/>
          </p:nvSpPr>
          <p:spPr>
            <a:xfrm>
              <a:off x="0" y="0"/>
              <a:ext cx="435740" cy="430274"/>
            </a:xfrm>
            <a:custGeom>
              <a:avLst/>
              <a:gdLst/>
              <a:ahLst/>
              <a:cxnLst/>
              <a:rect l="l" t="t" r="r" b="b"/>
              <a:pathLst>
                <a:path w="435740" h="430274">
                  <a:moveTo>
                    <a:pt x="0" y="0"/>
                  </a:moveTo>
                  <a:lnTo>
                    <a:pt x="435740" y="0"/>
                  </a:lnTo>
                  <a:lnTo>
                    <a:pt x="435740" y="430274"/>
                  </a:lnTo>
                  <a:lnTo>
                    <a:pt x="0" y="430274"/>
                  </a:lnTo>
                  <a:close/>
                </a:path>
              </a:pathLst>
            </a:custGeom>
            <a:solidFill>
              <a:srgbClr val="FFFFFF"/>
            </a:solidFill>
          </p:spPr>
          <p:txBody>
            <a:bodyPr/>
            <a:lstStyle/>
            <a:p>
              <a:endParaRPr lang="en-US"/>
            </a:p>
          </p:txBody>
        </p:sp>
        <p:sp>
          <p:nvSpPr>
            <p:cNvPr id="19" name="TextBox 19"/>
            <p:cNvSpPr txBox="1"/>
            <p:nvPr/>
          </p:nvSpPr>
          <p:spPr>
            <a:xfrm>
              <a:off x="0" y="-9525"/>
              <a:ext cx="435740" cy="439799"/>
            </a:xfrm>
            <a:prstGeom prst="rect">
              <a:avLst/>
            </a:prstGeom>
          </p:spPr>
          <p:txBody>
            <a:bodyPr lIns="50800" tIns="50800" rIns="50800" bIns="50800" rtlCol="0" anchor="ctr"/>
            <a:lstStyle/>
            <a:p>
              <a:pPr marL="0" lvl="0" indent="0" algn="ctr">
                <a:lnSpc>
                  <a:spcPts val="7358"/>
                </a:lnSpc>
                <a:spcBef>
                  <a:spcPct val="0"/>
                </a:spcBef>
              </a:pPr>
              <a:r>
                <a:rPr lang="en-US" sz="6131" spc="220">
                  <a:solidFill>
                    <a:srgbClr val="0063A1"/>
                  </a:solidFill>
                  <a:latin typeface="Montserrat Classic Bold"/>
                  <a:ea typeface="Montserrat Classic Bold"/>
                  <a:cs typeface="Montserrat Classic Bold"/>
                  <a:sym typeface="Montserrat Classic Bold"/>
                </a:rPr>
                <a:t>03</a:t>
              </a:r>
            </a:p>
          </p:txBody>
        </p:sp>
      </p:grpSp>
      <p:grpSp>
        <p:nvGrpSpPr>
          <p:cNvPr id="20" name="Group 20"/>
          <p:cNvGrpSpPr/>
          <p:nvPr/>
        </p:nvGrpSpPr>
        <p:grpSpPr>
          <a:xfrm>
            <a:off x="-2001494" y="8323039"/>
            <a:ext cx="4723978" cy="4723978"/>
            <a:chOff x="0" y="0"/>
            <a:chExt cx="812800" cy="812800"/>
          </a:xfrm>
        </p:grpSpPr>
        <p:sp>
          <p:nvSpPr>
            <p:cNvPr id="21" name="Freeform 2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952500" cap="sq">
              <a:solidFill>
                <a:srgbClr val="08377C"/>
              </a:solidFill>
              <a:prstDash val="solid"/>
              <a:miter/>
            </a:ln>
          </p:spPr>
          <p:txBody>
            <a:bodyPr/>
            <a:lstStyle/>
            <a:p>
              <a:endParaRPr lang="en-US"/>
            </a:p>
          </p:txBody>
        </p:sp>
        <p:sp>
          <p:nvSpPr>
            <p:cNvPr id="22" name="TextBox 22"/>
            <p:cNvSpPr txBox="1"/>
            <p:nvPr/>
          </p:nvSpPr>
          <p:spPr>
            <a:xfrm>
              <a:off x="76200" y="28575"/>
              <a:ext cx="660400" cy="708025"/>
            </a:xfrm>
            <a:prstGeom prst="rect">
              <a:avLst/>
            </a:prstGeom>
          </p:spPr>
          <p:txBody>
            <a:bodyPr lIns="50800" tIns="50800" rIns="50800" bIns="50800" rtlCol="0" anchor="ctr"/>
            <a:lstStyle/>
            <a:p>
              <a:pPr algn="ctr">
                <a:lnSpc>
                  <a:spcPts val="2659"/>
                </a:lnSpc>
              </a:pPr>
              <a:endParaRPr/>
            </a:p>
          </p:txBody>
        </p:sp>
      </p:grpSp>
      <p:grpSp>
        <p:nvGrpSpPr>
          <p:cNvPr id="23" name="Group 23"/>
          <p:cNvGrpSpPr/>
          <p:nvPr/>
        </p:nvGrpSpPr>
        <p:grpSpPr>
          <a:xfrm>
            <a:off x="3408560" y="8871939"/>
            <a:ext cx="772722" cy="772722"/>
            <a:chOff x="0" y="0"/>
            <a:chExt cx="812800" cy="812800"/>
          </a:xfrm>
        </p:grpSpPr>
        <p:sp>
          <p:nvSpPr>
            <p:cNvPr id="24" name="Freeform 2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8377C"/>
            </a:solidFill>
            <a:ln cap="sq">
              <a:noFill/>
              <a:prstDash val="solid"/>
              <a:miter/>
            </a:ln>
          </p:spPr>
          <p:txBody>
            <a:bodyPr/>
            <a:lstStyle/>
            <a:p>
              <a:endParaRPr lang="en-US"/>
            </a:p>
          </p:txBody>
        </p:sp>
        <p:sp>
          <p:nvSpPr>
            <p:cNvPr id="25" name="TextBox 25"/>
            <p:cNvSpPr txBox="1"/>
            <p:nvPr/>
          </p:nvSpPr>
          <p:spPr>
            <a:xfrm>
              <a:off x="76200" y="38100"/>
              <a:ext cx="660400" cy="698500"/>
            </a:xfrm>
            <a:prstGeom prst="rect">
              <a:avLst/>
            </a:prstGeom>
          </p:spPr>
          <p:txBody>
            <a:bodyPr lIns="50800" tIns="50800" rIns="50800" bIns="50800" rtlCol="0" anchor="ctr"/>
            <a:lstStyle/>
            <a:p>
              <a:pPr marL="0" lvl="0" indent="0" algn="ctr">
                <a:lnSpc>
                  <a:spcPts val="3079"/>
                </a:lnSpc>
                <a:spcBef>
                  <a:spcPct val="0"/>
                </a:spcBef>
              </a:pPr>
              <a:endParaRPr/>
            </a:p>
          </p:txBody>
        </p:sp>
      </p:grpSp>
      <p:sp>
        <p:nvSpPr>
          <p:cNvPr id="26" name="Freeform 26"/>
          <p:cNvSpPr/>
          <p:nvPr/>
        </p:nvSpPr>
        <p:spPr>
          <a:xfrm>
            <a:off x="12508383" y="1028700"/>
            <a:ext cx="3081244" cy="1717376"/>
          </a:xfrm>
          <a:custGeom>
            <a:avLst/>
            <a:gdLst/>
            <a:ahLst/>
            <a:cxnLst/>
            <a:rect l="l" t="t" r="r" b="b"/>
            <a:pathLst>
              <a:path w="3081244" h="1717376">
                <a:moveTo>
                  <a:pt x="0" y="0"/>
                </a:moveTo>
                <a:lnTo>
                  <a:pt x="3081243" y="0"/>
                </a:lnTo>
                <a:lnTo>
                  <a:pt x="3081243" y="1717376"/>
                </a:lnTo>
                <a:lnTo>
                  <a:pt x="0" y="1717376"/>
                </a:lnTo>
                <a:lnTo>
                  <a:pt x="0" y="0"/>
                </a:lnTo>
                <a:close/>
              </a:path>
            </a:pathLst>
          </a:custGeom>
          <a:blipFill>
            <a:blip r:embed="rId2"/>
            <a:stretch>
              <a:fillRect t="-33414" b="-46000"/>
            </a:stretch>
          </a:blipFill>
        </p:spPr>
        <p:txBody>
          <a:bodyPr/>
          <a:lstStyle/>
          <a:p>
            <a:endParaRPr lang="en-US"/>
          </a:p>
        </p:txBody>
      </p:sp>
      <p:sp>
        <p:nvSpPr>
          <p:cNvPr id="27" name="TextBox 27"/>
          <p:cNvSpPr txBox="1"/>
          <p:nvPr/>
        </p:nvSpPr>
        <p:spPr>
          <a:xfrm>
            <a:off x="1933203" y="4653152"/>
            <a:ext cx="3210631" cy="1630446"/>
          </a:xfrm>
          <a:prstGeom prst="rect">
            <a:avLst/>
          </a:prstGeom>
        </p:spPr>
        <p:txBody>
          <a:bodyPr lIns="0" tIns="0" rIns="0" bIns="0" rtlCol="0" anchor="t">
            <a:spAutoFit/>
          </a:bodyPr>
          <a:lstStyle/>
          <a:p>
            <a:pPr algn="ctr">
              <a:lnSpc>
                <a:spcPts val="4431"/>
              </a:lnSpc>
            </a:pPr>
            <a:endParaRPr lang="en-US" sz="3165" spc="69" dirty="0">
              <a:solidFill>
                <a:srgbClr val="2A2E3A"/>
              </a:solidFill>
              <a:latin typeface="Montserrat Classic Bold"/>
              <a:ea typeface="Montserrat Classic Bold"/>
              <a:cs typeface="Montserrat Classic Bold"/>
              <a:sym typeface="Montserrat Classic Bold"/>
            </a:endParaRPr>
          </a:p>
          <a:p>
            <a:pPr algn="ctr">
              <a:lnSpc>
                <a:spcPts val="4431"/>
              </a:lnSpc>
            </a:pPr>
            <a:r>
              <a:rPr lang="en-US" sz="3165" spc="69" dirty="0">
                <a:solidFill>
                  <a:srgbClr val="2A2E3A"/>
                </a:solidFill>
                <a:latin typeface="Montserrat Classic Bold"/>
                <a:ea typeface="Montserrat Classic Bold"/>
                <a:cs typeface="Montserrat Classic Bold"/>
                <a:sym typeface="Montserrat Classic Bold"/>
              </a:rPr>
              <a:t>STUDENT ACHIEVEMENT</a:t>
            </a:r>
          </a:p>
        </p:txBody>
      </p:sp>
      <p:sp>
        <p:nvSpPr>
          <p:cNvPr id="28" name="TextBox 28"/>
          <p:cNvSpPr txBox="1"/>
          <p:nvPr/>
        </p:nvSpPr>
        <p:spPr>
          <a:xfrm>
            <a:off x="7239001" y="5224932"/>
            <a:ext cx="3505200" cy="1066189"/>
          </a:xfrm>
          <a:prstGeom prst="rect">
            <a:avLst/>
          </a:prstGeom>
        </p:spPr>
        <p:txBody>
          <a:bodyPr wrap="square" lIns="0" tIns="0" rIns="0" bIns="0" rtlCol="0" anchor="t">
            <a:spAutoFit/>
          </a:bodyPr>
          <a:lstStyle/>
          <a:p>
            <a:pPr marL="0" lvl="0" indent="0" algn="ctr">
              <a:lnSpc>
                <a:spcPts val="4431"/>
              </a:lnSpc>
              <a:spcBef>
                <a:spcPct val="0"/>
              </a:spcBef>
            </a:pPr>
            <a:r>
              <a:rPr lang="en-US" sz="3165" spc="69" dirty="0">
                <a:solidFill>
                  <a:srgbClr val="2A2E3A"/>
                </a:solidFill>
                <a:latin typeface="Montserrat Classic Bold"/>
                <a:ea typeface="Montserrat Classic Bold"/>
                <a:cs typeface="Montserrat Classic Bold"/>
                <a:sym typeface="Montserrat Classic Bold"/>
              </a:rPr>
              <a:t>  CONTINUOUS IMPROVEMENT</a:t>
            </a:r>
          </a:p>
        </p:txBody>
      </p:sp>
      <p:sp>
        <p:nvSpPr>
          <p:cNvPr id="29" name="TextBox 29"/>
          <p:cNvSpPr txBox="1"/>
          <p:nvPr/>
        </p:nvSpPr>
        <p:spPr>
          <a:xfrm>
            <a:off x="13100278" y="4722128"/>
            <a:ext cx="3663721" cy="1444819"/>
          </a:xfrm>
          <a:prstGeom prst="rect">
            <a:avLst/>
          </a:prstGeom>
        </p:spPr>
        <p:txBody>
          <a:bodyPr wrap="square" lIns="0" tIns="0" rIns="0" bIns="0" rtlCol="0" anchor="t">
            <a:spAutoFit/>
          </a:bodyPr>
          <a:lstStyle/>
          <a:p>
            <a:pPr algn="ctr">
              <a:lnSpc>
                <a:spcPts val="3908"/>
              </a:lnSpc>
            </a:pPr>
            <a:endParaRPr lang="en-US" sz="2791" spc="61" dirty="0">
              <a:solidFill>
                <a:srgbClr val="2A2E3A"/>
              </a:solidFill>
              <a:latin typeface="Montserrat Classic Bold"/>
              <a:ea typeface="Montserrat Classic Bold"/>
              <a:cs typeface="Montserrat Classic Bold"/>
              <a:sym typeface="Montserrat Classic Bold"/>
            </a:endParaRPr>
          </a:p>
          <a:p>
            <a:pPr algn="ctr">
              <a:lnSpc>
                <a:spcPts val="3908"/>
              </a:lnSpc>
            </a:pPr>
            <a:r>
              <a:rPr lang="en-US" sz="2791" spc="61" dirty="0">
                <a:solidFill>
                  <a:srgbClr val="2A2E3A"/>
                </a:solidFill>
                <a:latin typeface="Montserrat Classic Bold"/>
                <a:ea typeface="Montserrat Classic Bold"/>
                <a:cs typeface="Montserrat Classic Bold"/>
                <a:sym typeface="Montserrat Classic Bold"/>
              </a:rPr>
              <a:t>COMMUNITY ENGAGEMENT</a:t>
            </a:r>
          </a:p>
        </p:txBody>
      </p:sp>
      <p:sp>
        <p:nvSpPr>
          <p:cNvPr id="30" name="TextBox 30"/>
          <p:cNvSpPr txBox="1"/>
          <p:nvPr/>
        </p:nvSpPr>
        <p:spPr>
          <a:xfrm>
            <a:off x="887579" y="1325517"/>
            <a:ext cx="11512543" cy="1876425"/>
          </a:xfrm>
          <a:prstGeom prst="rect">
            <a:avLst/>
          </a:prstGeom>
        </p:spPr>
        <p:txBody>
          <a:bodyPr lIns="0" tIns="0" rIns="0" bIns="0" rtlCol="0" anchor="t">
            <a:spAutoFit/>
          </a:bodyPr>
          <a:lstStyle/>
          <a:p>
            <a:pPr marL="0" lvl="0" indent="0" algn="l">
              <a:lnSpc>
                <a:spcPts val="7358"/>
              </a:lnSpc>
              <a:spcBef>
                <a:spcPct val="0"/>
              </a:spcBef>
            </a:pPr>
            <a:r>
              <a:rPr lang="en-US" sz="6131" spc="220" dirty="0">
                <a:solidFill>
                  <a:srgbClr val="2A2E3A"/>
                </a:solidFill>
                <a:latin typeface="Montserrat Classic Bold"/>
                <a:ea typeface="Montserrat Classic Bold"/>
                <a:cs typeface="Montserrat Classic Bold"/>
                <a:sym typeface="Montserrat Classic Bold"/>
              </a:rPr>
              <a:t>STATE OF THE SCHOOLS STRATEGIC GOALS FY25</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211785" y="3111533"/>
            <a:ext cx="14397730" cy="4785381"/>
            <a:chOff x="0" y="0"/>
            <a:chExt cx="4663503" cy="1550011"/>
          </a:xfrm>
        </p:grpSpPr>
        <p:sp>
          <p:nvSpPr>
            <p:cNvPr id="3" name="Freeform 3"/>
            <p:cNvSpPr/>
            <p:nvPr/>
          </p:nvSpPr>
          <p:spPr>
            <a:xfrm>
              <a:off x="0" y="0"/>
              <a:ext cx="4663503" cy="1550011"/>
            </a:xfrm>
            <a:custGeom>
              <a:avLst/>
              <a:gdLst/>
              <a:ahLst/>
              <a:cxnLst/>
              <a:rect l="l" t="t" r="r" b="b"/>
              <a:pathLst>
                <a:path w="4663503" h="1550011">
                  <a:moveTo>
                    <a:pt x="19358" y="0"/>
                  </a:moveTo>
                  <a:lnTo>
                    <a:pt x="4644146" y="0"/>
                  </a:lnTo>
                  <a:cubicBezTo>
                    <a:pt x="4654836" y="0"/>
                    <a:pt x="4663503" y="8667"/>
                    <a:pt x="4663503" y="19358"/>
                  </a:cubicBezTo>
                  <a:lnTo>
                    <a:pt x="4663503" y="1530653"/>
                  </a:lnTo>
                  <a:cubicBezTo>
                    <a:pt x="4663503" y="1535787"/>
                    <a:pt x="4661464" y="1540711"/>
                    <a:pt x="4657834" y="1544341"/>
                  </a:cubicBezTo>
                  <a:cubicBezTo>
                    <a:pt x="4654203" y="1547972"/>
                    <a:pt x="4649279" y="1550011"/>
                    <a:pt x="4644146" y="1550011"/>
                  </a:cubicBezTo>
                  <a:lnTo>
                    <a:pt x="19358" y="1550011"/>
                  </a:lnTo>
                  <a:cubicBezTo>
                    <a:pt x="14224" y="1550011"/>
                    <a:pt x="9300" y="1547972"/>
                    <a:pt x="5670" y="1544341"/>
                  </a:cubicBezTo>
                  <a:cubicBezTo>
                    <a:pt x="2039" y="1540711"/>
                    <a:pt x="0" y="1535787"/>
                    <a:pt x="0" y="1530653"/>
                  </a:cubicBezTo>
                  <a:lnTo>
                    <a:pt x="0" y="19358"/>
                  </a:lnTo>
                  <a:cubicBezTo>
                    <a:pt x="0" y="14224"/>
                    <a:pt x="2039" y="9300"/>
                    <a:pt x="5670" y="5670"/>
                  </a:cubicBezTo>
                  <a:cubicBezTo>
                    <a:pt x="9300" y="2039"/>
                    <a:pt x="14224" y="0"/>
                    <a:pt x="19358" y="0"/>
                  </a:cubicBezTo>
                  <a:close/>
                </a:path>
              </a:pathLst>
            </a:custGeom>
            <a:solidFill>
              <a:srgbClr val="000000">
                <a:alpha val="0"/>
              </a:srgbClr>
            </a:solidFill>
            <a:ln w="161925" cap="rnd">
              <a:gradFill>
                <a:gsLst>
                  <a:gs pos="0">
                    <a:srgbClr val="08377C">
                      <a:alpha val="100000"/>
                    </a:srgbClr>
                  </a:gs>
                  <a:gs pos="50000">
                    <a:srgbClr val="006BB6">
                      <a:alpha val="100000"/>
                    </a:srgbClr>
                  </a:gs>
                  <a:gs pos="100000">
                    <a:srgbClr val="C9E9FF">
                      <a:alpha val="100000"/>
                    </a:srgbClr>
                  </a:gs>
                </a:gsLst>
                <a:lin ang="2700000"/>
              </a:gradFill>
              <a:prstDash val="solid"/>
              <a:round/>
            </a:ln>
          </p:spPr>
          <p:txBody>
            <a:bodyPr/>
            <a:lstStyle/>
            <a:p>
              <a:endParaRPr lang="en-US"/>
            </a:p>
          </p:txBody>
        </p:sp>
        <p:sp>
          <p:nvSpPr>
            <p:cNvPr id="4" name="TextBox 4"/>
            <p:cNvSpPr txBox="1"/>
            <p:nvPr/>
          </p:nvSpPr>
          <p:spPr>
            <a:xfrm>
              <a:off x="0" y="-114300"/>
              <a:ext cx="4663503" cy="1664311"/>
            </a:xfrm>
            <a:prstGeom prst="rect">
              <a:avLst/>
            </a:prstGeom>
          </p:spPr>
          <p:txBody>
            <a:bodyPr lIns="50800" tIns="50800" rIns="50800" bIns="50800" rtlCol="0" anchor="ctr"/>
            <a:lstStyle/>
            <a:p>
              <a:pPr algn="ctr">
                <a:lnSpc>
                  <a:spcPts val="6439"/>
                </a:lnSpc>
              </a:pPr>
              <a:r>
                <a:rPr lang="en-US" sz="4599">
                  <a:solidFill>
                    <a:srgbClr val="000000"/>
                  </a:solidFill>
                  <a:latin typeface="Arimo Bold"/>
                  <a:ea typeface="Arimo Bold"/>
                  <a:cs typeface="Arimo Bold"/>
                  <a:sym typeface="Arimo Bold"/>
                </a:rPr>
                <a:t> </a:t>
              </a:r>
              <a:r>
                <a:rPr lang="en-US" sz="4599">
                  <a:solidFill>
                    <a:srgbClr val="FF3131"/>
                  </a:solidFill>
                  <a:latin typeface="Arimo Bold"/>
                  <a:ea typeface="Arimo Bold"/>
                  <a:cs typeface="Arimo Bold"/>
                  <a:sym typeface="Arimo Bold"/>
                </a:rPr>
                <a:t>STUDENT ACHIEVEMENT</a:t>
              </a:r>
              <a:r>
                <a:rPr lang="en-US" sz="4599">
                  <a:solidFill>
                    <a:srgbClr val="000000"/>
                  </a:solidFill>
                  <a:latin typeface="Arimo"/>
                  <a:ea typeface="Arimo"/>
                  <a:cs typeface="Arimo"/>
                  <a:sym typeface="Arimo"/>
                </a:rPr>
                <a:t> </a:t>
              </a:r>
            </a:p>
            <a:p>
              <a:pPr algn="ctr">
                <a:lnSpc>
                  <a:spcPts val="5739"/>
                </a:lnSpc>
              </a:pPr>
              <a:r>
                <a:rPr lang="en-US" sz="4099">
                  <a:solidFill>
                    <a:srgbClr val="000000"/>
                  </a:solidFill>
                  <a:latin typeface="Arimo"/>
                  <a:ea typeface="Arimo"/>
                  <a:cs typeface="Arimo"/>
                  <a:sym typeface="Arimo"/>
                </a:rPr>
                <a:t>Oasis Charter Schools will cultivate academic achievement using a rigorous and aligned curriculum that will provide all students the opportunity to master knowledge and </a:t>
              </a:r>
            </a:p>
            <a:p>
              <a:pPr algn="ctr">
                <a:lnSpc>
                  <a:spcPts val="5739"/>
                </a:lnSpc>
              </a:pPr>
              <a:r>
                <a:rPr lang="en-US" sz="4099">
                  <a:solidFill>
                    <a:srgbClr val="000000"/>
                  </a:solidFill>
                  <a:latin typeface="Arimo"/>
                  <a:ea typeface="Arimo"/>
                  <a:cs typeface="Arimo"/>
                  <a:sym typeface="Arimo"/>
                </a:rPr>
                <a:t>expand their learning</a:t>
              </a:r>
            </a:p>
          </p:txBody>
        </p:sp>
      </p:grpSp>
      <p:grpSp>
        <p:nvGrpSpPr>
          <p:cNvPr id="5" name="Group 5"/>
          <p:cNvGrpSpPr/>
          <p:nvPr/>
        </p:nvGrpSpPr>
        <p:grpSpPr>
          <a:xfrm>
            <a:off x="-2001494" y="8323039"/>
            <a:ext cx="4723978" cy="4723978"/>
            <a:chOff x="0" y="0"/>
            <a:chExt cx="812800" cy="812800"/>
          </a:xfrm>
        </p:grpSpPr>
        <p:sp>
          <p:nvSpPr>
            <p:cNvPr id="6" name="Freeform 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952500" cap="sq">
              <a:solidFill>
                <a:srgbClr val="08377C"/>
              </a:solidFill>
              <a:prstDash val="solid"/>
              <a:miter/>
            </a:ln>
          </p:spPr>
          <p:txBody>
            <a:bodyPr/>
            <a:lstStyle/>
            <a:p>
              <a:endParaRPr lang="en-US"/>
            </a:p>
          </p:txBody>
        </p:sp>
        <p:sp>
          <p:nvSpPr>
            <p:cNvPr id="7" name="TextBox 7"/>
            <p:cNvSpPr txBox="1"/>
            <p:nvPr/>
          </p:nvSpPr>
          <p:spPr>
            <a:xfrm>
              <a:off x="76200" y="28575"/>
              <a:ext cx="660400" cy="708025"/>
            </a:xfrm>
            <a:prstGeom prst="rect">
              <a:avLst/>
            </a:prstGeom>
          </p:spPr>
          <p:txBody>
            <a:bodyPr lIns="50800" tIns="50800" rIns="50800" bIns="50800" rtlCol="0" anchor="ctr"/>
            <a:lstStyle/>
            <a:p>
              <a:pPr algn="ctr">
                <a:lnSpc>
                  <a:spcPts val="2659"/>
                </a:lnSpc>
              </a:pPr>
              <a:endParaRPr/>
            </a:p>
          </p:txBody>
        </p:sp>
      </p:grpSp>
      <p:grpSp>
        <p:nvGrpSpPr>
          <p:cNvPr id="8" name="Group 8"/>
          <p:cNvGrpSpPr/>
          <p:nvPr/>
        </p:nvGrpSpPr>
        <p:grpSpPr>
          <a:xfrm>
            <a:off x="3408560" y="8871939"/>
            <a:ext cx="772722" cy="772722"/>
            <a:chOff x="0" y="0"/>
            <a:chExt cx="812800" cy="812800"/>
          </a:xfrm>
        </p:grpSpPr>
        <p:sp>
          <p:nvSpPr>
            <p:cNvPr id="9" name="Freeform 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8377C"/>
            </a:solidFill>
            <a:ln cap="sq">
              <a:noFill/>
              <a:prstDash val="solid"/>
              <a:miter/>
            </a:ln>
          </p:spPr>
          <p:txBody>
            <a:bodyPr/>
            <a:lstStyle/>
            <a:p>
              <a:endParaRPr lang="en-US"/>
            </a:p>
          </p:txBody>
        </p:sp>
        <p:sp>
          <p:nvSpPr>
            <p:cNvPr id="10" name="TextBox 10"/>
            <p:cNvSpPr txBox="1"/>
            <p:nvPr/>
          </p:nvSpPr>
          <p:spPr>
            <a:xfrm>
              <a:off x="76200" y="38100"/>
              <a:ext cx="660400" cy="698500"/>
            </a:xfrm>
            <a:prstGeom prst="rect">
              <a:avLst/>
            </a:prstGeom>
          </p:spPr>
          <p:txBody>
            <a:bodyPr lIns="50800" tIns="50800" rIns="50800" bIns="50800" rtlCol="0" anchor="ctr"/>
            <a:lstStyle/>
            <a:p>
              <a:pPr marL="0" lvl="0" indent="0" algn="ctr">
                <a:lnSpc>
                  <a:spcPts val="3079"/>
                </a:lnSpc>
                <a:spcBef>
                  <a:spcPct val="0"/>
                </a:spcBef>
              </a:pPr>
              <a:endParaRPr/>
            </a:p>
          </p:txBody>
        </p:sp>
      </p:grpSp>
      <p:sp>
        <p:nvSpPr>
          <p:cNvPr id="11" name="Freeform 11"/>
          <p:cNvSpPr/>
          <p:nvPr/>
        </p:nvSpPr>
        <p:spPr>
          <a:xfrm>
            <a:off x="14857029" y="375670"/>
            <a:ext cx="2566653" cy="1306061"/>
          </a:xfrm>
          <a:custGeom>
            <a:avLst/>
            <a:gdLst/>
            <a:ahLst/>
            <a:cxnLst/>
            <a:rect l="l" t="t" r="r" b="b"/>
            <a:pathLst>
              <a:path w="2566653" h="1306061">
                <a:moveTo>
                  <a:pt x="0" y="0"/>
                </a:moveTo>
                <a:lnTo>
                  <a:pt x="2566653" y="0"/>
                </a:lnTo>
                <a:lnTo>
                  <a:pt x="2566653" y="1306060"/>
                </a:lnTo>
                <a:lnTo>
                  <a:pt x="0" y="1306060"/>
                </a:lnTo>
                <a:lnTo>
                  <a:pt x="0" y="0"/>
                </a:lnTo>
                <a:close/>
              </a:path>
            </a:pathLst>
          </a:custGeom>
          <a:blipFill>
            <a:blip r:embed="rId2"/>
            <a:stretch>
              <a:fillRect t="-44089" b="-52428"/>
            </a:stretch>
          </a:blipFill>
        </p:spPr>
        <p:txBody>
          <a:bodyPr/>
          <a:lstStyle/>
          <a:p>
            <a:endParaRPr lang="en-US"/>
          </a:p>
        </p:txBody>
      </p:sp>
      <p:sp>
        <p:nvSpPr>
          <p:cNvPr id="12" name="TextBox 12"/>
          <p:cNvSpPr txBox="1"/>
          <p:nvPr/>
        </p:nvSpPr>
        <p:spPr>
          <a:xfrm>
            <a:off x="1028700" y="1113783"/>
            <a:ext cx="8720552" cy="1571625"/>
          </a:xfrm>
          <a:prstGeom prst="rect">
            <a:avLst/>
          </a:prstGeom>
        </p:spPr>
        <p:txBody>
          <a:bodyPr lIns="0" tIns="0" rIns="0" bIns="0" rtlCol="0" anchor="t">
            <a:spAutoFit/>
          </a:bodyPr>
          <a:lstStyle/>
          <a:p>
            <a:pPr algn="l">
              <a:lnSpc>
                <a:spcPts val="6158"/>
              </a:lnSpc>
            </a:pPr>
            <a:r>
              <a:rPr lang="en-US" sz="5131" spc="184">
                <a:solidFill>
                  <a:srgbClr val="2A2E3A"/>
                </a:solidFill>
                <a:latin typeface="Montserrat Classic Bold"/>
                <a:ea typeface="Montserrat Classic Bold"/>
                <a:cs typeface="Montserrat Classic Bold"/>
                <a:sym typeface="Montserrat Classic Bold"/>
              </a:rPr>
              <a:t>STRATEGIC GOAL  </a:t>
            </a:r>
            <a:r>
              <a:rPr lang="en-US" sz="5131" spc="184">
                <a:solidFill>
                  <a:srgbClr val="FF3131"/>
                </a:solidFill>
                <a:latin typeface="Montserrat Classic Bold"/>
                <a:ea typeface="Montserrat Classic Bold"/>
                <a:cs typeface="Montserrat Classic Bold"/>
                <a:sym typeface="Montserrat Classic Bold"/>
              </a:rPr>
              <a:t>#1</a:t>
            </a:r>
          </a:p>
          <a:p>
            <a:pPr marL="0" lvl="0" indent="0" algn="l">
              <a:lnSpc>
                <a:spcPts val="6158"/>
              </a:lnSpc>
              <a:spcBef>
                <a:spcPct val="0"/>
              </a:spcBef>
            </a:pPr>
            <a:endParaRPr lang="en-US" sz="5131" spc="184">
              <a:solidFill>
                <a:srgbClr val="FF3131"/>
              </a:solidFill>
              <a:latin typeface="Montserrat Classic Bold"/>
              <a:ea typeface="Montserrat Classic Bold"/>
              <a:cs typeface="Montserrat Classic Bold"/>
              <a:sym typeface="Montserrat Classic Bold"/>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211785" y="3111533"/>
            <a:ext cx="14397730" cy="4785381"/>
            <a:chOff x="0" y="0"/>
            <a:chExt cx="4663503" cy="1550011"/>
          </a:xfrm>
        </p:grpSpPr>
        <p:sp>
          <p:nvSpPr>
            <p:cNvPr id="3" name="Freeform 3"/>
            <p:cNvSpPr/>
            <p:nvPr/>
          </p:nvSpPr>
          <p:spPr>
            <a:xfrm>
              <a:off x="0" y="0"/>
              <a:ext cx="4663503" cy="1550011"/>
            </a:xfrm>
            <a:custGeom>
              <a:avLst/>
              <a:gdLst/>
              <a:ahLst/>
              <a:cxnLst/>
              <a:rect l="l" t="t" r="r" b="b"/>
              <a:pathLst>
                <a:path w="4663503" h="1550011">
                  <a:moveTo>
                    <a:pt x="19358" y="0"/>
                  </a:moveTo>
                  <a:lnTo>
                    <a:pt x="4644146" y="0"/>
                  </a:lnTo>
                  <a:cubicBezTo>
                    <a:pt x="4654836" y="0"/>
                    <a:pt x="4663503" y="8667"/>
                    <a:pt x="4663503" y="19358"/>
                  </a:cubicBezTo>
                  <a:lnTo>
                    <a:pt x="4663503" y="1530653"/>
                  </a:lnTo>
                  <a:cubicBezTo>
                    <a:pt x="4663503" y="1535787"/>
                    <a:pt x="4661464" y="1540711"/>
                    <a:pt x="4657834" y="1544341"/>
                  </a:cubicBezTo>
                  <a:cubicBezTo>
                    <a:pt x="4654203" y="1547972"/>
                    <a:pt x="4649279" y="1550011"/>
                    <a:pt x="4644146" y="1550011"/>
                  </a:cubicBezTo>
                  <a:lnTo>
                    <a:pt x="19358" y="1550011"/>
                  </a:lnTo>
                  <a:cubicBezTo>
                    <a:pt x="14224" y="1550011"/>
                    <a:pt x="9300" y="1547972"/>
                    <a:pt x="5670" y="1544341"/>
                  </a:cubicBezTo>
                  <a:cubicBezTo>
                    <a:pt x="2039" y="1540711"/>
                    <a:pt x="0" y="1535787"/>
                    <a:pt x="0" y="1530653"/>
                  </a:cubicBezTo>
                  <a:lnTo>
                    <a:pt x="0" y="19358"/>
                  </a:lnTo>
                  <a:cubicBezTo>
                    <a:pt x="0" y="14224"/>
                    <a:pt x="2039" y="9300"/>
                    <a:pt x="5670" y="5670"/>
                  </a:cubicBezTo>
                  <a:cubicBezTo>
                    <a:pt x="9300" y="2039"/>
                    <a:pt x="14224" y="0"/>
                    <a:pt x="19358" y="0"/>
                  </a:cubicBezTo>
                  <a:close/>
                </a:path>
              </a:pathLst>
            </a:custGeom>
            <a:solidFill>
              <a:srgbClr val="000000">
                <a:alpha val="0"/>
              </a:srgbClr>
            </a:solidFill>
            <a:ln w="161925" cap="rnd">
              <a:gradFill>
                <a:gsLst>
                  <a:gs pos="0">
                    <a:srgbClr val="08377C">
                      <a:alpha val="100000"/>
                    </a:srgbClr>
                  </a:gs>
                  <a:gs pos="50000">
                    <a:srgbClr val="006BB6">
                      <a:alpha val="100000"/>
                    </a:srgbClr>
                  </a:gs>
                  <a:gs pos="100000">
                    <a:srgbClr val="C9E9FF">
                      <a:alpha val="100000"/>
                    </a:srgbClr>
                  </a:gs>
                </a:gsLst>
                <a:lin ang="2700000"/>
              </a:gradFill>
              <a:prstDash val="solid"/>
              <a:round/>
            </a:ln>
          </p:spPr>
          <p:txBody>
            <a:bodyPr/>
            <a:lstStyle/>
            <a:p>
              <a:endParaRPr lang="en-US"/>
            </a:p>
          </p:txBody>
        </p:sp>
        <p:sp>
          <p:nvSpPr>
            <p:cNvPr id="4" name="TextBox 4"/>
            <p:cNvSpPr txBox="1"/>
            <p:nvPr/>
          </p:nvSpPr>
          <p:spPr>
            <a:xfrm>
              <a:off x="0" y="-95250"/>
              <a:ext cx="4663503" cy="1645261"/>
            </a:xfrm>
            <a:prstGeom prst="rect">
              <a:avLst/>
            </a:prstGeom>
          </p:spPr>
          <p:txBody>
            <a:bodyPr lIns="50800" tIns="50800" rIns="50800" bIns="50800" rtlCol="0" anchor="ctr"/>
            <a:lstStyle/>
            <a:p>
              <a:pPr algn="ctr">
                <a:lnSpc>
                  <a:spcPts val="5739"/>
                </a:lnSpc>
              </a:pPr>
              <a:r>
                <a:rPr lang="en-US" sz="4099" dirty="0">
                  <a:solidFill>
                    <a:srgbClr val="000000"/>
                  </a:solidFill>
                  <a:latin typeface="Arimo Bold"/>
                  <a:ea typeface="Arimo Bold"/>
                  <a:cs typeface="Arimo Bold"/>
                  <a:sym typeface="Arimo Bold"/>
                </a:rPr>
                <a:t>STUDENT</a:t>
              </a:r>
              <a:r>
                <a:rPr lang="en-US" sz="4099" dirty="0">
                  <a:solidFill>
                    <a:srgbClr val="FF3131"/>
                  </a:solidFill>
                  <a:latin typeface="Arimo Bold"/>
                  <a:ea typeface="Arimo Bold"/>
                  <a:cs typeface="Arimo Bold"/>
                  <a:sym typeface="Arimo Bold"/>
                </a:rPr>
                <a:t> TEST DATA: </a:t>
              </a:r>
              <a:r>
                <a:rPr lang="en-US" sz="4099" dirty="0">
                  <a:solidFill>
                    <a:srgbClr val="000000"/>
                  </a:solidFill>
                  <a:latin typeface="Arimo Bold"/>
                  <a:ea typeface="Arimo Bold"/>
                  <a:cs typeface="Arimo Bold"/>
                  <a:sym typeface="Arimo Bold"/>
                </a:rPr>
                <a:t>Proficiency and Gains</a:t>
              </a:r>
            </a:p>
          </p:txBody>
        </p:sp>
      </p:grpSp>
      <p:grpSp>
        <p:nvGrpSpPr>
          <p:cNvPr id="5" name="Group 5"/>
          <p:cNvGrpSpPr/>
          <p:nvPr/>
        </p:nvGrpSpPr>
        <p:grpSpPr>
          <a:xfrm>
            <a:off x="-2001494" y="8323039"/>
            <a:ext cx="4723978" cy="4723978"/>
            <a:chOff x="0" y="0"/>
            <a:chExt cx="812800" cy="812800"/>
          </a:xfrm>
        </p:grpSpPr>
        <p:sp>
          <p:nvSpPr>
            <p:cNvPr id="6" name="Freeform 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952500" cap="sq">
              <a:solidFill>
                <a:srgbClr val="08377C"/>
              </a:solidFill>
              <a:prstDash val="solid"/>
              <a:miter/>
            </a:ln>
          </p:spPr>
          <p:txBody>
            <a:bodyPr/>
            <a:lstStyle/>
            <a:p>
              <a:endParaRPr lang="en-US"/>
            </a:p>
          </p:txBody>
        </p:sp>
        <p:sp>
          <p:nvSpPr>
            <p:cNvPr id="7" name="TextBox 7"/>
            <p:cNvSpPr txBox="1"/>
            <p:nvPr/>
          </p:nvSpPr>
          <p:spPr>
            <a:xfrm>
              <a:off x="76200" y="28575"/>
              <a:ext cx="660400" cy="708025"/>
            </a:xfrm>
            <a:prstGeom prst="rect">
              <a:avLst/>
            </a:prstGeom>
          </p:spPr>
          <p:txBody>
            <a:bodyPr lIns="50800" tIns="50800" rIns="50800" bIns="50800" rtlCol="0" anchor="ctr"/>
            <a:lstStyle/>
            <a:p>
              <a:pPr algn="ctr">
                <a:lnSpc>
                  <a:spcPts val="2659"/>
                </a:lnSpc>
              </a:pPr>
              <a:endParaRPr/>
            </a:p>
          </p:txBody>
        </p:sp>
      </p:grpSp>
      <p:grpSp>
        <p:nvGrpSpPr>
          <p:cNvPr id="8" name="Group 8"/>
          <p:cNvGrpSpPr/>
          <p:nvPr/>
        </p:nvGrpSpPr>
        <p:grpSpPr>
          <a:xfrm>
            <a:off x="3408560" y="8871939"/>
            <a:ext cx="772722" cy="772722"/>
            <a:chOff x="0" y="0"/>
            <a:chExt cx="812800" cy="812800"/>
          </a:xfrm>
        </p:grpSpPr>
        <p:sp>
          <p:nvSpPr>
            <p:cNvPr id="9" name="Freeform 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8377C"/>
            </a:solidFill>
            <a:ln cap="sq">
              <a:noFill/>
              <a:prstDash val="solid"/>
              <a:miter/>
            </a:ln>
          </p:spPr>
          <p:txBody>
            <a:bodyPr/>
            <a:lstStyle/>
            <a:p>
              <a:endParaRPr lang="en-US"/>
            </a:p>
          </p:txBody>
        </p:sp>
        <p:sp>
          <p:nvSpPr>
            <p:cNvPr id="10" name="TextBox 10"/>
            <p:cNvSpPr txBox="1"/>
            <p:nvPr/>
          </p:nvSpPr>
          <p:spPr>
            <a:xfrm>
              <a:off x="76200" y="38100"/>
              <a:ext cx="660400" cy="698500"/>
            </a:xfrm>
            <a:prstGeom prst="rect">
              <a:avLst/>
            </a:prstGeom>
          </p:spPr>
          <p:txBody>
            <a:bodyPr lIns="50800" tIns="50800" rIns="50800" bIns="50800" rtlCol="0" anchor="ctr"/>
            <a:lstStyle/>
            <a:p>
              <a:pPr marL="0" lvl="0" indent="0" algn="ctr">
                <a:lnSpc>
                  <a:spcPts val="3079"/>
                </a:lnSpc>
                <a:spcBef>
                  <a:spcPct val="0"/>
                </a:spcBef>
              </a:pPr>
              <a:endParaRPr/>
            </a:p>
          </p:txBody>
        </p:sp>
      </p:grpSp>
      <p:sp>
        <p:nvSpPr>
          <p:cNvPr id="11" name="Freeform 11"/>
          <p:cNvSpPr/>
          <p:nvPr/>
        </p:nvSpPr>
        <p:spPr>
          <a:xfrm>
            <a:off x="14857029" y="375670"/>
            <a:ext cx="2566653" cy="1306061"/>
          </a:xfrm>
          <a:custGeom>
            <a:avLst/>
            <a:gdLst/>
            <a:ahLst/>
            <a:cxnLst/>
            <a:rect l="l" t="t" r="r" b="b"/>
            <a:pathLst>
              <a:path w="2566653" h="1306061">
                <a:moveTo>
                  <a:pt x="0" y="0"/>
                </a:moveTo>
                <a:lnTo>
                  <a:pt x="2566653" y="0"/>
                </a:lnTo>
                <a:lnTo>
                  <a:pt x="2566653" y="1306060"/>
                </a:lnTo>
                <a:lnTo>
                  <a:pt x="0" y="1306060"/>
                </a:lnTo>
                <a:lnTo>
                  <a:pt x="0" y="0"/>
                </a:lnTo>
                <a:close/>
              </a:path>
            </a:pathLst>
          </a:custGeom>
          <a:blipFill>
            <a:blip r:embed="rId2"/>
            <a:stretch>
              <a:fillRect t="-44089" b="-52428"/>
            </a:stretch>
          </a:blipFill>
        </p:spPr>
        <p:txBody>
          <a:bodyPr/>
          <a:lstStyle/>
          <a:p>
            <a:endParaRPr lang="en-US"/>
          </a:p>
        </p:txBody>
      </p:sp>
      <p:sp>
        <p:nvSpPr>
          <p:cNvPr id="12" name="TextBox 12"/>
          <p:cNvSpPr txBox="1"/>
          <p:nvPr/>
        </p:nvSpPr>
        <p:spPr>
          <a:xfrm>
            <a:off x="1028700" y="1113783"/>
            <a:ext cx="8720552" cy="1571625"/>
          </a:xfrm>
          <a:prstGeom prst="rect">
            <a:avLst/>
          </a:prstGeom>
        </p:spPr>
        <p:txBody>
          <a:bodyPr lIns="0" tIns="0" rIns="0" bIns="0" rtlCol="0" anchor="t">
            <a:spAutoFit/>
          </a:bodyPr>
          <a:lstStyle/>
          <a:p>
            <a:pPr algn="l">
              <a:lnSpc>
                <a:spcPts val="6158"/>
              </a:lnSpc>
            </a:pPr>
            <a:r>
              <a:rPr lang="en-US" sz="5131" spc="184">
                <a:solidFill>
                  <a:srgbClr val="2A2E3A"/>
                </a:solidFill>
                <a:latin typeface="Montserrat Classic Bold"/>
                <a:ea typeface="Montserrat Classic Bold"/>
                <a:cs typeface="Montserrat Classic Bold"/>
                <a:sym typeface="Montserrat Classic Bold"/>
              </a:rPr>
              <a:t>STRATEGIC GOAL  </a:t>
            </a:r>
            <a:r>
              <a:rPr lang="en-US" sz="5131" spc="184">
                <a:solidFill>
                  <a:srgbClr val="FF3131"/>
                </a:solidFill>
                <a:latin typeface="Montserrat Classic Bold"/>
                <a:ea typeface="Montserrat Classic Bold"/>
                <a:cs typeface="Montserrat Classic Bold"/>
                <a:sym typeface="Montserrat Classic Bold"/>
              </a:rPr>
              <a:t>#1</a:t>
            </a:r>
          </a:p>
          <a:p>
            <a:pPr marL="0" lvl="0" indent="0" algn="l">
              <a:lnSpc>
                <a:spcPts val="6158"/>
              </a:lnSpc>
              <a:spcBef>
                <a:spcPct val="0"/>
              </a:spcBef>
            </a:pPr>
            <a:endParaRPr lang="en-US" sz="5131" spc="184">
              <a:solidFill>
                <a:srgbClr val="FF3131"/>
              </a:solidFill>
              <a:latin typeface="Montserrat Classic Bold"/>
              <a:ea typeface="Montserrat Classic Bold"/>
              <a:cs typeface="Montserrat Classic Bold"/>
              <a:sym typeface="Montserrat Classic Bold"/>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7C98A213-5994-475E-B327-DC6EC27FBA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3428" cy="10287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66226CAE-BE0D-CA59-F8AB-39B9FFC5BB52}"/>
              </a:ext>
            </a:extLst>
          </p:cNvPr>
          <p:cNvSpPr txBox="1"/>
          <p:nvPr/>
        </p:nvSpPr>
        <p:spPr>
          <a:xfrm>
            <a:off x="958321" y="1005327"/>
            <a:ext cx="16364460" cy="1598754"/>
          </a:xfrm>
          <a:prstGeom prst="rect">
            <a:avLst/>
          </a:prstGeom>
        </p:spPr>
        <p:txBody>
          <a:bodyPr vert="horz" lIns="91440" tIns="45720" rIns="91440" bIns="45720" rtlCol="0" anchor="ctr">
            <a:normAutofit/>
          </a:bodyPr>
          <a:lstStyle/>
          <a:p>
            <a:pPr algn="ctr">
              <a:lnSpc>
                <a:spcPct val="90000"/>
              </a:lnSpc>
              <a:spcBef>
                <a:spcPct val="0"/>
              </a:spcBef>
              <a:spcAft>
                <a:spcPts val="600"/>
              </a:spcAft>
            </a:pPr>
            <a:r>
              <a:rPr lang="en-US" sz="5000" dirty="0">
                <a:latin typeface="+mj-lt"/>
                <a:ea typeface="+mj-ea"/>
                <a:cs typeface="+mj-cs"/>
              </a:rPr>
              <a:t> </a:t>
            </a:r>
            <a:r>
              <a:rPr lang="en-US" sz="5000" dirty="0">
                <a:solidFill>
                  <a:srgbClr val="FF0000"/>
                </a:solidFill>
                <a:latin typeface="+mj-lt"/>
                <a:ea typeface="+mj-ea"/>
                <a:cs typeface="+mj-cs"/>
              </a:rPr>
              <a:t>ELA</a:t>
            </a:r>
            <a:r>
              <a:rPr lang="en-US" sz="5000" dirty="0">
                <a:latin typeface="+mj-lt"/>
                <a:ea typeface="+mj-ea"/>
                <a:cs typeface="+mj-cs"/>
              </a:rPr>
              <a:t> Scores 2024 - 2025</a:t>
            </a:r>
          </a:p>
        </p:txBody>
      </p:sp>
      <p:sp>
        <p:nvSpPr>
          <p:cNvPr id="18" name="sketch line">
            <a:extLst>
              <a:ext uri="{FF2B5EF4-FFF2-40B4-BE49-F238E27FC236}">
                <a16:creationId xmlns:a16="http://schemas.microsoft.com/office/drawing/2014/main" id="{4B030A0D-0DAD-4A99-89BB-419527D6A6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84064" y="2700132"/>
            <a:ext cx="8115300" cy="27432"/>
          </a:xfrm>
          <a:custGeom>
            <a:avLst/>
            <a:gdLst>
              <a:gd name="connsiteX0" fmla="*/ 0 w 8115300"/>
              <a:gd name="connsiteY0" fmla="*/ 0 h 27432"/>
              <a:gd name="connsiteX1" fmla="*/ 432816 w 8115300"/>
              <a:gd name="connsiteY1" fmla="*/ 0 h 27432"/>
              <a:gd name="connsiteX2" fmla="*/ 1190244 w 8115300"/>
              <a:gd name="connsiteY2" fmla="*/ 0 h 27432"/>
              <a:gd name="connsiteX3" fmla="*/ 1623060 w 8115300"/>
              <a:gd name="connsiteY3" fmla="*/ 0 h 27432"/>
              <a:gd name="connsiteX4" fmla="*/ 2218182 w 8115300"/>
              <a:gd name="connsiteY4" fmla="*/ 0 h 27432"/>
              <a:gd name="connsiteX5" fmla="*/ 3056763 w 8115300"/>
              <a:gd name="connsiteY5" fmla="*/ 0 h 27432"/>
              <a:gd name="connsiteX6" fmla="*/ 3733038 w 8115300"/>
              <a:gd name="connsiteY6" fmla="*/ 0 h 27432"/>
              <a:gd name="connsiteX7" fmla="*/ 4490466 w 8115300"/>
              <a:gd name="connsiteY7" fmla="*/ 0 h 27432"/>
              <a:gd name="connsiteX8" fmla="*/ 5085588 w 8115300"/>
              <a:gd name="connsiteY8" fmla="*/ 0 h 27432"/>
              <a:gd name="connsiteX9" fmla="*/ 5761863 w 8115300"/>
              <a:gd name="connsiteY9" fmla="*/ 0 h 27432"/>
              <a:gd name="connsiteX10" fmla="*/ 6600444 w 8115300"/>
              <a:gd name="connsiteY10" fmla="*/ 0 h 27432"/>
              <a:gd name="connsiteX11" fmla="*/ 7114413 w 8115300"/>
              <a:gd name="connsiteY11" fmla="*/ 0 h 27432"/>
              <a:gd name="connsiteX12" fmla="*/ 8115300 w 8115300"/>
              <a:gd name="connsiteY12" fmla="*/ 0 h 27432"/>
              <a:gd name="connsiteX13" fmla="*/ 8115300 w 8115300"/>
              <a:gd name="connsiteY13" fmla="*/ 27432 h 27432"/>
              <a:gd name="connsiteX14" fmla="*/ 7520178 w 8115300"/>
              <a:gd name="connsiteY14" fmla="*/ 27432 h 27432"/>
              <a:gd name="connsiteX15" fmla="*/ 7087362 w 8115300"/>
              <a:gd name="connsiteY15" fmla="*/ 27432 h 27432"/>
              <a:gd name="connsiteX16" fmla="*/ 6411087 w 8115300"/>
              <a:gd name="connsiteY16" fmla="*/ 27432 h 27432"/>
              <a:gd name="connsiteX17" fmla="*/ 5897118 w 8115300"/>
              <a:gd name="connsiteY17" fmla="*/ 27432 h 27432"/>
              <a:gd name="connsiteX18" fmla="*/ 5220843 w 8115300"/>
              <a:gd name="connsiteY18" fmla="*/ 27432 h 27432"/>
              <a:gd name="connsiteX19" fmla="*/ 4544568 w 8115300"/>
              <a:gd name="connsiteY19" fmla="*/ 27432 h 27432"/>
              <a:gd name="connsiteX20" fmla="*/ 3868293 w 8115300"/>
              <a:gd name="connsiteY20" fmla="*/ 27432 h 27432"/>
              <a:gd name="connsiteX21" fmla="*/ 3192018 w 8115300"/>
              <a:gd name="connsiteY21" fmla="*/ 27432 h 27432"/>
              <a:gd name="connsiteX22" fmla="*/ 2596896 w 8115300"/>
              <a:gd name="connsiteY22" fmla="*/ 27432 h 27432"/>
              <a:gd name="connsiteX23" fmla="*/ 1839468 w 8115300"/>
              <a:gd name="connsiteY23" fmla="*/ 27432 h 27432"/>
              <a:gd name="connsiteX24" fmla="*/ 1163193 w 8115300"/>
              <a:gd name="connsiteY24" fmla="*/ 27432 h 27432"/>
              <a:gd name="connsiteX25" fmla="*/ 0 w 8115300"/>
              <a:gd name="connsiteY25" fmla="*/ 27432 h 27432"/>
              <a:gd name="connsiteX26" fmla="*/ 0 w 8115300"/>
              <a:gd name="connsiteY2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8115300" h="27432" fill="none" extrusionOk="0">
                <a:moveTo>
                  <a:pt x="0" y="0"/>
                </a:moveTo>
                <a:cubicBezTo>
                  <a:pt x="190010" y="894"/>
                  <a:pt x="220703" y="16712"/>
                  <a:pt x="432816" y="0"/>
                </a:cubicBezTo>
                <a:cubicBezTo>
                  <a:pt x="644929" y="-16712"/>
                  <a:pt x="925351" y="-2130"/>
                  <a:pt x="1190244" y="0"/>
                </a:cubicBezTo>
                <a:cubicBezTo>
                  <a:pt x="1455137" y="2130"/>
                  <a:pt x="1428691" y="10242"/>
                  <a:pt x="1623060" y="0"/>
                </a:cubicBezTo>
                <a:cubicBezTo>
                  <a:pt x="1817429" y="-10242"/>
                  <a:pt x="1970637" y="26101"/>
                  <a:pt x="2218182" y="0"/>
                </a:cubicBezTo>
                <a:cubicBezTo>
                  <a:pt x="2465727" y="-26101"/>
                  <a:pt x="2697424" y="-37662"/>
                  <a:pt x="3056763" y="0"/>
                </a:cubicBezTo>
                <a:cubicBezTo>
                  <a:pt x="3416102" y="37662"/>
                  <a:pt x="3593057" y="5679"/>
                  <a:pt x="3733038" y="0"/>
                </a:cubicBezTo>
                <a:cubicBezTo>
                  <a:pt x="3873019" y="-5679"/>
                  <a:pt x="4227702" y="-17899"/>
                  <a:pt x="4490466" y="0"/>
                </a:cubicBezTo>
                <a:cubicBezTo>
                  <a:pt x="4753230" y="17899"/>
                  <a:pt x="4954916" y="-7629"/>
                  <a:pt x="5085588" y="0"/>
                </a:cubicBezTo>
                <a:cubicBezTo>
                  <a:pt x="5216260" y="7629"/>
                  <a:pt x="5443283" y="13568"/>
                  <a:pt x="5761863" y="0"/>
                </a:cubicBezTo>
                <a:cubicBezTo>
                  <a:pt x="6080443" y="-13568"/>
                  <a:pt x="6414913" y="34176"/>
                  <a:pt x="6600444" y="0"/>
                </a:cubicBezTo>
                <a:cubicBezTo>
                  <a:pt x="6785975" y="-34176"/>
                  <a:pt x="6979908" y="24439"/>
                  <a:pt x="7114413" y="0"/>
                </a:cubicBezTo>
                <a:cubicBezTo>
                  <a:pt x="7248918" y="-24439"/>
                  <a:pt x="7753242" y="49243"/>
                  <a:pt x="8115300" y="0"/>
                </a:cubicBezTo>
                <a:cubicBezTo>
                  <a:pt x="8114711" y="10802"/>
                  <a:pt x="8114630" y="18406"/>
                  <a:pt x="8115300" y="27432"/>
                </a:cubicBezTo>
                <a:cubicBezTo>
                  <a:pt x="7919968" y="56537"/>
                  <a:pt x="7815832" y="29302"/>
                  <a:pt x="7520178" y="27432"/>
                </a:cubicBezTo>
                <a:cubicBezTo>
                  <a:pt x="7224524" y="25562"/>
                  <a:pt x="7237397" y="41582"/>
                  <a:pt x="7087362" y="27432"/>
                </a:cubicBezTo>
                <a:cubicBezTo>
                  <a:pt x="6937327" y="13282"/>
                  <a:pt x="6666361" y="21099"/>
                  <a:pt x="6411087" y="27432"/>
                </a:cubicBezTo>
                <a:cubicBezTo>
                  <a:pt x="6155814" y="33765"/>
                  <a:pt x="6076699" y="29106"/>
                  <a:pt x="5897118" y="27432"/>
                </a:cubicBezTo>
                <a:cubicBezTo>
                  <a:pt x="5717537" y="25758"/>
                  <a:pt x="5480643" y="60140"/>
                  <a:pt x="5220843" y="27432"/>
                </a:cubicBezTo>
                <a:cubicBezTo>
                  <a:pt x="4961043" y="-5276"/>
                  <a:pt x="4741983" y="10261"/>
                  <a:pt x="4544568" y="27432"/>
                </a:cubicBezTo>
                <a:cubicBezTo>
                  <a:pt x="4347154" y="44603"/>
                  <a:pt x="4107592" y="3653"/>
                  <a:pt x="3868293" y="27432"/>
                </a:cubicBezTo>
                <a:cubicBezTo>
                  <a:pt x="3628995" y="51211"/>
                  <a:pt x="3474283" y="17408"/>
                  <a:pt x="3192018" y="27432"/>
                </a:cubicBezTo>
                <a:cubicBezTo>
                  <a:pt x="2909754" y="37456"/>
                  <a:pt x="2798966" y="32872"/>
                  <a:pt x="2596896" y="27432"/>
                </a:cubicBezTo>
                <a:cubicBezTo>
                  <a:pt x="2394826" y="21992"/>
                  <a:pt x="2025585" y="38694"/>
                  <a:pt x="1839468" y="27432"/>
                </a:cubicBezTo>
                <a:cubicBezTo>
                  <a:pt x="1653351" y="16170"/>
                  <a:pt x="1444068" y="17283"/>
                  <a:pt x="1163193" y="27432"/>
                </a:cubicBezTo>
                <a:cubicBezTo>
                  <a:pt x="882319" y="37581"/>
                  <a:pt x="259987" y="69926"/>
                  <a:pt x="0" y="27432"/>
                </a:cubicBezTo>
                <a:cubicBezTo>
                  <a:pt x="586" y="19291"/>
                  <a:pt x="-218" y="13009"/>
                  <a:pt x="0" y="0"/>
                </a:cubicBezTo>
                <a:close/>
              </a:path>
              <a:path w="8115300" h="27432" stroke="0" extrusionOk="0">
                <a:moveTo>
                  <a:pt x="0" y="0"/>
                </a:moveTo>
                <a:cubicBezTo>
                  <a:pt x="246921" y="20773"/>
                  <a:pt x="378767" y="-16956"/>
                  <a:pt x="595122" y="0"/>
                </a:cubicBezTo>
                <a:cubicBezTo>
                  <a:pt x="811477" y="16956"/>
                  <a:pt x="846257" y="-13061"/>
                  <a:pt x="1027938" y="0"/>
                </a:cubicBezTo>
                <a:cubicBezTo>
                  <a:pt x="1209619" y="13061"/>
                  <a:pt x="1578503" y="7172"/>
                  <a:pt x="1866519" y="0"/>
                </a:cubicBezTo>
                <a:cubicBezTo>
                  <a:pt x="2154535" y="-7172"/>
                  <a:pt x="2226239" y="7373"/>
                  <a:pt x="2461641" y="0"/>
                </a:cubicBezTo>
                <a:cubicBezTo>
                  <a:pt x="2697043" y="-7373"/>
                  <a:pt x="2901650" y="-10054"/>
                  <a:pt x="3056763" y="0"/>
                </a:cubicBezTo>
                <a:cubicBezTo>
                  <a:pt x="3211876" y="10054"/>
                  <a:pt x="3585194" y="26991"/>
                  <a:pt x="3895344" y="0"/>
                </a:cubicBezTo>
                <a:cubicBezTo>
                  <a:pt x="4205494" y="-26991"/>
                  <a:pt x="4295029" y="18672"/>
                  <a:pt x="4409313" y="0"/>
                </a:cubicBezTo>
                <a:cubicBezTo>
                  <a:pt x="4523597" y="-18672"/>
                  <a:pt x="4956843" y="3306"/>
                  <a:pt x="5247894" y="0"/>
                </a:cubicBezTo>
                <a:cubicBezTo>
                  <a:pt x="5538945" y="-3306"/>
                  <a:pt x="5725486" y="41316"/>
                  <a:pt x="6086475" y="0"/>
                </a:cubicBezTo>
                <a:cubicBezTo>
                  <a:pt x="6447464" y="-41316"/>
                  <a:pt x="6467270" y="-130"/>
                  <a:pt x="6762750" y="0"/>
                </a:cubicBezTo>
                <a:cubicBezTo>
                  <a:pt x="7058230" y="130"/>
                  <a:pt x="7713814" y="14357"/>
                  <a:pt x="8115300" y="0"/>
                </a:cubicBezTo>
                <a:cubicBezTo>
                  <a:pt x="8113940" y="10164"/>
                  <a:pt x="8115383" y="19377"/>
                  <a:pt x="8115300" y="27432"/>
                </a:cubicBezTo>
                <a:cubicBezTo>
                  <a:pt x="7951056" y="30523"/>
                  <a:pt x="7778080" y="21630"/>
                  <a:pt x="7682484" y="27432"/>
                </a:cubicBezTo>
                <a:cubicBezTo>
                  <a:pt x="7586888" y="33234"/>
                  <a:pt x="7123604" y="-3715"/>
                  <a:pt x="6843903" y="27432"/>
                </a:cubicBezTo>
                <a:cubicBezTo>
                  <a:pt x="6564202" y="58579"/>
                  <a:pt x="6499708" y="46045"/>
                  <a:pt x="6329934" y="27432"/>
                </a:cubicBezTo>
                <a:cubicBezTo>
                  <a:pt x="6160160" y="8819"/>
                  <a:pt x="5847230" y="12305"/>
                  <a:pt x="5653659" y="27432"/>
                </a:cubicBezTo>
                <a:cubicBezTo>
                  <a:pt x="5460088" y="42559"/>
                  <a:pt x="5091368" y="49579"/>
                  <a:pt x="4815078" y="27432"/>
                </a:cubicBezTo>
                <a:cubicBezTo>
                  <a:pt x="4538788" y="5285"/>
                  <a:pt x="4312121" y="56408"/>
                  <a:pt x="4138803" y="27432"/>
                </a:cubicBezTo>
                <a:cubicBezTo>
                  <a:pt x="3965485" y="-1544"/>
                  <a:pt x="3850471" y="37054"/>
                  <a:pt x="3705987" y="27432"/>
                </a:cubicBezTo>
                <a:cubicBezTo>
                  <a:pt x="3561503" y="17810"/>
                  <a:pt x="3428606" y="6693"/>
                  <a:pt x="3192018" y="27432"/>
                </a:cubicBezTo>
                <a:cubicBezTo>
                  <a:pt x="2955430" y="48171"/>
                  <a:pt x="2708142" y="29499"/>
                  <a:pt x="2353437" y="27432"/>
                </a:cubicBezTo>
                <a:cubicBezTo>
                  <a:pt x="1998732" y="25365"/>
                  <a:pt x="1984171" y="39554"/>
                  <a:pt x="1677162" y="27432"/>
                </a:cubicBezTo>
                <a:cubicBezTo>
                  <a:pt x="1370153" y="15310"/>
                  <a:pt x="1367960" y="5957"/>
                  <a:pt x="1163193" y="27432"/>
                </a:cubicBezTo>
                <a:cubicBezTo>
                  <a:pt x="958426" y="48907"/>
                  <a:pt x="303607" y="-7538"/>
                  <a:pt x="0" y="27432"/>
                </a:cubicBezTo>
                <a:cubicBezTo>
                  <a:pt x="-383" y="21019"/>
                  <a:pt x="-503" y="12434"/>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1" name="Group 30">
            <a:extLst>
              <a:ext uri="{FF2B5EF4-FFF2-40B4-BE49-F238E27FC236}">
                <a16:creationId xmlns:a16="http://schemas.microsoft.com/office/drawing/2014/main" id="{E6FE681C-836B-DE81-CD67-057199125A1E}"/>
              </a:ext>
            </a:extLst>
          </p:cNvPr>
          <p:cNvGrpSpPr/>
          <p:nvPr/>
        </p:nvGrpSpPr>
        <p:grpSpPr>
          <a:xfrm>
            <a:off x="457200" y="4363955"/>
            <a:ext cx="16339079" cy="523220"/>
            <a:chOff x="448543" y="4698252"/>
            <a:chExt cx="16339079" cy="523220"/>
          </a:xfrm>
        </p:grpSpPr>
        <p:sp>
          <p:nvSpPr>
            <p:cNvPr id="12" name="TextBox 11">
              <a:extLst>
                <a:ext uri="{FF2B5EF4-FFF2-40B4-BE49-F238E27FC236}">
                  <a16:creationId xmlns:a16="http://schemas.microsoft.com/office/drawing/2014/main" id="{266CEB69-D62B-6752-D4C4-4B01D77F1637}"/>
                </a:ext>
              </a:extLst>
            </p:cNvPr>
            <p:cNvSpPr txBox="1"/>
            <p:nvPr/>
          </p:nvSpPr>
          <p:spPr>
            <a:xfrm>
              <a:off x="448543" y="4698252"/>
              <a:ext cx="4223279" cy="523220"/>
            </a:xfrm>
            <a:prstGeom prst="rect">
              <a:avLst/>
            </a:prstGeom>
            <a:noFill/>
          </p:spPr>
          <p:txBody>
            <a:bodyPr wrap="square" rtlCol="0" anchor="ctr">
              <a:spAutoFit/>
            </a:bodyPr>
            <a:lstStyle/>
            <a:p>
              <a:pPr algn="ctr"/>
              <a:r>
                <a:rPr lang="en-US" sz="2800" b="1" dirty="0"/>
                <a:t>Grade 3</a:t>
              </a:r>
            </a:p>
          </p:txBody>
        </p:sp>
        <p:sp>
          <p:nvSpPr>
            <p:cNvPr id="15" name="TextBox 14">
              <a:extLst>
                <a:ext uri="{FF2B5EF4-FFF2-40B4-BE49-F238E27FC236}">
                  <a16:creationId xmlns:a16="http://schemas.microsoft.com/office/drawing/2014/main" id="{90C8FA23-8307-74A3-0284-C23FEAFF6BAD}"/>
                </a:ext>
              </a:extLst>
            </p:cNvPr>
            <p:cNvSpPr txBox="1"/>
            <p:nvPr/>
          </p:nvSpPr>
          <p:spPr>
            <a:xfrm>
              <a:off x="6544543" y="4698252"/>
              <a:ext cx="4223279" cy="523220"/>
            </a:xfrm>
            <a:prstGeom prst="rect">
              <a:avLst/>
            </a:prstGeom>
            <a:noFill/>
          </p:spPr>
          <p:txBody>
            <a:bodyPr wrap="square" rtlCol="0" anchor="ctr">
              <a:spAutoFit/>
            </a:bodyPr>
            <a:lstStyle/>
            <a:p>
              <a:pPr algn="ctr"/>
              <a:r>
                <a:rPr lang="en-US" sz="2800" b="1" dirty="0"/>
                <a:t>Grade 4</a:t>
              </a:r>
            </a:p>
          </p:txBody>
        </p:sp>
        <p:sp>
          <p:nvSpPr>
            <p:cNvPr id="17" name="TextBox 16">
              <a:extLst>
                <a:ext uri="{FF2B5EF4-FFF2-40B4-BE49-F238E27FC236}">
                  <a16:creationId xmlns:a16="http://schemas.microsoft.com/office/drawing/2014/main" id="{F8103FED-EF06-2B9B-6546-09E40071D4CE}"/>
                </a:ext>
              </a:extLst>
            </p:cNvPr>
            <p:cNvSpPr txBox="1"/>
            <p:nvPr/>
          </p:nvSpPr>
          <p:spPr>
            <a:xfrm>
              <a:off x="12564343" y="4698252"/>
              <a:ext cx="4223279" cy="523220"/>
            </a:xfrm>
            <a:prstGeom prst="rect">
              <a:avLst/>
            </a:prstGeom>
            <a:noFill/>
          </p:spPr>
          <p:txBody>
            <a:bodyPr wrap="square" rtlCol="0" anchor="ctr">
              <a:spAutoFit/>
            </a:bodyPr>
            <a:lstStyle/>
            <a:p>
              <a:pPr algn="ctr"/>
              <a:r>
                <a:rPr lang="en-US" sz="2800" b="1" dirty="0"/>
                <a:t>Grade 5</a:t>
              </a:r>
            </a:p>
          </p:txBody>
        </p:sp>
      </p:grpSp>
      <p:pic>
        <p:nvPicPr>
          <p:cNvPr id="23" name="Picture 22" descr="A blue and yellow logo&#10;&#10;AI-generated content may be incorrect.">
            <a:extLst>
              <a:ext uri="{FF2B5EF4-FFF2-40B4-BE49-F238E27FC236}">
                <a16:creationId xmlns:a16="http://schemas.microsoft.com/office/drawing/2014/main" id="{4300AF51-31EE-28CD-4C3A-7E83CB7BA08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2000" y="958792"/>
            <a:ext cx="3810000" cy="1645289"/>
          </a:xfrm>
          <a:prstGeom prst="rect">
            <a:avLst/>
          </a:prstGeom>
        </p:spPr>
      </p:pic>
      <p:pic>
        <p:nvPicPr>
          <p:cNvPr id="25" name="Picture 24">
            <a:extLst>
              <a:ext uri="{FF2B5EF4-FFF2-40B4-BE49-F238E27FC236}">
                <a16:creationId xmlns:a16="http://schemas.microsoft.com/office/drawing/2014/main" id="{BEBC15F5-9ADF-4B66-9E72-46D82FF4D46C}"/>
              </a:ext>
            </a:extLst>
          </p:cNvPr>
          <p:cNvPicPr>
            <a:picLocks noChangeAspect="1"/>
          </p:cNvPicPr>
          <p:nvPr/>
        </p:nvPicPr>
        <p:blipFill>
          <a:blip r:embed="rId4"/>
          <a:stretch>
            <a:fillRect/>
          </a:stretch>
        </p:blipFill>
        <p:spPr>
          <a:xfrm>
            <a:off x="11828587" y="5425977"/>
            <a:ext cx="6181255" cy="4322221"/>
          </a:xfrm>
          <a:prstGeom prst="rect">
            <a:avLst/>
          </a:prstGeom>
        </p:spPr>
      </p:pic>
      <p:pic>
        <p:nvPicPr>
          <p:cNvPr id="28" name="Picture 27">
            <a:extLst>
              <a:ext uri="{FF2B5EF4-FFF2-40B4-BE49-F238E27FC236}">
                <a16:creationId xmlns:a16="http://schemas.microsoft.com/office/drawing/2014/main" id="{A2E62EC1-3EFA-312E-FA49-6137089601FC}"/>
              </a:ext>
            </a:extLst>
          </p:cNvPr>
          <p:cNvPicPr>
            <a:picLocks noChangeAspect="1"/>
          </p:cNvPicPr>
          <p:nvPr/>
        </p:nvPicPr>
        <p:blipFill>
          <a:blip r:embed="rId5"/>
          <a:stretch>
            <a:fillRect/>
          </a:stretch>
        </p:blipFill>
        <p:spPr>
          <a:xfrm>
            <a:off x="6106931" y="5394804"/>
            <a:ext cx="5488496" cy="4418824"/>
          </a:xfrm>
          <a:prstGeom prst="rect">
            <a:avLst/>
          </a:prstGeom>
        </p:spPr>
      </p:pic>
      <p:pic>
        <p:nvPicPr>
          <p:cNvPr id="30" name="Picture 29">
            <a:extLst>
              <a:ext uri="{FF2B5EF4-FFF2-40B4-BE49-F238E27FC236}">
                <a16:creationId xmlns:a16="http://schemas.microsoft.com/office/drawing/2014/main" id="{4FD74C61-7829-0FBF-84CE-A757CDBC9233}"/>
              </a:ext>
            </a:extLst>
          </p:cNvPr>
          <p:cNvPicPr>
            <a:picLocks noChangeAspect="1"/>
          </p:cNvPicPr>
          <p:nvPr/>
        </p:nvPicPr>
        <p:blipFill>
          <a:blip r:embed="rId6"/>
          <a:stretch>
            <a:fillRect/>
          </a:stretch>
        </p:blipFill>
        <p:spPr>
          <a:xfrm>
            <a:off x="0" y="5394804"/>
            <a:ext cx="6040130" cy="4749649"/>
          </a:xfrm>
          <a:prstGeom prst="rect">
            <a:avLst/>
          </a:prstGeom>
        </p:spPr>
      </p:pic>
      <p:grpSp>
        <p:nvGrpSpPr>
          <p:cNvPr id="26" name="Group 25">
            <a:extLst>
              <a:ext uri="{FF2B5EF4-FFF2-40B4-BE49-F238E27FC236}">
                <a16:creationId xmlns:a16="http://schemas.microsoft.com/office/drawing/2014/main" id="{9527336F-D2A6-FC8D-47E1-C72A15A0B10E}"/>
              </a:ext>
            </a:extLst>
          </p:cNvPr>
          <p:cNvGrpSpPr/>
          <p:nvPr/>
        </p:nvGrpSpPr>
        <p:grpSpPr>
          <a:xfrm>
            <a:off x="149077" y="7734300"/>
            <a:ext cx="1618488" cy="1828928"/>
            <a:chOff x="443461" y="6749204"/>
            <a:chExt cx="1618488" cy="1828928"/>
          </a:xfrm>
        </p:grpSpPr>
        <p:sp>
          <p:nvSpPr>
            <p:cNvPr id="19" name="TextBox 18">
              <a:extLst>
                <a:ext uri="{FF2B5EF4-FFF2-40B4-BE49-F238E27FC236}">
                  <a16:creationId xmlns:a16="http://schemas.microsoft.com/office/drawing/2014/main" id="{D1EF2B44-C0E6-5F49-FE0D-86E95812AE72}"/>
                </a:ext>
              </a:extLst>
            </p:cNvPr>
            <p:cNvSpPr txBox="1"/>
            <p:nvPr/>
          </p:nvSpPr>
          <p:spPr>
            <a:xfrm>
              <a:off x="443461" y="6749204"/>
              <a:ext cx="1618488" cy="400110"/>
            </a:xfrm>
            <a:prstGeom prst="rect">
              <a:avLst/>
            </a:prstGeom>
            <a:solidFill>
              <a:srgbClr val="FFFF00"/>
            </a:solidFill>
          </p:spPr>
          <p:txBody>
            <a:bodyPr wrap="square" rtlCol="0">
              <a:spAutoFit/>
            </a:bodyPr>
            <a:lstStyle/>
            <a:p>
              <a:pPr algn="ctr"/>
              <a:r>
                <a:rPr lang="en-US" sz="2000" dirty="0"/>
                <a:t>STATE</a:t>
              </a:r>
            </a:p>
          </p:txBody>
        </p:sp>
        <p:sp>
          <p:nvSpPr>
            <p:cNvPr id="20" name="TextBox 19">
              <a:extLst>
                <a:ext uri="{FF2B5EF4-FFF2-40B4-BE49-F238E27FC236}">
                  <a16:creationId xmlns:a16="http://schemas.microsoft.com/office/drawing/2014/main" id="{96D02A1F-EC59-DAC0-95CE-C98CFF66312F}"/>
                </a:ext>
              </a:extLst>
            </p:cNvPr>
            <p:cNvSpPr txBox="1"/>
            <p:nvPr/>
          </p:nvSpPr>
          <p:spPr>
            <a:xfrm>
              <a:off x="443461" y="7478294"/>
              <a:ext cx="1618488" cy="400110"/>
            </a:xfrm>
            <a:prstGeom prst="rect">
              <a:avLst/>
            </a:prstGeom>
            <a:solidFill>
              <a:srgbClr val="FFFF00"/>
            </a:solidFill>
          </p:spPr>
          <p:txBody>
            <a:bodyPr wrap="square" rtlCol="0">
              <a:spAutoFit/>
            </a:bodyPr>
            <a:lstStyle/>
            <a:p>
              <a:pPr algn="ctr"/>
              <a:r>
                <a:rPr lang="en-US" sz="2000" dirty="0"/>
                <a:t>DISTRICT</a:t>
              </a:r>
            </a:p>
          </p:txBody>
        </p:sp>
        <p:sp>
          <p:nvSpPr>
            <p:cNvPr id="21" name="TextBox 20">
              <a:extLst>
                <a:ext uri="{FF2B5EF4-FFF2-40B4-BE49-F238E27FC236}">
                  <a16:creationId xmlns:a16="http://schemas.microsoft.com/office/drawing/2014/main" id="{0E6E84A7-566C-381E-C511-C23E2EDC78DE}"/>
                </a:ext>
              </a:extLst>
            </p:cNvPr>
            <p:cNvSpPr txBox="1"/>
            <p:nvPr/>
          </p:nvSpPr>
          <p:spPr>
            <a:xfrm>
              <a:off x="443461" y="8178022"/>
              <a:ext cx="1618488" cy="400110"/>
            </a:xfrm>
            <a:prstGeom prst="rect">
              <a:avLst/>
            </a:prstGeom>
            <a:solidFill>
              <a:srgbClr val="FFFF00"/>
            </a:solidFill>
          </p:spPr>
          <p:txBody>
            <a:bodyPr wrap="square" rtlCol="0">
              <a:spAutoFit/>
            </a:bodyPr>
            <a:lstStyle/>
            <a:p>
              <a:pPr algn="ctr"/>
              <a:r>
                <a:rPr lang="en-US" sz="2000" dirty="0"/>
                <a:t>SCHOOL</a:t>
              </a:r>
            </a:p>
          </p:txBody>
        </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6B990EA-A2EA-7EFD-A571-CA3A1FE5EA64}"/>
            </a:ext>
          </a:extLst>
        </p:cNvPr>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71EC291C-24B1-4DE5-00FA-5BC42B6D3B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3428" cy="10287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0629E9DA-B919-849E-566D-FB99F131FD15}"/>
              </a:ext>
            </a:extLst>
          </p:cNvPr>
          <p:cNvSpPr txBox="1"/>
          <p:nvPr/>
        </p:nvSpPr>
        <p:spPr>
          <a:xfrm>
            <a:off x="959484" y="1050886"/>
            <a:ext cx="16364460" cy="1598754"/>
          </a:xfrm>
          <a:prstGeom prst="rect">
            <a:avLst/>
          </a:prstGeom>
        </p:spPr>
        <p:txBody>
          <a:bodyPr vert="horz" lIns="91440" tIns="45720" rIns="91440" bIns="45720" rtlCol="0" anchor="ctr">
            <a:normAutofit/>
          </a:bodyPr>
          <a:lstStyle/>
          <a:p>
            <a:pPr algn="ctr">
              <a:lnSpc>
                <a:spcPct val="90000"/>
              </a:lnSpc>
              <a:spcBef>
                <a:spcPct val="0"/>
              </a:spcBef>
              <a:spcAft>
                <a:spcPts val="600"/>
              </a:spcAft>
            </a:pPr>
            <a:r>
              <a:rPr lang="en-US" sz="4500" dirty="0">
                <a:latin typeface="+mj-lt"/>
                <a:ea typeface="+mj-ea"/>
                <a:cs typeface="+mj-cs"/>
              </a:rPr>
              <a:t> </a:t>
            </a:r>
            <a:r>
              <a:rPr lang="en-US" sz="4500" dirty="0">
                <a:solidFill>
                  <a:srgbClr val="FF0000"/>
                </a:solidFill>
                <a:latin typeface="+mj-lt"/>
                <a:ea typeface="+mj-ea"/>
                <a:cs typeface="+mj-cs"/>
              </a:rPr>
              <a:t>MATH </a:t>
            </a:r>
            <a:r>
              <a:rPr lang="en-US" sz="4500" dirty="0">
                <a:latin typeface="+mj-lt"/>
                <a:ea typeface="+mj-ea"/>
                <a:cs typeface="+mj-cs"/>
              </a:rPr>
              <a:t>Scores 2024 - 2025</a:t>
            </a:r>
          </a:p>
        </p:txBody>
      </p:sp>
      <p:sp>
        <p:nvSpPr>
          <p:cNvPr id="18" name="sketch line">
            <a:extLst>
              <a:ext uri="{FF2B5EF4-FFF2-40B4-BE49-F238E27FC236}">
                <a16:creationId xmlns:a16="http://schemas.microsoft.com/office/drawing/2014/main" id="{0CCBC772-A15F-BD5E-D189-F6BAD43719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84064" y="2700132"/>
            <a:ext cx="8115300" cy="27432"/>
          </a:xfrm>
          <a:custGeom>
            <a:avLst/>
            <a:gdLst>
              <a:gd name="connsiteX0" fmla="*/ 0 w 8115300"/>
              <a:gd name="connsiteY0" fmla="*/ 0 h 27432"/>
              <a:gd name="connsiteX1" fmla="*/ 432816 w 8115300"/>
              <a:gd name="connsiteY1" fmla="*/ 0 h 27432"/>
              <a:gd name="connsiteX2" fmla="*/ 1190244 w 8115300"/>
              <a:gd name="connsiteY2" fmla="*/ 0 h 27432"/>
              <a:gd name="connsiteX3" fmla="*/ 1623060 w 8115300"/>
              <a:gd name="connsiteY3" fmla="*/ 0 h 27432"/>
              <a:gd name="connsiteX4" fmla="*/ 2218182 w 8115300"/>
              <a:gd name="connsiteY4" fmla="*/ 0 h 27432"/>
              <a:gd name="connsiteX5" fmla="*/ 3056763 w 8115300"/>
              <a:gd name="connsiteY5" fmla="*/ 0 h 27432"/>
              <a:gd name="connsiteX6" fmla="*/ 3733038 w 8115300"/>
              <a:gd name="connsiteY6" fmla="*/ 0 h 27432"/>
              <a:gd name="connsiteX7" fmla="*/ 4490466 w 8115300"/>
              <a:gd name="connsiteY7" fmla="*/ 0 h 27432"/>
              <a:gd name="connsiteX8" fmla="*/ 5085588 w 8115300"/>
              <a:gd name="connsiteY8" fmla="*/ 0 h 27432"/>
              <a:gd name="connsiteX9" fmla="*/ 5761863 w 8115300"/>
              <a:gd name="connsiteY9" fmla="*/ 0 h 27432"/>
              <a:gd name="connsiteX10" fmla="*/ 6600444 w 8115300"/>
              <a:gd name="connsiteY10" fmla="*/ 0 h 27432"/>
              <a:gd name="connsiteX11" fmla="*/ 7114413 w 8115300"/>
              <a:gd name="connsiteY11" fmla="*/ 0 h 27432"/>
              <a:gd name="connsiteX12" fmla="*/ 8115300 w 8115300"/>
              <a:gd name="connsiteY12" fmla="*/ 0 h 27432"/>
              <a:gd name="connsiteX13" fmla="*/ 8115300 w 8115300"/>
              <a:gd name="connsiteY13" fmla="*/ 27432 h 27432"/>
              <a:gd name="connsiteX14" fmla="*/ 7520178 w 8115300"/>
              <a:gd name="connsiteY14" fmla="*/ 27432 h 27432"/>
              <a:gd name="connsiteX15" fmla="*/ 7087362 w 8115300"/>
              <a:gd name="connsiteY15" fmla="*/ 27432 h 27432"/>
              <a:gd name="connsiteX16" fmla="*/ 6411087 w 8115300"/>
              <a:gd name="connsiteY16" fmla="*/ 27432 h 27432"/>
              <a:gd name="connsiteX17" fmla="*/ 5897118 w 8115300"/>
              <a:gd name="connsiteY17" fmla="*/ 27432 h 27432"/>
              <a:gd name="connsiteX18" fmla="*/ 5220843 w 8115300"/>
              <a:gd name="connsiteY18" fmla="*/ 27432 h 27432"/>
              <a:gd name="connsiteX19" fmla="*/ 4544568 w 8115300"/>
              <a:gd name="connsiteY19" fmla="*/ 27432 h 27432"/>
              <a:gd name="connsiteX20" fmla="*/ 3868293 w 8115300"/>
              <a:gd name="connsiteY20" fmla="*/ 27432 h 27432"/>
              <a:gd name="connsiteX21" fmla="*/ 3192018 w 8115300"/>
              <a:gd name="connsiteY21" fmla="*/ 27432 h 27432"/>
              <a:gd name="connsiteX22" fmla="*/ 2596896 w 8115300"/>
              <a:gd name="connsiteY22" fmla="*/ 27432 h 27432"/>
              <a:gd name="connsiteX23" fmla="*/ 1839468 w 8115300"/>
              <a:gd name="connsiteY23" fmla="*/ 27432 h 27432"/>
              <a:gd name="connsiteX24" fmla="*/ 1163193 w 8115300"/>
              <a:gd name="connsiteY24" fmla="*/ 27432 h 27432"/>
              <a:gd name="connsiteX25" fmla="*/ 0 w 8115300"/>
              <a:gd name="connsiteY25" fmla="*/ 27432 h 27432"/>
              <a:gd name="connsiteX26" fmla="*/ 0 w 8115300"/>
              <a:gd name="connsiteY2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8115300" h="27432" fill="none" extrusionOk="0">
                <a:moveTo>
                  <a:pt x="0" y="0"/>
                </a:moveTo>
                <a:cubicBezTo>
                  <a:pt x="190010" y="894"/>
                  <a:pt x="220703" y="16712"/>
                  <a:pt x="432816" y="0"/>
                </a:cubicBezTo>
                <a:cubicBezTo>
                  <a:pt x="644929" y="-16712"/>
                  <a:pt x="925351" y="-2130"/>
                  <a:pt x="1190244" y="0"/>
                </a:cubicBezTo>
                <a:cubicBezTo>
                  <a:pt x="1455137" y="2130"/>
                  <a:pt x="1428691" y="10242"/>
                  <a:pt x="1623060" y="0"/>
                </a:cubicBezTo>
                <a:cubicBezTo>
                  <a:pt x="1817429" y="-10242"/>
                  <a:pt x="1970637" y="26101"/>
                  <a:pt x="2218182" y="0"/>
                </a:cubicBezTo>
                <a:cubicBezTo>
                  <a:pt x="2465727" y="-26101"/>
                  <a:pt x="2697424" y="-37662"/>
                  <a:pt x="3056763" y="0"/>
                </a:cubicBezTo>
                <a:cubicBezTo>
                  <a:pt x="3416102" y="37662"/>
                  <a:pt x="3593057" y="5679"/>
                  <a:pt x="3733038" y="0"/>
                </a:cubicBezTo>
                <a:cubicBezTo>
                  <a:pt x="3873019" y="-5679"/>
                  <a:pt x="4227702" y="-17899"/>
                  <a:pt x="4490466" y="0"/>
                </a:cubicBezTo>
                <a:cubicBezTo>
                  <a:pt x="4753230" y="17899"/>
                  <a:pt x="4954916" y="-7629"/>
                  <a:pt x="5085588" y="0"/>
                </a:cubicBezTo>
                <a:cubicBezTo>
                  <a:pt x="5216260" y="7629"/>
                  <a:pt x="5443283" y="13568"/>
                  <a:pt x="5761863" y="0"/>
                </a:cubicBezTo>
                <a:cubicBezTo>
                  <a:pt x="6080443" y="-13568"/>
                  <a:pt x="6414913" y="34176"/>
                  <a:pt x="6600444" y="0"/>
                </a:cubicBezTo>
                <a:cubicBezTo>
                  <a:pt x="6785975" y="-34176"/>
                  <a:pt x="6979908" y="24439"/>
                  <a:pt x="7114413" y="0"/>
                </a:cubicBezTo>
                <a:cubicBezTo>
                  <a:pt x="7248918" y="-24439"/>
                  <a:pt x="7753242" y="49243"/>
                  <a:pt x="8115300" y="0"/>
                </a:cubicBezTo>
                <a:cubicBezTo>
                  <a:pt x="8114711" y="10802"/>
                  <a:pt x="8114630" y="18406"/>
                  <a:pt x="8115300" y="27432"/>
                </a:cubicBezTo>
                <a:cubicBezTo>
                  <a:pt x="7919968" y="56537"/>
                  <a:pt x="7815832" y="29302"/>
                  <a:pt x="7520178" y="27432"/>
                </a:cubicBezTo>
                <a:cubicBezTo>
                  <a:pt x="7224524" y="25562"/>
                  <a:pt x="7237397" y="41582"/>
                  <a:pt x="7087362" y="27432"/>
                </a:cubicBezTo>
                <a:cubicBezTo>
                  <a:pt x="6937327" y="13282"/>
                  <a:pt x="6666361" y="21099"/>
                  <a:pt x="6411087" y="27432"/>
                </a:cubicBezTo>
                <a:cubicBezTo>
                  <a:pt x="6155814" y="33765"/>
                  <a:pt x="6076699" y="29106"/>
                  <a:pt x="5897118" y="27432"/>
                </a:cubicBezTo>
                <a:cubicBezTo>
                  <a:pt x="5717537" y="25758"/>
                  <a:pt x="5480643" y="60140"/>
                  <a:pt x="5220843" y="27432"/>
                </a:cubicBezTo>
                <a:cubicBezTo>
                  <a:pt x="4961043" y="-5276"/>
                  <a:pt x="4741983" y="10261"/>
                  <a:pt x="4544568" y="27432"/>
                </a:cubicBezTo>
                <a:cubicBezTo>
                  <a:pt x="4347154" y="44603"/>
                  <a:pt x="4107592" y="3653"/>
                  <a:pt x="3868293" y="27432"/>
                </a:cubicBezTo>
                <a:cubicBezTo>
                  <a:pt x="3628995" y="51211"/>
                  <a:pt x="3474283" y="17408"/>
                  <a:pt x="3192018" y="27432"/>
                </a:cubicBezTo>
                <a:cubicBezTo>
                  <a:pt x="2909754" y="37456"/>
                  <a:pt x="2798966" y="32872"/>
                  <a:pt x="2596896" y="27432"/>
                </a:cubicBezTo>
                <a:cubicBezTo>
                  <a:pt x="2394826" y="21992"/>
                  <a:pt x="2025585" y="38694"/>
                  <a:pt x="1839468" y="27432"/>
                </a:cubicBezTo>
                <a:cubicBezTo>
                  <a:pt x="1653351" y="16170"/>
                  <a:pt x="1444068" y="17283"/>
                  <a:pt x="1163193" y="27432"/>
                </a:cubicBezTo>
                <a:cubicBezTo>
                  <a:pt x="882319" y="37581"/>
                  <a:pt x="259987" y="69926"/>
                  <a:pt x="0" y="27432"/>
                </a:cubicBezTo>
                <a:cubicBezTo>
                  <a:pt x="586" y="19291"/>
                  <a:pt x="-218" y="13009"/>
                  <a:pt x="0" y="0"/>
                </a:cubicBezTo>
                <a:close/>
              </a:path>
              <a:path w="8115300" h="27432" stroke="0" extrusionOk="0">
                <a:moveTo>
                  <a:pt x="0" y="0"/>
                </a:moveTo>
                <a:cubicBezTo>
                  <a:pt x="246921" y="20773"/>
                  <a:pt x="378767" y="-16956"/>
                  <a:pt x="595122" y="0"/>
                </a:cubicBezTo>
                <a:cubicBezTo>
                  <a:pt x="811477" y="16956"/>
                  <a:pt x="846257" y="-13061"/>
                  <a:pt x="1027938" y="0"/>
                </a:cubicBezTo>
                <a:cubicBezTo>
                  <a:pt x="1209619" y="13061"/>
                  <a:pt x="1578503" y="7172"/>
                  <a:pt x="1866519" y="0"/>
                </a:cubicBezTo>
                <a:cubicBezTo>
                  <a:pt x="2154535" y="-7172"/>
                  <a:pt x="2226239" y="7373"/>
                  <a:pt x="2461641" y="0"/>
                </a:cubicBezTo>
                <a:cubicBezTo>
                  <a:pt x="2697043" y="-7373"/>
                  <a:pt x="2901650" y="-10054"/>
                  <a:pt x="3056763" y="0"/>
                </a:cubicBezTo>
                <a:cubicBezTo>
                  <a:pt x="3211876" y="10054"/>
                  <a:pt x="3585194" y="26991"/>
                  <a:pt x="3895344" y="0"/>
                </a:cubicBezTo>
                <a:cubicBezTo>
                  <a:pt x="4205494" y="-26991"/>
                  <a:pt x="4295029" y="18672"/>
                  <a:pt x="4409313" y="0"/>
                </a:cubicBezTo>
                <a:cubicBezTo>
                  <a:pt x="4523597" y="-18672"/>
                  <a:pt x="4956843" y="3306"/>
                  <a:pt x="5247894" y="0"/>
                </a:cubicBezTo>
                <a:cubicBezTo>
                  <a:pt x="5538945" y="-3306"/>
                  <a:pt x="5725486" y="41316"/>
                  <a:pt x="6086475" y="0"/>
                </a:cubicBezTo>
                <a:cubicBezTo>
                  <a:pt x="6447464" y="-41316"/>
                  <a:pt x="6467270" y="-130"/>
                  <a:pt x="6762750" y="0"/>
                </a:cubicBezTo>
                <a:cubicBezTo>
                  <a:pt x="7058230" y="130"/>
                  <a:pt x="7713814" y="14357"/>
                  <a:pt x="8115300" y="0"/>
                </a:cubicBezTo>
                <a:cubicBezTo>
                  <a:pt x="8113940" y="10164"/>
                  <a:pt x="8115383" y="19377"/>
                  <a:pt x="8115300" y="27432"/>
                </a:cubicBezTo>
                <a:cubicBezTo>
                  <a:pt x="7951056" y="30523"/>
                  <a:pt x="7778080" y="21630"/>
                  <a:pt x="7682484" y="27432"/>
                </a:cubicBezTo>
                <a:cubicBezTo>
                  <a:pt x="7586888" y="33234"/>
                  <a:pt x="7123604" y="-3715"/>
                  <a:pt x="6843903" y="27432"/>
                </a:cubicBezTo>
                <a:cubicBezTo>
                  <a:pt x="6564202" y="58579"/>
                  <a:pt x="6499708" y="46045"/>
                  <a:pt x="6329934" y="27432"/>
                </a:cubicBezTo>
                <a:cubicBezTo>
                  <a:pt x="6160160" y="8819"/>
                  <a:pt x="5847230" y="12305"/>
                  <a:pt x="5653659" y="27432"/>
                </a:cubicBezTo>
                <a:cubicBezTo>
                  <a:pt x="5460088" y="42559"/>
                  <a:pt x="5091368" y="49579"/>
                  <a:pt x="4815078" y="27432"/>
                </a:cubicBezTo>
                <a:cubicBezTo>
                  <a:pt x="4538788" y="5285"/>
                  <a:pt x="4312121" y="56408"/>
                  <a:pt x="4138803" y="27432"/>
                </a:cubicBezTo>
                <a:cubicBezTo>
                  <a:pt x="3965485" y="-1544"/>
                  <a:pt x="3850471" y="37054"/>
                  <a:pt x="3705987" y="27432"/>
                </a:cubicBezTo>
                <a:cubicBezTo>
                  <a:pt x="3561503" y="17810"/>
                  <a:pt x="3428606" y="6693"/>
                  <a:pt x="3192018" y="27432"/>
                </a:cubicBezTo>
                <a:cubicBezTo>
                  <a:pt x="2955430" y="48171"/>
                  <a:pt x="2708142" y="29499"/>
                  <a:pt x="2353437" y="27432"/>
                </a:cubicBezTo>
                <a:cubicBezTo>
                  <a:pt x="1998732" y="25365"/>
                  <a:pt x="1984171" y="39554"/>
                  <a:pt x="1677162" y="27432"/>
                </a:cubicBezTo>
                <a:cubicBezTo>
                  <a:pt x="1370153" y="15310"/>
                  <a:pt x="1367960" y="5957"/>
                  <a:pt x="1163193" y="27432"/>
                </a:cubicBezTo>
                <a:cubicBezTo>
                  <a:pt x="958426" y="48907"/>
                  <a:pt x="303607" y="-7538"/>
                  <a:pt x="0" y="27432"/>
                </a:cubicBezTo>
                <a:cubicBezTo>
                  <a:pt x="-383" y="21019"/>
                  <a:pt x="-503" y="12434"/>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DFD24F93-B266-4A68-9C5E-81CCDA0BCE7F}"/>
              </a:ext>
            </a:extLst>
          </p:cNvPr>
          <p:cNvSpPr txBox="1"/>
          <p:nvPr/>
        </p:nvSpPr>
        <p:spPr>
          <a:xfrm>
            <a:off x="965171" y="3959874"/>
            <a:ext cx="4223279" cy="523220"/>
          </a:xfrm>
          <a:prstGeom prst="rect">
            <a:avLst/>
          </a:prstGeom>
          <a:noFill/>
        </p:spPr>
        <p:txBody>
          <a:bodyPr wrap="square" rtlCol="0" anchor="ctr">
            <a:spAutoFit/>
          </a:bodyPr>
          <a:lstStyle/>
          <a:p>
            <a:pPr algn="ctr"/>
            <a:r>
              <a:rPr lang="en-US" sz="2800" b="1" dirty="0"/>
              <a:t>Grade 3</a:t>
            </a:r>
          </a:p>
        </p:txBody>
      </p:sp>
      <p:sp>
        <p:nvSpPr>
          <p:cNvPr id="15" name="TextBox 14">
            <a:extLst>
              <a:ext uri="{FF2B5EF4-FFF2-40B4-BE49-F238E27FC236}">
                <a16:creationId xmlns:a16="http://schemas.microsoft.com/office/drawing/2014/main" id="{F6520500-3E8A-A5C8-0F76-3A74737F98F6}"/>
              </a:ext>
            </a:extLst>
          </p:cNvPr>
          <p:cNvSpPr txBox="1"/>
          <p:nvPr/>
        </p:nvSpPr>
        <p:spPr>
          <a:xfrm>
            <a:off x="6654632" y="3959874"/>
            <a:ext cx="4223279" cy="523220"/>
          </a:xfrm>
          <a:prstGeom prst="rect">
            <a:avLst/>
          </a:prstGeom>
          <a:noFill/>
        </p:spPr>
        <p:txBody>
          <a:bodyPr wrap="square" rtlCol="0" anchor="ctr">
            <a:spAutoFit/>
          </a:bodyPr>
          <a:lstStyle/>
          <a:p>
            <a:pPr algn="ctr"/>
            <a:r>
              <a:rPr lang="en-US" sz="2800" b="1" dirty="0"/>
              <a:t>Grade 4</a:t>
            </a:r>
          </a:p>
        </p:txBody>
      </p:sp>
      <p:sp>
        <p:nvSpPr>
          <p:cNvPr id="17" name="TextBox 16">
            <a:extLst>
              <a:ext uri="{FF2B5EF4-FFF2-40B4-BE49-F238E27FC236}">
                <a16:creationId xmlns:a16="http://schemas.microsoft.com/office/drawing/2014/main" id="{94EFEFEE-F8DA-8C3B-4821-A111FCADDB26}"/>
              </a:ext>
            </a:extLst>
          </p:cNvPr>
          <p:cNvSpPr txBox="1"/>
          <p:nvPr/>
        </p:nvSpPr>
        <p:spPr>
          <a:xfrm>
            <a:off x="12801600" y="3952855"/>
            <a:ext cx="4223279" cy="523220"/>
          </a:xfrm>
          <a:prstGeom prst="rect">
            <a:avLst/>
          </a:prstGeom>
          <a:noFill/>
        </p:spPr>
        <p:txBody>
          <a:bodyPr wrap="square" rtlCol="0" anchor="ctr">
            <a:spAutoFit/>
          </a:bodyPr>
          <a:lstStyle/>
          <a:p>
            <a:pPr algn="ctr"/>
            <a:r>
              <a:rPr lang="en-US" sz="2800" b="1" dirty="0"/>
              <a:t>Grade 5</a:t>
            </a:r>
          </a:p>
        </p:txBody>
      </p:sp>
      <p:pic>
        <p:nvPicPr>
          <p:cNvPr id="14" name="Picture 13">
            <a:extLst>
              <a:ext uri="{FF2B5EF4-FFF2-40B4-BE49-F238E27FC236}">
                <a16:creationId xmlns:a16="http://schemas.microsoft.com/office/drawing/2014/main" id="{3797F395-D35F-F9C1-74E6-DA551385E031}"/>
              </a:ext>
            </a:extLst>
          </p:cNvPr>
          <p:cNvPicPr>
            <a:picLocks noChangeAspect="1"/>
          </p:cNvPicPr>
          <p:nvPr/>
        </p:nvPicPr>
        <p:blipFill>
          <a:blip r:embed="rId2"/>
          <a:stretch>
            <a:fillRect/>
          </a:stretch>
        </p:blipFill>
        <p:spPr>
          <a:xfrm>
            <a:off x="11811561" y="4696226"/>
            <a:ext cx="5969453" cy="3820449"/>
          </a:xfrm>
          <a:prstGeom prst="rect">
            <a:avLst/>
          </a:prstGeom>
        </p:spPr>
      </p:pic>
      <p:pic>
        <p:nvPicPr>
          <p:cNvPr id="23" name="Picture 22">
            <a:extLst>
              <a:ext uri="{FF2B5EF4-FFF2-40B4-BE49-F238E27FC236}">
                <a16:creationId xmlns:a16="http://schemas.microsoft.com/office/drawing/2014/main" id="{3B28B9CF-EE89-F926-8EFC-E972E4681320}"/>
              </a:ext>
            </a:extLst>
          </p:cNvPr>
          <p:cNvPicPr>
            <a:picLocks noChangeAspect="1"/>
          </p:cNvPicPr>
          <p:nvPr/>
        </p:nvPicPr>
        <p:blipFill>
          <a:blip r:embed="rId3"/>
          <a:stretch>
            <a:fillRect/>
          </a:stretch>
        </p:blipFill>
        <p:spPr>
          <a:xfrm>
            <a:off x="6023386" y="4719638"/>
            <a:ext cx="5485773" cy="3820449"/>
          </a:xfrm>
          <a:prstGeom prst="rect">
            <a:avLst/>
          </a:prstGeom>
        </p:spPr>
      </p:pic>
      <p:pic>
        <p:nvPicPr>
          <p:cNvPr id="24" name="Picture 23" descr="A blue and yellow logo&#10;&#10;AI-generated content may be incorrect.">
            <a:extLst>
              <a:ext uri="{FF2B5EF4-FFF2-40B4-BE49-F238E27FC236}">
                <a16:creationId xmlns:a16="http://schemas.microsoft.com/office/drawing/2014/main" id="{25EBB6DE-6056-1A9B-84D4-B9BBC5F3FFF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62000" y="958792"/>
            <a:ext cx="3810000" cy="1645289"/>
          </a:xfrm>
          <a:prstGeom prst="rect">
            <a:avLst/>
          </a:prstGeom>
        </p:spPr>
      </p:pic>
      <p:pic>
        <p:nvPicPr>
          <p:cNvPr id="27" name="Picture 26">
            <a:extLst>
              <a:ext uri="{FF2B5EF4-FFF2-40B4-BE49-F238E27FC236}">
                <a16:creationId xmlns:a16="http://schemas.microsoft.com/office/drawing/2014/main" id="{BA7D3766-6FFE-D010-2E07-AFEB13497FBD}"/>
              </a:ext>
            </a:extLst>
          </p:cNvPr>
          <p:cNvPicPr>
            <a:picLocks noChangeAspect="1"/>
          </p:cNvPicPr>
          <p:nvPr/>
        </p:nvPicPr>
        <p:blipFill>
          <a:blip r:embed="rId5"/>
          <a:stretch>
            <a:fillRect/>
          </a:stretch>
        </p:blipFill>
        <p:spPr>
          <a:xfrm>
            <a:off x="155676" y="4748639"/>
            <a:ext cx="5650621" cy="3797037"/>
          </a:xfrm>
          <a:prstGeom prst="rect">
            <a:avLst/>
          </a:prstGeom>
        </p:spPr>
      </p:pic>
      <p:grpSp>
        <p:nvGrpSpPr>
          <p:cNvPr id="25" name="Group 24">
            <a:extLst>
              <a:ext uri="{FF2B5EF4-FFF2-40B4-BE49-F238E27FC236}">
                <a16:creationId xmlns:a16="http://schemas.microsoft.com/office/drawing/2014/main" id="{53FAB1D6-FEEC-E102-7D23-DE3585B6BA17}"/>
              </a:ext>
            </a:extLst>
          </p:cNvPr>
          <p:cNvGrpSpPr/>
          <p:nvPr/>
        </p:nvGrpSpPr>
        <p:grpSpPr>
          <a:xfrm>
            <a:off x="186383" y="6604744"/>
            <a:ext cx="1625312" cy="1632730"/>
            <a:chOff x="514881" y="6621864"/>
            <a:chExt cx="1625312" cy="1632730"/>
          </a:xfrm>
        </p:grpSpPr>
        <p:sp>
          <p:nvSpPr>
            <p:cNvPr id="20" name="TextBox 19">
              <a:extLst>
                <a:ext uri="{FF2B5EF4-FFF2-40B4-BE49-F238E27FC236}">
                  <a16:creationId xmlns:a16="http://schemas.microsoft.com/office/drawing/2014/main" id="{11590C2C-1ED5-FFB5-D4FE-8BB6B95AA824}"/>
                </a:ext>
              </a:extLst>
            </p:cNvPr>
            <p:cNvSpPr txBox="1"/>
            <p:nvPr/>
          </p:nvSpPr>
          <p:spPr>
            <a:xfrm>
              <a:off x="514881" y="6621864"/>
              <a:ext cx="1618488" cy="400110"/>
            </a:xfrm>
            <a:prstGeom prst="rect">
              <a:avLst/>
            </a:prstGeom>
            <a:solidFill>
              <a:srgbClr val="FFFF00"/>
            </a:solidFill>
          </p:spPr>
          <p:txBody>
            <a:bodyPr wrap="square" rtlCol="0">
              <a:spAutoFit/>
            </a:bodyPr>
            <a:lstStyle/>
            <a:p>
              <a:pPr algn="ctr"/>
              <a:r>
                <a:rPr lang="en-US" sz="2000" dirty="0"/>
                <a:t>DISTRICT</a:t>
              </a:r>
            </a:p>
          </p:txBody>
        </p:sp>
        <p:sp>
          <p:nvSpPr>
            <p:cNvPr id="19" name="TextBox 18">
              <a:extLst>
                <a:ext uri="{FF2B5EF4-FFF2-40B4-BE49-F238E27FC236}">
                  <a16:creationId xmlns:a16="http://schemas.microsoft.com/office/drawing/2014/main" id="{92F8D00F-0E96-405D-3D5C-F274B96AF572}"/>
                </a:ext>
              </a:extLst>
            </p:cNvPr>
            <p:cNvSpPr txBox="1"/>
            <p:nvPr/>
          </p:nvSpPr>
          <p:spPr>
            <a:xfrm>
              <a:off x="521705" y="7255354"/>
              <a:ext cx="1618488" cy="400110"/>
            </a:xfrm>
            <a:prstGeom prst="rect">
              <a:avLst/>
            </a:prstGeom>
            <a:solidFill>
              <a:srgbClr val="FFFF00"/>
            </a:solidFill>
          </p:spPr>
          <p:txBody>
            <a:bodyPr wrap="square" rtlCol="0">
              <a:spAutoFit/>
            </a:bodyPr>
            <a:lstStyle/>
            <a:p>
              <a:pPr algn="ctr"/>
              <a:r>
                <a:rPr lang="en-US" sz="2000" dirty="0"/>
                <a:t>STATE</a:t>
              </a:r>
            </a:p>
          </p:txBody>
        </p:sp>
        <p:sp>
          <p:nvSpPr>
            <p:cNvPr id="21" name="TextBox 20">
              <a:extLst>
                <a:ext uri="{FF2B5EF4-FFF2-40B4-BE49-F238E27FC236}">
                  <a16:creationId xmlns:a16="http://schemas.microsoft.com/office/drawing/2014/main" id="{918BB550-BFF5-1DAB-7FD9-5887BDDFB9A6}"/>
                </a:ext>
              </a:extLst>
            </p:cNvPr>
            <p:cNvSpPr txBox="1"/>
            <p:nvPr/>
          </p:nvSpPr>
          <p:spPr>
            <a:xfrm>
              <a:off x="514881" y="7854484"/>
              <a:ext cx="1618488" cy="400110"/>
            </a:xfrm>
            <a:prstGeom prst="rect">
              <a:avLst/>
            </a:prstGeom>
            <a:solidFill>
              <a:srgbClr val="FFFF00"/>
            </a:solidFill>
          </p:spPr>
          <p:txBody>
            <a:bodyPr wrap="square" rtlCol="0">
              <a:spAutoFit/>
            </a:bodyPr>
            <a:lstStyle/>
            <a:p>
              <a:pPr algn="ctr"/>
              <a:r>
                <a:rPr lang="en-US" sz="2000" dirty="0"/>
                <a:t>SCHOOL</a:t>
              </a:r>
            </a:p>
          </p:txBody>
        </p:sp>
      </p:grpSp>
    </p:spTree>
    <p:extLst>
      <p:ext uri="{BB962C8B-B14F-4D97-AF65-F5344CB8AC3E}">
        <p14:creationId xmlns:p14="http://schemas.microsoft.com/office/powerpoint/2010/main" val="24794241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8CF1221-0B99-8454-3AF1-06D24B2DDFB9}"/>
            </a:ext>
          </a:extLst>
        </p:cNvPr>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282B6748-BDBF-186A-D3B1-D71BC9CBD0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3428" cy="10287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B042347A-1609-3AA5-50C5-D4D0F866BFAD}"/>
              </a:ext>
            </a:extLst>
          </p:cNvPr>
          <p:cNvSpPr txBox="1"/>
          <p:nvPr/>
        </p:nvSpPr>
        <p:spPr>
          <a:xfrm>
            <a:off x="959484" y="1050886"/>
            <a:ext cx="16364460" cy="1598754"/>
          </a:xfrm>
          <a:prstGeom prst="rect">
            <a:avLst/>
          </a:prstGeom>
        </p:spPr>
        <p:txBody>
          <a:bodyPr vert="horz" lIns="91440" tIns="45720" rIns="91440" bIns="45720" rtlCol="0" anchor="ctr">
            <a:normAutofit/>
          </a:bodyPr>
          <a:lstStyle/>
          <a:p>
            <a:pPr algn="ctr">
              <a:lnSpc>
                <a:spcPct val="90000"/>
              </a:lnSpc>
              <a:spcBef>
                <a:spcPct val="0"/>
              </a:spcBef>
              <a:spcAft>
                <a:spcPts val="600"/>
              </a:spcAft>
            </a:pPr>
            <a:r>
              <a:rPr lang="en-US" sz="4500" dirty="0">
                <a:latin typeface="+mj-lt"/>
                <a:ea typeface="+mj-ea"/>
                <a:cs typeface="+mj-cs"/>
              </a:rPr>
              <a:t> </a:t>
            </a:r>
            <a:r>
              <a:rPr lang="en-US" sz="4500" dirty="0">
                <a:solidFill>
                  <a:srgbClr val="FF0000"/>
                </a:solidFill>
                <a:latin typeface="+mj-lt"/>
                <a:ea typeface="+mj-ea"/>
                <a:cs typeface="+mj-cs"/>
              </a:rPr>
              <a:t>Science</a:t>
            </a:r>
            <a:r>
              <a:rPr lang="en-US" sz="4500" dirty="0">
                <a:latin typeface="+mj-lt"/>
                <a:ea typeface="+mj-ea"/>
                <a:cs typeface="+mj-cs"/>
              </a:rPr>
              <a:t> Scores 2024 - 2025</a:t>
            </a:r>
          </a:p>
        </p:txBody>
      </p:sp>
      <p:sp>
        <p:nvSpPr>
          <p:cNvPr id="18" name="sketch line">
            <a:extLst>
              <a:ext uri="{FF2B5EF4-FFF2-40B4-BE49-F238E27FC236}">
                <a16:creationId xmlns:a16="http://schemas.microsoft.com/office/drawing/2014/main" id="{30C0B72D-7563-E749-64A2-823CA8FD20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84064" y="2700132"/>
            <a:ext cx="8115300" cy="27432"/>
          </a:xfrm>
          <a:custGeom>
            <a:avLst/>
            <a:gdLst>
              <a:gd name="connsiteX0" fmla="*/ 0 w 8115300"/>
              <a:gd name="connsiteY0" fmla="*/ 0 h 27432"/>
              <a:gd name="connsiteX1" fmla="*/ 432816 w 8115300"/>
              <a:gd name="connsiteY1" fmla="*/ 0 h 27432"/>
              <a:gd name="connsiteX2" fmla="*/ 1190244 w 8115300"/>
              <a:gd name="connsiteY2" fmla="*/ 0 h 27432"/>
              <a:gd name="connsiteX3" fmla="*/ 1623060 w 8115300"/>
              <a:gd name="connsiteY3" fmla="*/ 0 h 27432"/>
              <a:gd name="connsiteX4" fmla="*/ 2218182 w 8115300"/>
              <a:gd name="connsiteY4" fmla="*/ 0 h 27432"/>
              <a:gd name="connsiteX5" fmla="*/ 3056763 w 8115300"/>
              <a:gd name="connsiteY5" fmla="*/ 0 h 27432"/>
              <a:gd name="connsiteX6" fmla="*/ 3733038 w 8115300"/>
              <a:gd name="connsiteY6" fmla="*/ 0 h 27432"/>
              <a:gd name="connsiteX7" fmla="*/ 4490466 w 8115300"/>
              <a:gd name="connsiteY7" fmla="*/ 0 h 27432"/>
              <a:gd name="connsiteX8" fmla="*/ 5085588 w 8115300"/>
              <a:gd name="connsiteY8" fmla="*/ 0 h 27432"/>
              <a:gd name="connsiteX9" fmla="*/ 5761863 w 8115300"/>
              <a:gd name="connsiteY9" fmla="*/ 0 h 27432"/>
              <a:gd name="connsiteX10" fmla="*/ 6600444 w 8115300"/>
              <a:gd name="connsiteY10" fmla="*/ 0 h 27432"/>
              <a:gd name="connsiteX11" fmla="*/ 7114413 w 8115300"/>
              <a:gd name="connsiteY11" fmla="*/ 0 h 27432"/>
              <a:gd name="connsiteX12" fmla="*/ 8115300 w 8115300"/>
              <a:gd name="connsiteY12" fmla="*/ 0 h 27432"/>
              <a:gd name="connsiteX13" fmla="*/ 8115300 w 8115300"/>
              <a:gd name="connsiteY13" fmla="*/ 27432 h 27432"/>
              <a:gd name="connsiteX14" fmla="*/ 7520178 w 8115300"/>
              <a:gd name="connsiteY14" fmla="*/ 27432 h 27432"/>
              <a:gd name="connsiteX15" fmla="*/ 7087362 w 8115300"/>
              <a:gd name="connsiteY15" fmla="*/ 27432 h 27432"/>
              <a:gd name="connsiteX16" fmla="*/ 6411087 w 8115300"/>
              <a:gd name="connsiteY16" fmla="*/ 27432 h 27432"/>
              <a:gd name="connsiteX17" fmla="*/ 5897118 w 8115300"/>
              <a:gd name="connsiteY17" fmla="*/ 27432 h 27432"/>
              <a:gd name="connsiteX18" fmla="*/ 5220843 w 8115300"/>
              <a:gd name="connsiteY18" fmla="*/ 27432 h 27432"/>
              <a:gd name="connsiteX19" fmla="*/ 4544568 w 8115300"/>
              <a:gd name="connsiteY19" fmla="*/ 27432 h 27432"/>
              <a:gd name="connsiteX20" fmla="*/ 3868293 w 8115300"/>
              <a:gd name="connsiteY20" fmla="*/ 27432 h 27432"/>
              <a:gd name="connsiteX21" fmla="*/ 3192018 w 8115300"/>
              <a:gd name="connsiteY21" fmla="*/ 27432 h 27432"/>
              <a:gd name="connsiteX22" fmla="*/ 2596896 w 8115300"/>
              <a:gd name="connsiteY22" fmla="*/ 27432 h 27432"/>
              <a:gd name="connsiteX23" fmla="*/ 1839468 w 8115300"/>
              <a:gd name="connsiteY23" fmla="*/ 27432 h 27432"/>
              <a:gd name="connsiteX24" fmla="*/ 1163193 w 8115300"/>
              <a:gd name="connsiteY24" fmla="*/ 27432 h 27432"/>
              <a:gd name="connsiteX25" fmla="*/ 0 w 8115300"/>
              <a:gd name="connsiteY25" fmla="*/ 27432 h 27432"/>
              <a:gd name="connsiteX26" fmla="*/ 0 w 8115300"/>
              <a:gd name="connsiteY2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8115300" h="27432" fill="none" extrusionOk="0">
                <a:moveTo>
                  <a:pt x="0" y="0"/>
                </a:moveTo>
                <a:cubicBezTo>
                  <a:pt x="190010" y="894"/>
                  <a:pt x="220703" y="16712"/>
                  <a:pt x="432816" y="0"/>
                </a:cubicBezTo>
                <a:cubicBezTo>
                  <a:pt x="644929" y="-16712"/>
                  <a:pt x="925351" y="-2130"/>
                  <a:pt x="1190244" y="0"/>
                </a:cubicBezTo>
                <a:cubicBezTo>
                  <a:pt x="1455137" y="2130"/>
                  <a:pt x="1428691" y="10242"/>
                  <a:pt x="1623060" y="0"/>
                </a:cubicBezTo>
                <a:cubicBezTo>
                  <a:pt x="1817429" y="-10242"/>
                  <a:pt x="1970637" y="26101"/>
                  <a:pt x="2218182" y="0"/>
                </a:cubicBezTo>
                <a:cubicBezTo>
                  <a:pt x="2465727" y="-26101"/>
                  <a:pt x="2697424" y="-37662"/>
                  <a:pt x="3056763" y="0"/>
                </a:cubicBezTo>
                <a:cubicBezTo>
                  <a:pt x="3416102" y="37662"/>
                  <a:pt x="3593057" y="5679"/>
                  <a:pt x="3733038" y="0"/>
                </a:cubicBezTo>
                <a:cubicBezTo>
                  <a:pt x="3873019" y="-5679"/>
                  <a:pt x="4227702" y="-17899"/>
                  <a:pt x="4490466" y="0"/>
                </a:cubicBezTo>
                <a:cubicBezTo>
                  <a:pt x="4753230" y="17899"/>
                  <a:pt x="4954916" y="-7629"/>
                  <a:pt x="5085588" y="0"/>
                </a:cubicBezTo>
                <a:cubicBezTo>
                  <a:pt x="5216260" y="7629"/>
                  <a:pt x="5443283" y="13568"/>
                  <a:pt x="5761863" y="0"/>
                </a:cubicBezTo>
                <a:cubicBezTo>
                  <a:pt x="6080443" y="-13568"/>
                  <a:pt x="6414913" y="34176"/>
                  <a:pt x="6600444" y="0"/>
                </a:cubicBezTo>
                <a:cubicBezTo>
                  <a:pt x="6785975" y="-34176"/>
                  <a:pt x="6979908" y="24439"/>
                  <a:pt x="7114413" y="0"/>
                </a:cubicBezTo>
                <a:cubicBezTo>
                  <a:pt x="7248918" y="-24439"/>
                  <a:pt x="7753242" y="49243"/>
                  <a:pt x="8115300" y="0"/>
                </a:cubicBezTo>
                <a:cubicBezTo>
                  <a:pt x="8114711" y="10802"/>
                  <a:pt x="8114630" y="18406"/>
                  <a:pt x="8115300" y="27432"/>
                </a:cubicBezTo>
                <a:cubicBezTo>
                  <a:pt x="7919968" y="56537"/>
                  <a:pt x="7815832" y="29302"/>
                  <a:pt x="7520178" y="27432"/>
                </a:cubicBezTo>
                <a:cubicBezTo>
                  <a:pt x="7224524" y="25562"/>
                  <a:pt x="7237397" y="41582"/>
                  <a:pt x="7087362" y="27432"/>
                </a:cubicBezTo>
                <a:cubicBezTo>
                  <a:pt x="6937327" y="13282"/>
                  <a:pt x="6666361" y="21099"/>
                  <a:pt x="6411087" y="27432"/>
                </a:cubicBezTo>
                <a:cubicBezTo>
                  <a:pt x="6155814" y="33765"/>
                  <a:pt x="6076699" y="29106"/>
                  <a:pt x="5897118" y="27432"/>
                </a:cubicBezTo>
                <a:cubicBezTo>
                  <a:pt x="5717537" y="25758"/>
                  <a:pt x="5480643" y="60140"/>
                  <a:pt x="5220843" y="27432"/>
                </a:cubicBezTo>
                <a:cubicBezTo>
                  <a:pt x="4961043" y="-5276"/>
                  <a:pt x="4741983" y="10261"/>
                  <a:pt x="4544568" y="27432"/>
                </a:cubicBezTo>
                <a:cubicBezTo>
                  <a:pt x="4347154" y="44603"/>
                  <a:pt x="4107592" y="3653"/>
                  <a:pt x="3868293" y="27432"/>
                </a:cubicBezTo>
                <a:cubicBezTo>
                  <a:pt x="3628995" y="51211"/>
                  <a:pt x="3474283" y="17408"/>
                  <a:pt x="3192018" y="27432"/>
                </a:cubicBezTo>
                <a:cubicBezTo>
                  <a:pt x="2909754" y="37456"/>
                  <a:pt x="2798966" y="32872"/>
                  <a:pt x="2596896" y="27432"/>
                </a:cubicBezTo>
                <a:cubicBezTo>
                  <a:pt x="2394826" y="21992"/>
                  <a:pt x="2025585" y="38694"/>
                  <a:pt x="1839468" y="27432"/>
                </a:cubicBezTo>
                <a:cubicBezTo>
                  <a:pt x="1653351" y="16170"/>
                  <a:pt x="1444068" y="17283"/>
                  <a:pt x="1163193" y="27432"/>
                </a:cubicBezTo>
                <a:cubicBezTo>
                  <a:pt x="882319" y="37581"/>
                  <a:pt x="259987" y="69926"/>
                  <a:pt x="0" y="27432"/>
                </a:cubicBezTo>
                <a:cubicBezTo>
                  <a:pt x="586" y="19291"/>
                  <a:pt x="-218" y="13009"/>
                  <a:pt x="0" y="0"/>
                </a:cubicBezTo>
                <a:close/>
              </a:path>
              <a:path w="8115300" h="27432" stroke="0" extrusionOk="0">
                <a:moveTo>
                  <a:pt x="0" y="0"/>
                </a:moveTo>
                <a:cubicBezTo>
                  <a:pt x="246921" y="20773"/>
                  <a:pt x="378767" y="-16956"/>
                  <a:pt x="595122" y="0"/>
                </a:cubicBezTo>
                <a:cubicBezTo>
                  <a:pt x="811477" y="16956"/>
                  <a:pt x="846257" y="-13061"/>
                  <a:pt x="1027938" y="0"/>
                </a:cubicBezTo>
                <a:cubicBezTo>
                  <a:pt x="1209619" y="13061"/>
                  <a:pt x="1578503" y="7172"/>
                  <a:pt x="1866519" y="0"/>
                </a:cubicBezTo>
                <a:cubicBezTo>
                  <a:pt x="2154535" y="-7172"/>
                  <a:pt x="2226239" y="7373"/>
                  <a:pt x="2461641" y="0"/>
                </a:cubicBezTo>
                <a:cubicBezTo>
                  <a:pt x="2697043" y="-7373"/>
                  <a:pt x="2901650" y="-10054"/>
                  <a:pt x="3056763" y="0"/>
                </a:cubicBezTo>
                <a:cubicBezTo>
                  <a:pt x="3211876" y="10054"/>
                  <a:pt x="3585194" y="26991"/>
                  <a:pt x="3895344" y="0"/>
                </a:cubicBezTo>
                <a:cubicBezTo>
                  <a:pt x="4205494" y="-26991"/>
                  <a:pt x="4295029" y="18672"/>
                  <a:pt x="4409313" y="0"/>
                </a:cubicBezTo>
                <a:cubicBezTo>
                  <a:pt x="4523597" y="-18672"/>
                  <a:pt x="4956843" y="3306"/>
                  <a:pt x="5247894" y="0"/>
                </a:cubicBezTo>
                <a:cubicBezTo>
                  <a:pt x="5538945" y="-3306"/>
                  <a:pt x="5725486" y="41316"/>
                  <a:pt x="6086475" y="0"/>
                </a:cubicBezTo>
                <a:cubicBezTo>
                  <a:pt x="6447464" y="-41316"/>
                  <a:pt x="6467270" y="-130"/>
                  <a:pt x="6762750" y="0"/>
                </a:cubicBezTo>
                <a:cubicBezTo>
                  <a:pt x="7058230" y="130"/>
                  <a:pt x="7713814" y="14357"/>
                  <a:pt x="8115300" y="0"/>
                </a:cubicBezTo>
                <a:cubicBezTo>
                  <a:pt x="8113940" y="10164"/>
                  <a:pt x="8115383" y="19377"/>
                  <a:pt x="8115300" y="27432"/>
                </a:cubicBezTo>
                <a:cubicBezTo>
                  <a:pt x="7951056" y="30523"/>
                  <a:pt x="7778080" y="21630"/>
                  <a:pt x="7682484" y="27432"/>
                </a:cubicBezTo>
                <a:cubicBezTo>
                  <a:pt x="7586888" y="33234"/>
                  <a:pt x="7123604" y="-3715"/>
                  <a:pt x="6843903" y="27432"/>
                </a:cubicBezTo>
                <a:cubicBezTo>
                  <a:pt x="6564202" y="58579"/>
                  <a:pt x="6499708" y="46045"/>
                  <a:pt x="6329934" y="27432"/>
                </a:cubicBezTo>
                <a:cubicBezTo>
                  <a:pt x="6160160" y="8819"/>
                  <a:pt x="5847230" y="12305"/>
                  <a:pt x="5653659" y="27432"/>
                </a:cubicBezTo>
                <a:cubicBezTo>
                  <a:pt x="5460088" y="42559"/>
                  <a:pt x="5091368" y="49579"/>
                  <a:pt x="4815078" y="27432"/>
                </a:cubicBezTo>
                <a:cubicBezTo>
                  <a:pt x="4538788" y="5285"/>
                  <a:pt x="4312121" y="56408"/>
                  <a:pt x="4138803" y="27432"/>
                </a:cubicBezTo>
                <a:cubicBezTo>
                  <a:pt x="3965485" y="-1544"/>
                  <a:pt x="3850471" y="37054"/>
                  <a:pt x="3705987" y="27432"/>
                </a:cubicBezTo>
                <a:cubicBezTo>
                  <a:pt x="3561503" y="17810"/>
                  <a:pt x="3428606" y="6693"/>
                  <a:pt x="3192018" y="27432"/>
                </a:cubicBezTo>
                <a:cubicBezTo>
                  <a:pt x="2955430" y="48171"/>
                  <a:pt x="2708142" y="29499"/>
                  <a:pt x="2353437" y="27432"/>
                </a:cubicBezTo>
                <a:cubicBezTo>
                  <a:pt x="1998732" y="25365"/>
                  <a:pt x="1984171" y="39554"/>
                  <a:pt x="1677162" y="27432"/>
                </a:cubicBezTo>
                <a:cubicBezTo>
                  <a:pt x="1370153" y="15310"/>
                  <a:pt x="1367960" y="5957"/>
                  <a:pt x="1163193" y="27432"/>
                </a:cubicBezTo>
                <a:cubicBezTo>
                  <a:pt x="958426" y="48907"/>
                  <a:pt x="303607" y="-7538"/>
                  <a:pt x="0" y="27432"/>
                </a:cubicBezTo>
                <a:cubicBezTo>
                  <a:pt x="-383" y="21019"/>
                  <a:pt x="-503" y="12434"/>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526C1C02-CEA5-E9BF-0195-66A7663EBDDE}"/>
              </a:ext>
            </a:extLst>
          </p:cNvPr>
          <p:cNvSpPr txBox="1"/>
          <p:nvPr/>
        </p:nvSpPr>
        <p:spPr>
          <a:xfrm>
            <a:off x="6934200" y="3756947"/>
            <a:ext cx="4223279" cy="523220"/>
          </a:xfrm>
          <a:prstGeom prst="rect">
            <a:avLst/>
          </a:prstGeom>
          <a:noFill/>
        </p:spPr>
        <p:txBody>
          <a:bodyPr wrap="square" rtlCol="0" anchor="ctr">
            <a:spAutoFit/>
          </a:bodyPr>
          <a:lstStyle/>
          <a:p>
            <a:pPr algn="ctr"/>
            <a:r>
              <a:rPr lang="en-US" sz="2800" b="1" dirty="0"/>
              <a:t>Grade 5</a:t>
            </a:r>
          </a:p>
        </p:txBody>
      </p:sp>
      <p:pic>
        <p:nvPicPr>
          <p:cNvPr id="3" name="Picture 2">
            <a:extLst>
              <a:ext uri="{FF2B5EF4-FFF2-40B4-BE49-F238E27FC236}">
                <a16:creationId xmlns:a16="http://schemas.microsoft.com/office/drawing/2014/main" id="{47709F33-DBB5-A7B7-9614-CADD5B62F45C}"/>
              </a:ext>
            </a:extLst>
          </p:cNvPr>
          <p:cNvPicPr>
            <a:picLocks noChangeAspect="1"/>
          </p:cNvPicPr>
          <p:nvPr/>
        </p:nvPicPr>
        <p:blipFill>
          <a:blip r:embed="rId3"/>
          <a:stretch>
            <a:fillRect/>
          </a:stretch>
        </p:blipFill>
        <p:spPr>
          <a:xfrm>
            <a:off x="5634959" y="4601912"/>
            <a:ext cx="7013510" cy="4840123"/>
          </a:xfrm>
          <a:prstGeom prst="rect">
            <a:avLst/>
          </a:prstGeom>
        </p:spPr>
      </p:pic>
      <p:sp>
        <p:nvSpPr>
          <p:cNvPr id="19" name="TextBox 18">
            <a:extLst>
              <a:ext uri="{FF2B5EF4-FFF2-40B4-BE49-F238E27FC236}">
                <a16:creationId xmlns:a16="http://schemas.microsoft.com/office/drawing/2014/main" id="{7EF88BFC-69BD-2B33-0F9B-550B0A070A8A}"/>
              </a:ext>
            </a:extLst>
          </p:cNvPr>
          <p:cNvSpPr txBox="1"/>
          <p:nvPr/>
        </p:nvSpPr>
        <p:spPr>
          <a:xfrm>
            <a:off x="5786082" y="7854484"/>
            <a:ext cx="1618488" cy="400110"/>
          </a:xfrm>
          <a:prstGeom prst="rect">
            <a:avLst/>
          </a:prstGeom>
          <a:solidFill>
            <a:srgbClr val="FFFF00"/>
          </a:solidFill>
        </p:spPr>
        <p:txBody>
          <a:bodyPr wrap="square" rtlCol="0">
            <a:spAutoFit/>
          </a:bodyPr>
          <a:lstStyle/>
          <a:p>
            <a:pPr algn="ctr"/>
            <a:r>
              <a:rPr lang="en-US" sz="2000" dirty="0"/>
              <a:t>STATE</a:t>
            </a:r>
          </a:p>
        </p:txBody>
      </p:sp>
      <p:sp>
        <p:nvSpPr>
          <p:cNvPr id="21" name="TextBox 20">
            <a:extLst>
              <a:ext uri="{FF2B5EF4-FFF2-40B4-BE49-F238E27FC236}">
                <a16:creationId xmlns:a16="http://schemas.microsoft.com/office/drawing/2014/main" id="{101C33A4-C08B-74F0-7149-ABB262618C45}"/>
              </a:ext>
            </a:extLst>
          </p:cNvPr>
          <p:cNvSpPr txBox="1"/>
          <p:nvPr/>
        </p:nvSpPr>
        <p:spPr>
          <a:xfrm>
            <a:off x="5786082" y="8648259"/>
            <a:ext cx="1618488" cy="400110"/>
          </a:xfrm>
          <a:prstGeom prst="rect">
            <a:avLst/>
          </a:prstGeom>
          <a:solidFill>
            <a:srgbClr val="FFFF00"/>
          </a:solidFill>
        </p:spPr>
        <p:txBody>
          <a:bodyPr wrap="square" rtlCol="0">
            <a:spAutoFit/>
          </a:bodyPr>
          <a:lstStyle/>
          <a:p>
            <a:pPr algn="ctr"/>
            <a:r>
              <a:rPr lang="en-US" sz="2000" dirty="0"/>
              <a:t>SCHOOL</a:t>
            </a:r>
          </a:p>
        </p:txBody>
      </p:sp>
      <p:sp>
        <p:nvSpPr>
          <p:cNvPr id="20" name="TextBox 19">
            <a:extLst>
              <a:ext uri="{FF2B5EF4-FFF2-40B4-BE49-F238E27FC236}">
                <a16:creationId xmlns:a16="http://schemas.microsoft.com/office/drawing/2014/main" id="{68A8745C-FBD6-44F3-446D-A0F89AE64FF7}"/>
              </a:ext>
            </a:extLst>
          </p:cNvPr>
          <p:cNvSpPr txBox="1"/>
          <p:nvPr/>
        </p:nvSpPr>
        <p:spPr>
          <a:xfrm>
            <a:off x="5786082" y="7057487"/>
            <a:ext cx="1618488" cy="400110"/>
          </a:xfrm>
          <a:prstGeom prst="rect">
            <a:avLst/>
          </a:prstGeom>
          <a:solidFill>
            <a:srgbClr val="FFFF00"/>
          </a:solidFill>
        </p:spPr>
        <p:txBody>
          <a:bodyPr wrap="square" rtlCol="0">
            <a:spAutoFit/>
          </a:bodyPr>
          <a:lstStyle/>
          <a:p>
            <a:pPr algn="ctr"/>
            <a:r>
              <a:rPr lang="en-US" sz="2000" dirty="0"/>
              <a:t>DISTRICT</a:t>
            </a:r>
          </a:p>
        </p:txBody>
      </p:sp>
      <p:pic>
        <p:nvPicPr>
          <p:cNvPr id="4" name="Picture 3" descr="A blue and yellow logo&#10;&#10;AI-generated content may be incorrect.">
            <a:extLst>
              <a:ext uri="{FF2B5EF4-FFF2-40B4-BE49-F238E27FC236}">
                <a16:creationId xmlns:a16="http://schemas.microsoft.com/office/drawing/2014/main" id="{388F4F77-35CF-3235-E69D-4257C6B9AFB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62000" y="958792"/>
            <a:ext cx="3810000" cy="1645289"/>
          </a:xfrm>
          <a:prstGeom prst="rect">
            <a:avLst/>
          </a:prstGeom>
        </p:spPr>
      </p:pic>
    </p:spTree>
    <p:extLst>
      <p:ext uri="{BB962C8B-B14F-4D97-AF65-F5344CB8AC3E}">
        <p14:creationId xmlns:p14="http://schemas.microsoft.com/office/powerpoint/2010/main" val="27658092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4355E23-06A2-E272-AA27-A0217ADE0E39}"/>
            </a:ext>
          </a:extLst>
        </p:cNvPr>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0E53169F-D03D-3A38-FF49-A3E4BBE57D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3428" cy="10287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B34727E8-1821-9066-7739-27CA855D6BE5}"/>
              </a:ext>
            </a:extLst>
          </p:cNvPr>
          <p:cNvSpPr txBox="1"/>
          <p:nvPr/>
        </p:nvSpPr>
        <p:spPr>
          <a:xfrm>
            <a:off x="959484" y="1101378"/>
            <a:ext cx="16364460" cy="1598754"/>
          </a:xfrm>
          <a:prstGeom prst="rect">
            <a:avLst/>
          </a:prstGeom>
        </p:spPr>
        <p:txBody>
          <a:bodyPr vert="horz" lIns="91440" tIns="45720" rIns="91440" bIns="45720" rtlCol="0" anchor="ctr">
            <a:normAutofit/>
          </a:bodyPr>
          <a:lstStyle/>
          <a:p>
            <a:pPr algn="ctr">
              <a:lnSpc>
                <a:spcPct val="90000"/>
              </a:lnSpc>
              <a:spcBef>
                <a:spcPct val="0"/>
              </a:spcBef>
              <a:spcAft>
                <a:spcPts val="600"/>
              </a:spcAft>
            </a:pPr>
            <a:r>
              <a:rPr lang="en-US" sz="5000" dirty="0">
                <a:latin typeface="+mj-lt"/>
                <a:ea typeface="+mj-ea"/>
                <a:cs typeface="+mj-cs"/>
              </a:rPr>
              <a:t> </a:t>
            </a:r>
            <a:r>
              <a:rPr lang="en-US" sz="5000" dirty="0">
                <a:solidFill>
                  <a:srgbClr val="FF0000"/>
                </a:solidFill>
                <a:latin typeface="+mj-lt"/>
                <a:ea typeface="+mj-ea"/>
                <a:cs typeface="+mj-cs"/>
              </a:rPr>
              <a:t>ELA </a:t>
            </a:r>
            <a:r>
              <a:rPr lang="en-US" sz="5000" dirty="0">
                <a:latin typeface="+mj-lt"/>
                <a:ea typeface="+mj-ea"/>
                <a:cs typeface="+mj-cs"/>
              </a:rPr>
              <a:t>Scores 2024 - 2025</a:t>
            </a:r>
          </a:p>
        </p:txBody>
      </p:sp>
      <p:sp>
        <p:nvSpPr>
          <p:cNvPr id="18" name="sketch line">
            <a:extLst>
              <a:ext uri="{FF2B5EF4-FFF2-40B4-BE49-F238E27FC236}">
                <a16:creationId xmlns:a16="http://schemas.microsoft.com/office/drawing/2014/main" id="{996EE68E-24FA-E4C2-4EA6-D626C21658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84064" y="2700132"/>
            <a:ext cx="8115300" cy="27432"/>
          </a:xfrm>
          <a:custGeom>
            <a:avLst/>
            <a:gdLst>
              <a:gd name="connsiteX0" fmla="*/ 0 w 8115300"/>
              <a:gd name="connsiteY0" fmla="*/ 0 h 27432"/>
              <a:gd name="connsiteX1" fmla="*/ 432816 w 8115300"/>
              <a:gd name="connsiteY1" fmla="*/ 0 h 27432"/>
              <a:gd name="connsiteX2" fmla="*/ 1190244 w 8115300"/>
              <a:gd name="connsiteY2" fmla="*/ 0 h 27432"/>
              <a:gd name="connsiteX3" fmla="*/ 1623060 w 8115300"/>
              <a:gd name="connsiteY3" fmla="*/ 0 h 27432"/>
              <a:gd name="connsiteX4" fmla="*/ 2218182 w 8115300"/>
              <a:gd name="connsiteY4" fmla="*/ 0 h 27432"/>
              <a:gd name="connsiteX5" fmla="*/ 3056763 w 8115300"/>
              <a:gd name="connsiteY5" fmla="*/ 0 h 27432"/>
              <a:gd name="connsiteX6" fmla="*/ 3733038 w 8115300"/>
              <a:gd name="connsiteY6" fmla="*/ 0 h 27432"/>
              <a:gd name="connsiteX7" fmla="*/ 4490466 w 8115300"/>
              <a:gd name="connsiteY7" fmla="*/ 0 h 27432"/>
              <a:gd name="connsiteX8" fmla="*/ 5085588 w 8115300"/>
              <a:gd name="connsiteY8" fmla="*/ 0 h 27432"/>
              <a:gd name="connsiteX9" fmla="*/ 5761863 w 8115300"/>
              <a:gd name="connsiteY9" fmla="*/ 0 h 27432"/>
              <a:gd name="connsiteX10" fmla="*/ 6600444 w 8115300"/>
              <a:gd name="connsiteY10" fmla="*/ 0 h 27432"/>
              <a:gd name="connsiteX11" fmla="*/ 7114413 w 8115300"/>
              <a:gd name="connsiteY11" fmla="*/ 0 h 27432"/>
              <a:gd name="connsiteX12" fmla="*/ 8115300 w 8115300"/>
              <a:gd name="connsiteY12" fmla="*/ 0 h 27432"/>
              <a:gd name="connsiteX13" fmla="*/ 8115300 w 8115300"/>
              <a:gd name="connsiteY13" fmla="*/ 27432 h 27432"/>
              <a:gd name="connsiteX14" fmla="*/ 7520178 w 8115300"/>
              <a:gd name="connsiteY14" fmla="*/ 27432 h 27432"/>
              <a:gd name="connsiteX15" fmla="*/ 7087362 w 8115300"/>
              <a:gd name="connsiteY15" fmla="*/ 27432 h 27432"/>
              <a:gd name="connsiteX16" fmla="*/ 6411087 w 8115300"/>
              <a:gd name="connsiteY16" fmla="*/ 27432 h 27432"/>
              <a:gd name="connsiteX17" fmla="*/ 5897118 w 8115300"/>
              <a:gd name="connsiteY17" fmla="*/ 27432 h 27432"/>
              <a:gd name="connsiteX18" fmla="*/ 5220843 w 8115300"/>
              <a:gd name="connsiteY18" fmla="*/ 27432 h 27432"/>
              <a:gd name="connsiteX19" fmla="*/ 4544568 w 8115300"/>
              <a:gd name="connsiteY19" fmla="*/ 27432 h 27432"/>
              <a:gd name="connsiteX20" fmla="*/ 3868293 w 8115300"/>
              <a:gd name="connsiteY20" fmla="*/ 27432 h 27432"/>
              <a:gd name="connsiteX21" fmla="*/ 3192018 w 8115300"/>
              <a:gd name="connsiteY21" fmla="*/ 27432 h 27432"/>
              <a:gd name="connsiteX22" fmla="*/ 2596896 w 8115300"/>
              <a:gd name="connsiteY22" fmla="*/ 27432 h 27432"/>
              <a:gd name="connsiteX23" fmla="*/ 1839468 w 8115300"/>
              <a:gd name="connsiteY23" fmla="*/ 27432 h 27432"/>
              <a:gd name="connsiteX24" fmla="*/ 1163193 w 8115300"/>
              <a:gd name="connsiteY24" fmla="*/ 27432 h 27432"/>
              <a:gd name="connsiteX25" fmla="*/ 0 w 8115300"/>
              <a:gd name="connsiteY25" fmla="*/ 27432 h 27432"/>
              <a:gd name="connsiteX26" fmla="*/ 0 w 8115300"/>
              <a:gd name="connsiteY2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8115300" h="27432" fill="none" extrusionOk="0">
                <a:moveTo>
                  <a:pt x="0" y="0"/>
                </a:moveTo>
                <a:cubicBezTo>
                  <a:pt x="190010" y="894"/>
                  <a:pt x="220703" y="16712"/>
                  <a:pt x="432816" y="0"/>
                </a:cubicBezTo>
                <a:cubicBezTo>
                  <a:pt x="644929" y="-16712"/>
                  <a:pt x="925351" y="-2130"/>
                  <a:pt x="1190244" y="0"/>
                </a:cubicBezTo>
                <a:cubicBezTo>
                  <a:pt x="1455137" y="2130"/>
                  <a:pt x="1428691" y="10242"/>
                  <a:pt x="1623060" y="0"/>
                </a:cubicBezTo>
                <a:cubicBezTo>
                  <a:pt x="1817429" y="-10242"/>
                  <a:pt x="1970637" y="26101"/>
                  <a:pt x="2218182" y="0"/>
                </a:cubicBezTo>
                <a:cubicBezTo>
                  <a:pt x="2465727" y="-26101"/>
                  <a:pt x="2697424" y="-37662"/>
                  <a:pt x="3056763" y="0"/>
                </a:cubicBezTo>
                <a:cubicBezTo>
                  <a:pt x="3416102" y="37662"/>
                  <a:pt x="3593057" y="5679"/>
                  <a:pt x="3733038" y="0"/>
                </a:cubicBezTo>
                <a:cubicBezTo>
                  <a:pt x="3873019" y="-5679"/>
                  <a:pt x="4227702" y="-17899"/>
                  <a:pt x="4490466" y="0"/>
                </a:cubicBezTo>
                <a:cubicBezTo>
                  <a:pt x="4753230" y="17899"/>
                  <a:pt x="4954916" y="-7629"/>
                  <a:pt x="5085588" y="0"/>
                </a:cubicBezTo>
                <a:cubicBezTo>
                  <a:pt x="5216260" y="7629"/>
                  <a:pt x="5443283" y="13568"/>
                  <a:pt x="5761863" y="0"/>
                </a:cubicBezTo>
                <a:cubicBezTo>
                  <a:pt x="6080443" y="-13568"/>
                  <a:pt x="6414913" y="34176"/>
                  <a:pt x="6600444" y="0"/>
                </a:cubicBezTo>
                <a:cubicBezTo>
                  <a:pt x="6785975" y="-34176"/>
                  <a:pt x="6979908" y="24439"/>
                  <a:pt x="7114413" y="0"/>
                </a:cubicBezTo>
                <a:cubicBezTo>
                  <a:pt x="7248918" y="-24439"/>
                  <a:pt x="7753242" y="49243"/>
                  <a:pt x="8115300" y="0"/>
                </a:cubicBezTo>
                <a:cubicBezTo>
                  <a:pt x="8114711" y="10802"/>
                  <a:pt x="8114630" y="18406"/>
                  <a:pt x="8115300" y="27432"/>
                </a:cubicBezTo>
                <a:cubicBezTo>
                  <a:pt x="7919968" y="56537"/>
                  <a:pt x="7815832" y="29302"/>
                  <a:pt x="7520178" y="27432"/>
                </a:cubicBezTo>
                <a:cubicBezTo>
                  <a:pt x="7224524" y="25562"/>
                  <a:pt x="7237397" y="41582"/>
                  <a:pt x="7087362" y="27432"/>
                </a:cubicBezTo>
                <a:cubicBezTo>
                  <a:pt x="6937327" y="13282"/>
                  <a:pt x="6666361" y="21099"/>
                  <a:pt x="6411087" y="27432"/>
                </a:cubicBezTo>
                <a:cubicBezTo>
                  <a:pt x="6155814" y="33765"/>
                  <a:pt x="6076699" y="29106"/>
                  <a:pt x="5897118" y="27432"/>
                </a:cubicBezTo>
                <a:cubicBezTo>
                  <a:pt x="5717537" y="25758"/>
                  <a:pt x="5480643" y="60140"/>
                  <a:pt x="5220843" y="27432"/>
                </a:cubicBezTo>
                <a:cubicBezTo>
                  <a:pt x="4961043" y="-5276"/>
                  <a:pt x="4741983" y="10261"/>
                  <a:pt x="4544568" y="27432"/>
                </a:cubicBezTo>
                <a:cubicBezTo>
                  <a:pt x="4347154" y="44603"/>
                  <a:pt x="4107592" y="3653"/>
                  <a:pt x="3868293" y="27432"/>
                </a:cubicBezTo>
                <a:cubicBezTo>
                  <a:pt x="3628995" y="51211"/>
                  <a:pt x="3474283" y="17408"/>
                  <a:pt x="3192018" y="27432"/>
                </a:cubicBezTo>
                <a:cubicBezTo>
                  <a:pt x="2909754" y="37456"/>
                  <a:pt x="2798966" y="32872"/>
                  <a:pt x="2596896" y="27432"/>
                </a:cubicBezTo>
                <a:cubicBezTo>
                  <a:pt x="2394826" y="21992"/>
                  <a:pt x="2025585" y="38694"/>
                  <a:pt x="1839468" y="27432"/>
                </a:cubicBezTo>
                <a:cubicBezTo>
                  <a:pt x="1653351" y="16170"/>
                  <a:pt x="1444068" y="17283"/>
                  <a:pt x="1163193" y="27432"/>
                </a:cubicBezTo>
                <a:cubicBezTo>
                  <a:pt x="882319" y="37581"/>
                  <a:pt x="259987" y="69926"/>
                  <a:pt x="0" y="27432"/>
                </a:cubicBezTo>
                <a:cubicBezTo>
                  <a:pt x="586" y="19291"/>
                  <a:pt x="-218" y="13009"/>
                  <a:pt x="0" y="0"/>
                </a:cubicBezTo>
                <a:close/>
              </a:path>
              <a:path w="8115300" h="27432" stroke="0" extrusionOk="0">
                <a:moveTo>
                  <a:pt x="0" y="0"/>
                </a:moveTo>
                <a:cubicBezTo>
                  <a:pt x="246921" y="20773"/>
                  <a:pt x="378767" y="-16956"/>
                  <a:pt x="595122" y="0"/>
                </a:cubicBezTo>
                <a:cubicBezTo>
                  <a:pt x="811477" y="16956"/>
                  <a:pt x="846257" y="-13061"/>
                  <a:pt x="1027938" y="0"/>
                </a:cubicBezTo>
                <a:cubicBezTo>
                  <a:pt x="1209619" y="13061"/>
                  <a:pt x="1578503" y="7172"/>
                  <a:pt x="1866519" y="0"/>
                </a:cubicBezTo>
                <a:cubicBezTo>
                  <a:pt x="2154535" y="-7172"/>
                  <a:pt x="2226239" y="7373"/>
                  <a:pt x="2461641" y="0"/>
                </a:cubicBezTo>
                <a:cubicBezTo>
                  <a:pt x="2697043" y="-7373"/>
                  <a:pt x="2901650" y="-10054"/>
                  <a:pt x="3056763" y="0"/>
                </a:cubicBezTo>
                <a:cubicBezTo>
                  <a:pt x="3211876" y="10054"/>
                  <a:pt x="3585194" y="26991"/>
                  <a:pt x="3895344" y="0"/>
                </a:cubicBezTo>
                <a:cubicBezTo>
                  <a:pt x="4205494" y="-26991"/>
                  <a:pt x="4295029" y="18672"/>
                  <a:pt x="4409313" y="0"/>
                </a:cubicBezTo>
                <a:cubicBezTo>
                  <a:pt x="4523597" y="-18672"/>
                  <a:pt x="4956843" y="3306"/>
                  <a:pt x="5247894" y="0"/>
                </a:cubicBezTo>
                <a:cubicBezTo>
                  <a:pt x="5538945" y="-3306"/>
                  <a:pt x="5725486" y="41316"/>
                  <a:pt x="6086475" y="0"/>
                </a:cubicBezTo>
                <a:cubicBezTo>
                  <a:pt x="6447464" y="-41316"/>
                  <a:pt x="6467270" y="-130"/>
                  <a:pt x="6762750" y="0"/>
                </a:cubicBezTo>
                <a:cubicBezTo>
                  <a:pt x="7058230" y="130"/>
                  <a:pt x="7713814" y="14357"/>
                  <a:pt x="8115300" y="0"/>
                </a:cubicBezTo>
                <a:cubicBezTo>
                  <a:pt x="8113940" y="10164"/>
                  <a:pt x="8115383" y="19377"/>
                  <a:pt x="8115300" y="27432"/>
                </a:cubicBezTo>
                <a:cubicBezTo>
                  <a:pt x="7951056" y="30523"/>
                  <a:pt x="7778080" y="21630"/>
                  <a:pt x="7682484" y="27432"/>
                </a:cubicBezTo>
                <a:cubicBezTo>
                  <a:pt x="7586888" y="33234"/>
                  <a:pt x="7123604" y="-3715"/>
                  <a:pt x="6843903" y="27432"/>
                </a:cubicBezTo>
                <a:cubicBezTo>
                  <a:pt x="6564202" y="58579"/>
                  <a:pt x="6499708" y="46045"/>
                  <a:pt x="6329934" y="27432"/>
                </a:cubicBezTo>
                <a:cubicBezTo>
                  <a:pt x="6160160" y="8819"/>
                  <a:pt x="5847230" y="12305"/>
                  <a:pt x="5653659" y="27432"/>
                </a:cubicBezTo>
                <a:cubicBezTo>
                  <a:pt x="5460088" y="42559"/>
                  <a:pt x="5091368" y="49579"/>
                  <a:pt x="4815078" y="27432"/>
                </a:cubicBezTo>
                <a:cubicBezTo>
                  <a:pt x="4538788" y="5285"/>
                  <a:pt x="4312121" y="56408"/>
                  <a:pt x="4138803" y="27432"/>
                </a:cubicBezTo>
                <a:cubicBezTo>
                  <a:pt x="3965485" y="-1544"/>
                  <a:pt x="3850471" y="37054"/>
                  <a:pt x="3705987" y="27432"/>
                </a:cubicBezTo>
                <a:cubicBezTo>
                  <a:pt x="3561503" y="17810"/>
                  <a:pt x="3428606" y="6693"/>
                  <a:pt x="3192018" y="27432"/>
                </a:cubicBezTo>
                <a:cubicBezTo>
                  <a:pt x="2955430" y="48171"/>
                  <a:pt x="2708142" y="29499"/>
                  <a:pt x="2353437" y="27432"/>
                </a:cubicBezTo>
                <a:cubicBezTo>
                  <a:pt x="1998732" y="25365"/>
                  <a:pt x="1984171" y="39554"/>
                  <a:pt x="1677162" y="27432"/>
                </a:cubicBezTo>
                <a:cubicBezTo>
                  <a:pt x="1370153" y="15310"/>
                  <a:pt x="1367960" y="5957"/>
                  <a:pt x="1163193" y="27432"/>
                </a:cubicBezTo>
                <a:cubicBezTo>
                  <a:pt x="958426" y="48907"/>
                  <a:pt x="303607" y="-7538"/>
                  <a:pt x="0" y="27432"/>
                </a:cubicBezTo>
                <a:cubicBezTo>
                  <a:pt x="-383" y="21019"/>
                  <a:pt x="-503" y="12434"/>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9E4017D8-4088-A013-D01D-D4552E2064E4}"/>
              </a:ext>
            </a:extLst>
          </p:cNvPr>
          <p:cNvSpPr txBox="1"/>
          <p:nvPr/>
        </p:nvSpPr>
        <p:spPr>
          <a:xfrm>
            <a:off x="965171" y="3959874"/>
            <a:ext cx="4223279" cy="523220"/>
          </a:xfrm>
          <a:prstGeom prst="rect">
            <a:avLst/>
          </a:prstGeom>
          <a:noFill/>
        </p:spPr>
        <p:txBody>
          <a:bodyPr wrap="square" rtlCol="0" anchor="ctr">
            <a:spAutoFit/>
          </a:bodyPr>
          <a:lstStyle/>
          <a:p>
            <a:pPr algn="ctr"/>
            <a:r>
              <a:rPr lang="en-US" sz="2800" b="1" dirty="0"/>
              <a:t>Grade 3</a:t>
            </a:r>
          </a:p>
        </p:txBody>
      </p:sp>
      <p:sp>
        <p:nvSpPr>
          <p:cNvPr id="15" name="TextBox 14">
            <a:extLst>
              <a:ext uri="{FF2B5EF4-FFF2-40B4-BE49-F238E27FC236}">
                <a16:creationId xmlns:a16="http://schemas.microsoft.com/office/drawing/2014/main" id="{3DBFECD0-DBA1-8CA0-58FC-8952E9E83B0B}"/>
              </a:ext>
            </a:extLst>
          </p:cNvPr>
          <p:cNvSpPr txBox="1"/>
          <p:nvPr/>
        </p:nvSpPr>
        <p:spPr>
          <a:xfrm>
            <a:off x="6629400" y="3976398"/>
            <a:ext cx="4223279" cy="523220"/>
          </a:xfrm>
          <a:prstGeom prst="rect">
            <a:avLst/>
          </a:prstGeom>
          <a:noFill/>
        </p:spPr>
        <p:txBody>
          <a:bodyPr wrap="square" rtlCol="0" anchor="ctr">
            <a:spAutoFit/>
          </a:bodyPr>
          <a:lstStyle/>
          <a:p>
            <a:pPr algn="ctr"/>
            <a:r>
              <a:rPr lang="en-US" sz="2800" b="1" dirty="0"/>
              <a:t>Grade 4</a:t>
            </a:r>
          </a:p>
        </p:txBody>
      </p:sp>
      <p:sp>
        <p:nvSpPr>
          <p:cNvPr id="17" name="TextBox 16">
            <a:extLst>
              <a:ext uri="{FF2B5EF4-FFF2-40B4-BE49-F238E27FC236}">
                <a16:creationId xmlns:a16="http://schemas.microsoft.com/office/drawing/2014/main" id="{345DE927-97EE-C0C9-5C07-982F4FD46668}"/>
              </a:ext>
            </a:extLst>
          </p:cNvPr>
          <p:cNvSpPr txBox="1"/>
          <p:nvPr/>
        </p:nvSpPr>
        <p:spPr>
          <a:xfrm>
            <a:off x="12954000" y="3976398"/>
            <a:ext cx="4223279" cy="523220"/>
          </a:xfrm>
          <a:prstGeom prst="rect">
            <a:avLst/>
          </a:prstGeom>
          <a:noFill/>
        </p:spPr>
        <p:txBody>
          <a:bodyPr wrap="square" rtlCol="0" anchor="ctr">
            <a:spAutoFit/>
          </a:bodyPr>
          <a:lstStyle/>
          <a:p>
            <a:pPr algn="ctr"/>
            <a:r>
              <a:rPr lang="en-US" sz="2800" b="1" dirty="0"/>
              <a:t>Grade 5</a:t>
            </a:r>
          </a:p>
        </p:txBody>
      </p:sp>
      <p:pic>
        <p:nvPicPr>
          <p:cNvPr id="3" name="Picture 2" descr="A blue and red logo&#10;&#10;AI-generated content may be incorrect.">
            <a:extLst>
              <a:ext uri="{FF2B5EF4-FFF2-40B4-BE49-F238E27FC236}">
                <a16:creationId xmlns:a16="http://schemas.microsoft.com/office/drawing/2014/main" id="{BAF041C4-F003-971D-A8A0-04384B03804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2000" y="1076132"/>
            <a:ext cx="3697119" cy="1598754"/>
          </a:xfrm>
          <a:prstGeom prst="rect">
            <a:avLst/>
          </a:prstGeom>
        </p:spPr>
      </p:pic>
      <p:pic>
        <p:nvPicPr>
          <p:cNvPr id="5" name="Picture 4">
            <a:extLst>
              <a:ext uri="{FF2B5EF4-FFF2-40B4-BE49-F238E27FC236}">
                <a16:creationId xmlns:a16="http://schemas.microsoft.com/office/drawing/2014/main" id="{0A2EA3F9-FEE4-3381-006E-4ED3D07345E4}"/>
              </a:ext>
            </a:extLst>
          </p:cNvPr>
          <p:cNvPicPr>
            <a:picLocks noChangeAspect="1"/>
          </p:cNvPicPr>
          <p:nvPr/>
        </p:nvPicPr>
        <p:blipFill>
          <a:blip r:embed="rId3"/>
          <a:stretch>
            <a:fillRect/>
          </a:stretch>
        </p:blipFill>
        <p:spPr>
          <a:xfrm>
            <a:off x="212636" y="4766044"/>
            <a:ext cx="5963513" cy="3482475"/>
          </a:xfrm>
          <a:prstGeom prst="rect">
            <a:avLst/>
          </a:prstGeom>
        </p:spPr>
      </p:pic>
      <p:pic>
        <p:nvPicPr>
          <p:cNvPr id="8" name="Picture 7">
            <a:extLst>
              <a:ext uri="{FF2B5EF4-FFF2-40B4-BE49-F238E27FC236}">
                <a16:creationId xmlns:a16="http://schemas.microsoft.com/office/drawing/2014/main" id="{EA2C5826-21D3-3691-379D-32119E825C0A}"/>
              </a:ext>
            </a:extLst>
          </p:cNvPr>
          <p:cNvPicPr>
            <a:picLocks noChangeAspect="1"/>
          </p:cNvPicPr>
          <p:nvPr/>
        </p:nvPicPr>
        <p:blipFill>
          <a:blip r:embed="rId4"/>
          <a:stretch>
            <a:fillRect/>
          </a:stretch>
        </p:blipFill>
        <p:spPr>
          <a:xfrm>
            <a:off x="6253207" y="4779188"/>
            <a:ext cx="5963514" cy="3550584"/>
          </a:xfrm>
          <a:prstGeom prst="rect">
            <a:avLst/>
          </a:prstGeom>
        </p:spPr>
      </p:pic>
      <p:sp>
        <p:nvSpPr>
          <p:cNvPr id="20" name="TextBox 19">
            <a:extLst>
              <a:ext uri="{FF2B5EF4-FFF2-40B4-BE49-F238E27FC236}">
                <a16:creationId xmlns:a16="http://schemas.microsoft.com/office/drawing/2014/main" id="{E68716E1-E939-72F8-045C-62E73AACC51B}"/>
              </a:ext>
            </a:extLst>
          </p:cNvPr>
          <p:cNvSpPr txBox="1"/>
          <p:nvPr/>
        </p:nvSpPr>
        <p:spPr>
          <a:xfrm>
            <a:off x="253670" y="6541336"/>
            <a:ext cx="1618488" cy="400110"/>
          </a:xfrm>
          <a:prstGeom prst="rect">
            <a:avLst/>
          </a:prstGeom>
          <a:solidFill>
            <a:srgbClr val="FFFF00"/>
          </a:solidFill>
        </p:spPr>
        <p:txBody>
          <a:bodyPr wrap="square" rtlCol="0">
            <a:spAutoFit/>
          </a:bodyPr>
          <a:lstStyle/>
          <a:p>
            <a:pPr algn="ctr"/>
            <a:r>
              <a:rPr lang="en-US" sz="2000" dirty="0"/>
              <a:t>DISTRICT</a:t>
            </a:r>
          </a:p>
        </p:txBody>
      </p:sp>
      <p:sp>
        <p:nvSpPr>
          <p:cNvPr id="19" name="TextBox 18">
            <a:extLst>
              <a:ext uri="{FF2B5EF4-FFF2-40B4-BE49-F238E27FC236}">
                <a16:creationId xmlns:a16="http://schemas.microsoft.com/office/drawing/2014/main" id="{B6313269-5E8F-B67E-E4FD-79D8249E7BA2}"/>
              </a:ext>
            </a:extLst>
          </p:cNvPr>
          <p:cNvSpPr txBox="1"/>
          <p:nvPr/>
        </p:nvSpPr>
        <p:spPr>
          <a:xfrm>
            <a:off x="253670" y="7088654"/>
            <a:ext cx="1618488" cy="400110"/>
          </a:xfrm>
          <a:prstGeom prst="rect">
            <a:avLst/>
          </a:prstGeom>
          <a:solidFill>
            <a:srgbClr val="FFFF00"/>
          </a:solidFill>
        </p:spPr>
        <p:txBody>
          <a:bodyPr wrap="square" rtlCol="0">
            <a:spAutoFit/>
          </a:bodyPr>
          <a:lstStyle/>
          <a:p>
            <a:pPr algn="ctr"/>
            <a:r>
              <a:rPr lang="en-US" sz="2000" dirty="0"/>
              <a:t>STATE</a:t>
            </a:r>
          </a:p>
        </p:txBody>
      </p:sp>
      <p:sp>
        <p:nvSpPr>
          <p:cNvPr id="21" name="TextBox 20">
            <a:extLst>
              <a:ext uri="{FF2B5EF4-FFF2-40B4-BE49-F238E27FC236}">
                <a16:creationId xmlns:a16="http://schemas.microsoft.com/office/drawing/2014/main" id="{934E8DD0-57AA-FA84-94DF-413CA88F96A3}"/>
              </a:ext>
            </a:extLst>
          </p:cNvPr>
          <p:cNvSpPr txBox="1"/>
          <p:nvPr/>
        </p:nvSpPr>
        <p:spPr>
          <a:xfrm>
            <a:off x="253670" y="7723845"/>
            <a:ext cx="1618488" cy="400110"/>
          </a:xfrm>
          <a:prstGeom prst="rect">
            <a:avLst/>
          </a:prstGeom>
          <a:solidFill>
            <a:srgbClr val="FFFF00"/>
          </a:solidFill>
        </p:spPr>
        <p:txBody>
          <a:bodyPr wrap="square" rtlCol="0">
            <a:spAutoFit/>
          </a:bodyPr>
          <a:lstStyle/>
          <a:p>
            <a:pPr algn="ctr"/>
            <a:r>
              <a:rPr lang="en-US" sz="2000" dirty="0"/>
              <a:t>SCHOOL</a:t>
            </a:r>
          </a:p>
        </p:txBody>
      </p:sp>
      <p:pic>
        <p:nvPicPr>
          <p:cNvPr id="22" name="Picture 21">
            <a:extLst>
              <a:ext uri="{FF2B5EF4-FFF2-40B4-BE49-F238E27FC236}">
                <a16:creationId xmlns:a16="http://schemas.microsoft.com/office/drawing/2014/main" id="{F4DF1D14-9C79-B0CD-E266-E900B9F9B2D8}"/>
              </a:ext>
            </a:extLst>
          </p:cNvPr>
          <p:cNvPicPr>
            <a:picLocks noChangeAspect="1"/>
          </p:cNvPicPr>
          <p:nvPr/>
        </p:nvPicPr>
        <p:blipFill>
          <a:blip r:embed="rId5"/>
          <a:stretch>
            <a:fillRect/>
          </a:stretch>
        </p:blipFill>
        <p:spPr>
          <a:xfrm>
            <a:off x="12325524" y="4787268"/>
            <a:ext cx="5910055" cy="3515071"/>
          </a:xfrm>
          <a:prstGeom prst="rect">
            <a:avLst/>
          </a:prstGeom>
        </p:spPr>
      </p:pic>
    </p:spTree>
    <p:extLst>
      <p:ext uri="{BB962C8B-B14F-4D97-AF65-F5344CB8AC3E}">
        <p14:creationId xmlns:p14="http://schemas.microsoft.com/office/powerpoint/2010/main" val="4199033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BFC0C6B-F505-41BB-D86A-2B0FB46E7E73}"/>
            </a:ext>
          </a:extLst>
        </p:cNvPr>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19C90F44-6253-A7E6-EEFC-C47C80E6D7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3428" cy="10287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037A2B0A-D350-F95C-682E-957BC1EFDBC4}"/>
              </a:ext>
            </a:extLst>
          </p:cNvPr>
          <p:cNvSpPr txBox="1"/>
          <p:nvPr/>
        </p:nvSpPr>
        <p:spPr>
          <a:xfrm>
            <a:off x="959484" y="1101378"/>
            <a:ext cx="16364460" cy="1598754"/>
          </a:xfrm>
          <a:prstGeom prst="rect">
            <a:avLst/>
          </a:prstGeom>
        </p:spPr>
        <p:txBody>
          <a:bodyPr vert="horz" lIns="91440" tIns="45720" rIns="91440" bIns="45720" rtlCol="0" anchor="ctr">
            <a:normAutofit/>
          </a:bodyPr>
          <a:lstStyle/>
          <a:p>
            <a:pPr algn="ctr">
              <a:lnSpc>
                <a:spcPct val="90000"/>
              </a:lnSpc>
              <a:spcBef>
                <a:spcPct val="0"/>
              </a:spcBef>
              <a:spcAft>
                <a:spcPts val="600"/>
              </a:spcAft>
            </a:pPr>
            <a:r>
              <a:rPr lang="en-US" sz="5000" dirty="0">
                <a:latin typeface="+mj-lt"/>
                <a:ea typeface="+mj-ea"/>
                <a:cs typeface="+mj-cs"/>
              </a:rPr>
              <a:t> </a:t>
            </a:r>
            <a:r>
              <a:rPr lang="en-US" sz="5000" dirty="0">
                <a:solidFill>
                  <a:srgbClr val="FF0000"/>
                </a:solidFill>
                <a:latin typeface="+mj-lt"/>
                <a:ea typeface="+mj-ea"/>
                <a:cs typeface="+mj-cs"/>
              </a:rPr>
              <a:t>MATH </a:t>
            </a:r>
            <a:r>
              <a:rPr lang="en-US" sz="5000" dirty="0">
                <a:latin typeface="+mj-lt"/>
                <a:ea typeface="+mj-ea"/>
                <a:cs typeface="+mj-cs"/>
              </a:rPr>
              <a:t>Scores 2024 - 2025</a:t>
            </a:r>
          </a:p>
        </p:txBody>
      </p:sp>
      <p:sp>
        <p:nvSpPr>
          <p:cNvPr id="18" name="sketch line">
            <a:extLst>
              <a:ext uri="{FF2B5EF4-FFF2-40B4-BE49-F238E27FC236}">
                <a16:creationId xmlns:a16="http://schemas.microsoft.com/office/drawing/2014/main" id="{3E8CC67F-8A75-76CA-7AAF-B83AFD8323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84064" y="2700132"/>
            <a:ext cx="8115300" cy="27432"/>
          </a:xfrm>
          <a:custGeom>
            <a:avLst/>
            <a:gdLst>
              <a:gd name="connsiteX0" fmla="*/ 0 w 8115300"/>
              <a:gd name="connsiteY0" fmla="*/ 0 h 27432"/>
              <a:gd name="connsiteX1" fmla="*/ 432816 w 8115300"/>
              <a:gd name="connsiteY1" fmla="*/ 0 h 27432"/>
              <a:gd name="connsiteX2" fmla="*/ 1190244 w 8115300"/>
              <a:gd name="connsiteY2" fmla="*/ 0 h 27432"/>
              <a:gd name="connsiteX3" fmla="*/ 1623060 w 8115300"/>
              <a:gd name="connsiteY3" fmla="*/ 0 h 27432"/>
              <a:gd name="connsiteX4" fmla="*/ 2218182 w 8115300"/>
              <a:gd name="connsiteY4" fmla="*/ 0 h 27432"/>
              <a:gd name="connsiteX5" fmla="*/ 3056763 w 8115300"/>
              <a:gd name="connsiteY5" fmla="*/ 0 h 27432"/>
              <a:gd name="connsiteX6" fmla="*/ 3733038 w 8115300"/>
              <a:gd name="connsiteY6" fmla="*/ 0 h 27432"/>
              <a:gd name="connsiteX7" fmla="*/ 4490466 w 8115300"/>
              <a:gd name="connsiteY7" fmla="*/ 0 h 27432"/>
              <a:gd name="connsiteX8" fmla="*/ 5085588 w 8115300"/>
              <a:gd name="connsiteY8" fmla="*/ 0 h 27432"/>
              <a:gd name="connsiteX9" fmla="*/ 5761863 w 8115300"/>
              <a:gd name="connsiteY9" fmla="*/ 0 h 27432"/>
              <a:gd name="connsiteX10" fmla="*/ 6600444 w 8115300"/>
              <a:gd name="connsiteY10" fmla="*/ 0 h 27432"/>
              <a:gd name="connsiteX11" fmla="*/ 7114413 w 8115300"/>
              <a:gd name="connsiteY11" fmla="*/ 0 h 27432"/>
              <a:gd name="connsiteX12" fmla="*/ 8115300 w 8115300"/>
              <a:gd name="connsiteY12" fmla="*/ 0 h 27432"/>
              <a:gd name="connsiteX13" fmla="*/ 8115300 w 8115300"/>
              <a:gd name="connsiteY13" fmla="*/ 27432 h 27432"/>
              <a:gd name="connsiteX14" fmla="*/ 7520178 w 8115300"/>
              <a:gd name="connsiteY14" fmla="*/ 27432 h 27432"/>
              <a:gd name="connsiteX15" fmla="*/ 7087362 w 8115300"/>
              <a:gd name="connsiteY15" fmla="*/ 27432 h 27432"/>
              <a:gd name="connsiteX16" fmla="*/ 6411087 w 8115300"/>
              <a:gd name="connsiteY16" fmla="*/ 27432 h 27432"/>
              <a:gd name="connsiteX17" fmla="*/ 5897118 w 8115300"/>
              <a:gd name="connsiteY17" fmla="*/ 27432 h 27432"/>
              <a:gd name="connsiteX18" fmla="*/ 5220843 w 8115300"/>
              <a:gd name="connsiteY18" fmla="*/ 27432 h 27432"/>
              <a:gd name="connsiteX19" fmla="*/ 4544568 w 8115300"/>
              <a:gd name="connsiteY19" fmla="*/ 27432 h 27432"/>
              <a:gd name="connsiteX20" fmla="*/ 3868293 w 8115300"/>
              <a:gd name="connsiteY20" fmla="*/ 27432 h 27432"/>
              <a:gd name="connsiteX21" fmla="*/ 3192018 w 8115300"/>
              <a:gd name="connsiteY21" fmla="*/ 27432 h 27432"/>
              <a:gd name="connsiteX22" fmla="*/ 2596896 w 8115300"/>
              <a:gd name="connsiteY22" fmla="*/ 27432 h 27432"/>
              <a:gd name="connsiteX23" fmla="*/ 1839468 w 8115300"/>
              <a:gd name="connsiteY23" fmla="*/ 27432 h 27432"/>
              <a:gd name="connsiteX24" fmla="*/ 1163193 w 8115300"/>
              <a:gd name="connsiteY24" fmla="*/ 27432 h 27432"/>
              <a:gd name="connsiteX25" fmla="*/ 0 w 8115300"/>
              <a:gd name="connsiteY25" fmla="*/ 27432 h 27432"/>
              <a:gd name="connsiteX26" fmla="*/ 0 w 8115300"/>
              <a:gd name="connsiteY2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8115300" h="27432" fill="none" extrusionOk="0">
                <a:moveTo>
                  <a:pt x="0" y="0"/>
                </a:moveTo>
                <a:cubicBezTo>
                  <a:pt x="190010" y="894"/>
                  <a:pt x="220703" y="16712"/>
                  <a:pt x="432816" y="0"/>
                </a:cubicBezTo>
                <a:cubicBezTo>
                  <a:pt x="644929" y="-16712"/>
                  <a:pt x="925351" y="-2130"/>
                  <a:pt x="1190244" y="0"/>
                </a:cubicBezTo>
                <a:cubicBezTo>
                  <a:pt x="1455137" y="2130"/>
                  <a:pt x="1428691" y="10242"/>
                  <a:pt x="1623060" y="0"/>
                </a:cubicBezTo>
                <a:cubicBezTo>
                  <a:pt x="1817429" y="-10242"/>
                  <a:pt x="1970637" y="26101"/>
                  <a:pt x="2218182" y="0"/>
                </a:cubicBezTo>
                <a:cubicBezTo>
                  <a:pt x="2465727" y="-26101"/>
                  <a:pt x="2697424" y="-37662"/>
                  <a:pt x="3056763" y="0"/>
                </a:cubicBezTo>
                <a:cubicBezTo>
                  <a:pt x="3416102" y="37662"/>
                  <a:pt x="3593057" y="5679"/>
                  <a:pt x="3733038" y="0"/>
                </a:cubicBezTo>
                <a:cubicBezTo>
                  <a:pt x="3873019" y="-5679"/>
                  <a:pt x="4227702" y="-17899"/>
                  <a:pt x="4490466" y="0"/>
                </a:cubicBezTo>
                <a:cubicBezTo>
                  <a:pt x="4753230" y="17899"/>
                  <a:pt x="4954916" y="-7629"/>
                  <a:pt x="5085588" y="0"/>
                </a:cubicBezTo>
                <a:cubicBezTo>
                  <a:pt x="5216260" y="7629"/>
                  <a:pt x="5443283" y="13568"/>
                  <a:pt x="5761863" y="0"/>
                </a:cubicBezTo>
                <a:cubicBezTo>
                  <a:pt x="6080443" y="-13568"/>
                  <a:pt x="6414913" y="34176"/>
                  <a:pt x="6600444" y="0"/>
                </a:cubicBezTo>
                <a:cubicBezTo>
                  <a:pt x="6785975" y="-34176"/>
                  <a:pt x="6979908" y="24439"/>
                  <a:pt x="7114413" y="0"/>
                </a:cubicBezTo>
                <a:cubicBezTo>
                  <a:pt x="7248918" y="-24439"/>
                  <a:pt x="7753242" y="49243"/>
                  <a:pt x="8115300" y="0"/>
                </a:cubicBezTo>
                <a:cubicBezTo>
                  <a:pt x="8114711" y="10802"/>
                  <a:pt x="8114630" y="18406"/>
                  <a:pt x="8115300" y="27432"/>
                </a:cubicBezTo>
                <a:cubicBezTo>
                  <a:pt x="7919968" y="56537"/>
                  <a:pt x="7815832" y="29302"/>
                  <a:pt x="7520178" y="27432"/>
                </a:cubicBezTo>
                <a:cubicBezTo>
                  <a:pt x="7224524" y="25562"/>
                  <a:pt x="7237397" y="41582"/>
                  <a:pt x="7087362" y="27432"/>
                </a:cubicBezTo>
                <a:cubicBezTo>
                  <a:pt x="6937327" y="13282"/>
                  <a:pt x="6666361" y="21099"/>
                  <a:pt x="6411087" y="27432"/>
                </a:cubicBezTo>
                <a:cubicBezTo>
                  <a:pt x="6155814" y="33765"/>
                  <a:pt x="6076699" y="29106"/>
                  <a:pt x="5897118" y="27432"/>
                </a:cubicBezTo>
                <a:cubicBezTo>
                  <a:pt x="5717537" y="25758"/>
                  <a:pt x="5480643" y="60140"/>
                  <a:pt x="5220843" y="27432"/>
                </a:cubicBezTo>
                <a:cubicBezTo>
                  <a:pt x="4961043" y="-5276"/>
                  <a:pt x="4741983" y="10261"/>
                  <a:pt x="4544568" y="27432"/>
                </a:cubicBezTo>
                <a:cubicBezTo>
                  <a:pt x="4347154" y="44603"/>
                  <a:pt x="4107592" y="3653"/>
                  <a:pt x="3868293" y="27432"/>
                </a:cubicBezTo>
                <a:cubicBezTo>
                  <a:pt x="3628995" y="51211"/>
                  <a:pt x="3474283" y="17408"/>
                  <a:pt x="3192018" y="27432"/>
                </a:cubicBezTo>
                <a:cubicBezTo>
                  <a:pt x="2909754" y="37456"/>
                  <a:pt x="2798966" y="32872"/>
                  <a:pt x="2596896" y="27432"/>
                </a:cubicBezTo>
                <a:cubicBezTo>
                  <a:pt x="2394826" y="21992"/>
                  <a:pt x="2025585" y="38694"/>
                  <a:pt x="1839468" y="27432"/>
                </a:cubicBezTo>
                <a:cubicBezTo>
                  <a:pt x="1653351" y="16170"/>
                  <a:pt x="1444068" y="17283"/>
                  <a:pt x="1163193" y="27432"/>
                </a:cubicBezTo>
                <a:cubicBezTo>
                  <a:pt x="882319" y="37581"/>
                  <a:pt x="259987" y="69926"/>
                  <a:pt x="0" y="27432"/>
                </a:cubicBezTo>
                <a:cubicBezTo>
                  <a:pt x="586" y="19291"/>
                  <a:pt x="-218" y="13009"/>
                  <a:pt x="0" y="0"/>
                </a:cubicBezTo>
                <a:close/>
              </a:path>
              <a:path w="8115300" h="27432" stroke="0" extrusionOk="0">
                <a:moveTo>
                  <a:pt x="0" y="0"/>
                </a:moveTo>
                <a:cubicBezTo>
                  <a:pt x="246921" y="20773"/>
                  <a:pt x="378767" y="-16956"/>
                  <a:pt x="595122" y="0"/>
                </a:cubicBezTo>
                <a:cubicBezTo>
                  <a:pt x="811477" y="16956"/>
                  <a:pt x="846257" y="-13061"/>
                  <a:pt x="1027938" y="0"/>
                </a:cubicBezTo>
                <a:cubicBezTo>
                  <a:pt x="1209619" y="13061"/>
                  <a:pt x="1578503" y="7172"/>
                  <a:pt x="1866519" y="0"/>
                </a:cubicBezTo>
                <a:cubicBezTo>
                  <a:pt x="2154535" y="-7172"/>
                  <a:pt x="2226239" y="7373"/>
                  <a:pt x="2461641" y="0"/>
                </a:cubicBezTo>
                <a:cubicBezTo>
                  <a:pt x="2697043" y="-7373"/>
                  <a:pt x="2901650" y="-10054"/>
                  <a:pt x="3056763" y="0"/>
                </a:cubicBezTo>
                <a:cubicBezTo>
                  <a:pt x="3211876" y="10054"/>
                  <a:pt x="3585194" y="26991"/>
                  <a:pt x="3895344" y="0"/>
                </a:cubicBezTo>
                <a:cubicBezTo>
                  <a:pt x="4205494" y="-26991"/>
                  <a:pt x="4295029" y="18672"/>
                  <a:pt x="4409313" y="0"/>
                </a:cubicBezTo>
                <a:cubicBezTo>
                  <a:pt x="4523597" y="-18672"/>
                  <a:pt x="4956843" y="3306"/>
                  <a:pt x="5247894" y="0"/>
                </a:cubicBezTo>
                <a:cubicBezTo>
                  <a:pt x="5538945" y="-3306"/>
                  <a:pt x="5725486" y="41316"/>
                  <a:pt x="6086475" y="0"/>
                </a:cubicBezTo>
                <a:cubicBezTo>
                  <a:pt x="6447464" y="-41316"/>
                  <a:pt x="6467270" y="-130"/>
                  <a:pt x="6762750" y="0"/>
                </a:cubicBezTo>
                <a:cubicBezTo>
                  <a:pt x="7058230" y="130"/>
                  <a:pt x="7713814" y="14357"/>
                  <a:pt x="8115300" y="0"/>
                </a:cubicBezTo>
                <a:cubicBezTo>
                  <a:pt x="8113940" y="10164"/>
                  <a:pt x="8115383" y="19377"/>
                  <a:pt x="8115300" y="27432"/>
                </a:cubicBezTo>
                <a:cubicBezTo>
                  <a:pt x="7951056" y="30523"/>
                  <a:pt x="7778080" y="21630"/>
                  <a:pt x="7682484" y="27432"/>
                </a:cubicBezTo>
                <a:cubicBezTo>
                  <a:pt x="7586888" y="33234"/>
                  <a:pt x="7123604" y="-3715"/>
                  <a:pt x="6843903" y="27432"/>
                </a:cubicBezTo>
                <a:cubicBezTo>
                  <a:pt x="6564202" y="58579"/>
                  <a:pt x="6499708" y="46045"/>
                  <a:pt x="6329934" y="27432"/>
                </a:cubicBezTo>
                <a:cubicBezTo>
                  <a:pt x="6160160" y="8819"/>
                  <a:pt x="5847230" y="12305"/>
                  <a:pt x="5653659" y="27432"/>
                </a:cubicBezTo>
                <a:cubicBezTo>
                  <a:pt x="5460088" y="42559"/>
                  <a:pt x="5091368" y="49579"/>
                  <a:pt x="4815078" y="27432"/>
                </a:cubicBezTo>
                <a:cubicBezTo>
                  <a:pt x="4538788" y="5285"/>
                  <a:pt x="4312121" y="56408"/>
                  <a:pt x="4138803" y="27432"/>
                </a:cubicBezTo>
                <a:cubicBezTo>
                  <a:pt x="3965485" y="-1544"/>
                  <a:pt x="3850471" y="37054"/>
                  <a:pt x="3705987" y="27432"/>
                </a:cubicBezTo>
                <a:cubicBezTo>
                  <a:pt x="3561503" y="17810"/>
                  <a:pt x="3428606" y="6693"/>
                  <a:pt x="3192018" y="27432"/>
                </a:cubicBezTo>
                <a:cubicBezTo>
                  <a:pt x="2955430" y="48171"/>
                  <a:pt x="2708142" y="29499"/>
                  <a:pt x="2353437" y="27432"/>
                </a:cubicBezTo>
                <a:cubicBezTo>
                  <a:pt x="1998732" y="25365"/>
                  <a:pt x="1984171" y="39554"/>
                  <a:pt x="1677162" y="27432"/>
                </a:cubicBezTo>
                <a:cubicBezTo>
                  <a:pt x="1370153" y="15310"/>
                  <a:pt x="1367960" y="5957"/>
                  <a:pt x="1163193" y="27432"/>
                </a:cubicBezTo>
                <a:cubicBezTo>
                  <a:pt x="958426" y="48907"/>
                  <a:pt x="303607" y="-7538"/>
                  <a:pt x="0" y="27432"/>
                </a:cubicBezTo>
                <a:cubicBezTo>
                  <a:pt x="-383" y="21019"/>
                  <a:pt x="-503" y="12434"/>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id="{FB688DBE-B1BD-6A4F-DC90-F670E631AB81}"/>
              </a:ext>
            </a:extLst>
          </p:cNvPr>
          <p:cNvGrpSpPr/>
          <p:nvPr/>
        </p:nvGrpSpPr>
        <p:grpSpPr>
          <a:xfrm>
            <a:off x="1600200" y="4177410"/>
            <a:ext cx="15509536" cy="523220"/>
            <a:chOff x="965171" y="3959874"/>
            <a:chExt cx="15509536" cy="523220"/>
          </a:xfrm>
        </p:grpSpPr>
        <p:sp>
          <p:nvSpPr>
            <p:cNvPr id="12" name="TextBox 11">
              <a:extLst>
                <a:ext uri="{FF2B5EF4-FFF2-40B4-BE49-F238E27FC236}">
                  <a16:creationId xmlns:a16="http://schemas.microsoft.com/office/drawing/2014/main" id="{B7A36364-F01B-1860-AB94-24A6695A53A0}"/>
                </a:ext>
              </a:extLst>
            </p:cNvPr>
            <p:cNvSpPr txBox="1"/>
            <p:nvPr/>
          </p:nvSpPr>
          <p:spPr>
            <a:xfrm>
              <a:off x="965171" y="3959874"/>
              <a:ext cx="4223279" cy="523220"/>
            </a:xfrm>
            <a:prstGeom prst="rect">
              <a:avLst/>
            </a:prstGeom>
            <a:noFill/>
          </p:spPr>
          <p:txBody>
            <a:bodyPr wrap="square" rtlCol="0" anchor="ctr">
              <a:spAutoFit/>
            </a:bodyPr>
            <a:lstStyle/>
            <a:p>
              <a:pPr algn="ctr"/>
              <a:r>
                <a:rPr lang="en-US" sz="2800" b="1" dirty="0"/>
                <a:t>Grade 3</a:t>
              </a:r>
            </a:p>
          </p:txBody>
        </p:sp>
        <p:sp>
          <p:nvSpPr>
            <p:cNvPr id="15" name="TextBox 14">
              <a:extLst>
                <a:ext uri="{FF2B5EF4-FFF2-40B4-BE49-F238E27FC236}">
                  <a16:creationId xmlns:a16="http://schemas.microsoft.com/office/drawing/2014/main" id="{6C537ADF-AB75-4637-3E5F-C9846A003E41}"/>
                </a:ext>
              </a:extLst>
            </p:cNvPr>
            <p:cNvSpPr txBox="1"/>
            <p:nvPr/>
          </p:nvSpPr>
          <p:spPr>
            <a:xfrm>
              <a:off x="6253207" y="3959874"/>
              <a:ext cx="4223279" cy="523220"/>
            </a:xfrm>
            <a:prstGeom prst="rect">
              <a:avLst/>
            </a:prstGeom>
            <a:noFill/>
          </p:spPr>
          <p:txBody>
            <a:bodyPr wrap="square" rtlCol="0" anchor="ctr">
              <a:spAutoFit/>
            </a:bodyPr>
            <a:lstStyle/>
            <a:p>
              <a:pPr algn="ctr"/>
              <a:r>
                <a:rPr lang="en-US" sz="2800" b="1" dirty="0"/>
                <a:t>Grade 4</a:t>
              </a:r>
            </a:p>
          </p:txBody>
        </p:sp>
        <p:sp>
          <p:nvSpPr>
            <p:cNvPr id="17" name="TextBox 16">
              <a:extLst>
                <a:ext uri="{FF2B5EF4-FFF2-40B4-BE49-F238E27FC236}">
                  <a16:creationId xmlns:a16="http://schemas.microsoft.com/office/drawing/2014/main" id="{8A99238C-659E-4D54-2581-4A1F0F2C65EE}"/>
                </a:ext>
              </a:extLst>
            </p:cNvPr>
            <p:cNvSpPr txBox="1"/>
            <p:nvPr/>
          </p:nvSpPr>
          <p:spPr>
            <a:xfrm>
              <a:off x="12251428" y="3959874"/>
              <a:ext cx="4223279" cy="523220"/>
            </a:xfrm>
            <a:prstGeom prst="rect">
              <a:avLst/>
            </a:prstGeom>
            <a:noFill/>
          </p:spPr>
          <p:txBody>
            <a:bodyPr wrap="square" rtlCol="0" anchor="ctr">
              <a:spAutoFit/>
            </a:bodyPr>
            <a:lstStyle/>
            <a:p>
              <a:pPr algn="ctr"/>
              <a:r>
                <a:rPr lang="en-US" sz="2800" b="1" dirty="0"/>
                <a:t>Grade 5</a:t>
              </a:r>
            </a:p>
          </p:txBody>
        </p:sp>
      </p:grpSp>
      <p:pic>
        <p:nvPicPr>
          <p:cNvPr id="3" name="Picture 2" descr="A blue and red logo&#10;&#10;AI-generated content may be incorrect.">
            <a:extLst>
              <a:ext uri="{FF2B5EF4-FFF2-40B4-BE49-F238E27FC236}">
                <a16:creationId xmlns:a16="http://schemas.microsoft.com/office/drawing/2014/main" id="{E94717E7-01A0-2B60-26CC-F321B0B125C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2000" y="1076132"/>
            <a:ext cx="3697119" cy="1598754"/>
          </a:xfrm>
          <a:prstGeom prst="rect">
            <a:avLst/>
          </a:prstGeom>
        </p:spPr>
      </p:pic>
      <p:pic>
        <p:nvPicPr>
          <p:cNvPr id="4" name="Picture 3">
            <a:extLst>
              <a:ext uri="{FF2B5EF4-FFF2-40B4-BE49-F238E27FC236}">
                <a16:creationId xmlns:a16="http://schemas.microsoft.com/office/drawing/2014/main" id="{43F8AA01-E081-D2CF-E6A2-F5E224595E43}"/>
              </a:ext>
            </a:extLst>
          </p:cNvPr>
          <p:cNvPicPr>
            <a:picLocks noChangeAspect="1"/>
          </p:cNvPicPr>
          <p:nvPr/>
        </p:nvPicPr>
        <p:blipFill>
          <a:blip r:embed="rId3"/>
          <a:stretch>
            <a:fillRect/>
          </a:stretch>
        </p:blipFill>
        <p:spPr>
          <a:xfrm>
            <a:off x="121140" y="4990845"/>
            <a:ext cx="5930610" cy="3511427"/>
          </a:xfrm>
          <a:prstGeom prst="rect">
            <a:avLst/>
          </a:prstGeom>
        </p:spPr>
      </p:pic>
      <p:pic>
        <p:nvPicPr>
          <p:cNvPr id="6" name="Picture 5">
            <a:extLst>
              <a:ext uri="{FF2B5EF4-FFF2-40B4-BE49-F238E27FC236}">
                <a16:creationId xmlns:a16="http://schemas.microsoft.com/office/drawing/2014/main" id="{8A034C40-5037-8FA1-57F3-26068557D17A}"/>
              </a:ext>
            </a:extLst>
          </p:cNvPr>
          <p:cNvPicPr>
            <a:picLocks noChangeAspect="1"/>
          </p:cNvPicPr>
          <p:nvPr/>
        </p:nvPicPr>
        <p:blipFill>
          <a:blip r:embed="rId4"/>
          <a:stretch>
            <a:fillRect/>
          </a:stretch>
        </p:blipFill>
        <p:spPr>
          <a:xfrm>
            <a:off x="6301414" y="4990845"/>
            <a:ext cx="5553052" cy="3571641"/>
          </a:xfrm>
          <a:prstGeom prst="rect">
            <a:avLst/>
          </a:prstGeom>
        </p:spPr>
      </p:pic>
      <p:pic>
        <p:nvPicPr>
          <p:cNvPr id="9" name="Picture 8">
            <a:extLst>
              <a:ext uri="{FF2B5EF4-FFF2-40B4-BE49-F238E27FC236}">
                <a16:creationId xmlns:a16="http://schemas.microsoft.com/office/drawing/2014/main" id="{7A547228-423C-A910-F6E8-6B8B0DDA370D}"/>
              </a:ext>
            </a:extLst>
          </p:cNvPr>
          <p:cNvPicPr>
            <a:picLocks noChangeAspect="1"/>
          </p:cNvPicPr>
          <p:nvPr/>
        </p:nvPicPr>
        <p:blipFill>
          <a:blip r:embed="rId5"/>
          <a:stretch>
            <a:fillRect/>
          </a:stretch>
        </p:blipFill>
        <p:spPr>
          <a:xfrm>
            <a:off x="12056339" y="4990845"/>
            <a:ext cx="6211167" cy="3686689"/>
          </a:xfrm>
          <a:prstGeom prst="rect">
            <a:avLst/>
          </a:prstGeom>
        </p:spPr>
      </p:pic>
      <p:sp>
        <p:nvSpPr>
          <p:cNvPr id="20" name="TextBox 19">
            <a:extLst>
              <a:ext uri="{FF2B5EF4-FFF2-40B4-BE49-F238E27FC236}">
                <a16:creationId xmlns:a16="http://schemas.microsoft.com/office/drawing/2014/main" id="{3C267305-20F9-3673-8795-D78E5E3FF18F}"/>
              </a:ext>
            </a:extLst>
          </p:cNvPr>
          <p:cNvSpPr txBox="1"/>
          <p:nvPr/>
        </p:nvSpPr>
        <p:spPr>
          <a:xfrm>
            <a:off x="304800" y="6833926"/>
            <a:ext cx="1618488" cy="400110"/>
          </a:xfrm>
          <a:prstGeom prst="rect">
            <a:avLst/>
          </a:prstGeom>
          <a:solidFill>
            <a:srgbClr val="FFFF00"/>
          </a:solidFill>
        </p:spPr>
        <p:txBody>
          <a:bodyPr wrap="square" rtlCol="0">
            <a:spAutoFit/>
          </a:bodyPr>
          <a:lstStyle/>
          <a:p>
            <a:pPr algn="ctr"/>
            <a:r>
              <a:rPr lang="en-US" sz="2000" dirty="0"/>
              <a:t>DISTRICT</a:t>
            </a:r>
          </a:p>
        </p:txBody>
      </p:sp>
      <p:sp>
        <p:nvSpPr>
          <p:cNvPr id="19" name="TextBox 18">
            <a:extLst>
              <a:ext uri="{FF2B5EF4-FFF2-40B4-BE49-F238E27FC236}">
                <a16:creationId xmlns:a16="http://schemas.microsoft.com/office/drawing/2014/main" id="{60D74F45-E646-7555-9D5C-5E01E6322F3F}"/>
              </a:ext>
            </a:extLst>
          </p:cNvPr>
          <p:cNvSpPr txBox="1"/>
          <p:nvPr/>
        </p:nvSpPr>
        <p:spPr>
          <a:xfrm>
            <a:off x="304800" y="7390556"/>
            <a:ext cx="1618488" cy="400110"/>
          </a:xfrm>
          <a:prstGeom prst="rect">
            <a:avLst/>
          </a:prstGeom>
          <a:solidFill>
            <a:srgbClr val="FFFF00"/>
          </a:solidFill>
        </p:spPr>
        <p:txBody>
          <a:bodyPr wrap="square" rtlCol="0">
            <a:spAutoFit/>
          </a:bodyPr>
          <a:lstStyle/>
          <a:p>
            <a:pPr algn="ctr"/>
            <a:r>
              <a:rPr lang="en-US" sz="2000" dirty="0"/>
              <a:t>STATE</a:t>
            </a:r>
          </a:p>
        </p:txBody>
      </p:sp>
      <p:sp>
        <p:nvSpPr>
          <p:cNvPr id="21" name="TextBox 20">
            <a:extLst>
              <a:ext uri="{FF2B5EF4-FFF2-40B4-BE49-F238E27FC236}">
                <a16:creationId xmlns:a16="http://schemas.microsoft.com/office/drawing/2014/main" id="{9DF97D32-56EB-6BDB-28C8-964EFC40611D}"/>
              </a:ext>
            </a:extLst>
          </p:cNvPr>
          <p:cNvSpPr txBox="1"/>
          <p:nvPr/>
        </p:nvSpPr>
        <p:spPr>
          <a:xfrm>
            <a:off x="304800" y="7947187"/>
            <a:ext cx="1618488" cy="400110"/>
          </a:xfrm>
          <a:prstGeom prst="rect">
            <a:avLst/>
          </a:prstGeom>
          <a:solidFill>
            <a:srgbClr val="FFFF00"/>
          </a:solidFill>
        </p:spPr>
        <p:txBody>
          <a:bodyPr wrap="square" rtlCol="0">
            <a:spAutoFit/>
          </a:bodyPr>
          <a:lstStyle/>
          <a:p>
            <a:pPr algn="ctr"/>
            <a:r>
              <a:rPr lang="en-US" sz="2000" dirty="0"/>
              <a:t>SCHOOL</a:t>
            </a:r>
          </a:p>
        </p:txBody>
      </p:sp>
    </p:spTree>
    <p:extLst>
      <p:ext uri="{BB962C8B-B14F-4D97-AF65-F5344CB8AC3E}">
        <p14:creationId xmlns:p14="http://schemas.microsoft.com/office/powerpoint/2010/main" val="38231276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E2070AE-655D-E470-8225-15C1F18621AF}"/>
            </a:ext>
          </a:extLst>
        </p:cNvPr>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EEAD3445-CA40-71E0-3299-68A420E054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3428" cy="10287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C83B1FEA-7FE4-B624-6AB8-B2C8DE89777E}"/>
              </a:ext>
            </a:extLst>
          </p:cNvPr>
          <p:cNvSpPr txBox="1"/>
          <p:nvPr/>
        </p:nvSpPr>
        <p:spPr>
          <a:xfrm>
            <a:off x="959484" y="1101378"/>
            <a:ext cx="16364460" cy="1598754"/>
          </a:xfrm>
          <a:prstGeom prst="rect">
            <a:avLst/>
          </a:prstGeom>
        </p:spPr>
        <p:txBody>
          <a:bodyPr vert="horz" lIns="91440" tIns="45720" rIns="91440" bIns="45720" rtlCol="0" anchor="ctr">
            <a:normAutofit/>
          </a:bodyPr>
          <a:lstStyle/>
          <a:p>
            <a:pPr algn="ctr">
              <a:lnSpc>
                <a:spcPct val="90000"/>
              </a:lnSpc>
              <a:spcBef>
                <a:spcPct val="0"/>
              </a:spcBef>
              <a:spcAft>
                <a:spcPts val="600"/>
              </a:spcAft>
            </a:pPr>
            <a:r>
              <a:rPr lang="en-US" sz="5000" dirty="0">
                <a:latin typeface="+mj-lt"/>
                <a:ea typeface="+mj-ea"/>
                <a:cs typeface="+mj-cs"/>
              </a:rPr>
              <a:t> </a:t>
            </a:r>
            <a:r>
              <a:rPr lang="en-US" sz="5000" dirty="0">
                <a:solidFill>
                  <a:srgbClr val="FF0000"/>
                </a:solidFill>
                <a:latin typeface="+mj-lt"/>
                <a:ea typeface="+mj-ea"/>
                <a:cs typeface="+mj-cs"/>
              </a:rPr>
              <a:t>SCIENCE </a:t>
            </a:r>
            <a:r>
              <a:rPr lang="en-US" sz="5000" dirty="0">
                <a:latin typeface="+mj-lt"/>
                <a:ea typeface="+mj-ea"/>
                <a:cs typeface="+mj-cs"/>
              </a:rPr>
              <a:t>Scores 2024 - 2025</a:t>
            </a:r>
          </a:p>
        </p:txBody>
      </p:sp>
      <p:sp>
        <p:nvSpPr>
          <p:cNvPr id="18" name="sketch line">
            <a:extLst>
              <a:ext uri="{FF2B5EF4-FFF2-40B4-BE49-F238E27FC236}">
                <a16:creationId xmlns:a16="http://schemas.microsoft.com/office/drawing/2014/main" id="{ABE55A7A-BCF1-B352-BA6B-92D1A8ACC4D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84064" y="2700132"/>
            <a:ext cx="8115300" cy="27432"/>
          </a:xfrm>
          <a:custGeom>
            <a:avLst/>
            <a:gdLst>
              <a:gd name="connsiteX0" fmla="*/ 0 w 8115300"/>
              <a:gd name="connsiteY0" fmla="*/ 0 h 27432"/>
              <a:gd name="connsiteX1" fmla="*/ 432816 w 8115300"/>
              <a:gd name="connsiteY1" fmla="*/ 0 h 27432"/>
              <a:gd name="connsiteX2" fmla="*/ 1190244 w 8115300"/>
              <a:gd name="connsiteY2" fmla="*/ 0 h 27432"/>
              <a:gd name="connsiteX3" fmla="*/ 1623060 w 8115300"/>
              <a:gd name="connsiteY3" fmla="*/ 0 h 27432"/>
              <a:gd name="connsiteX4" fmla="*/ 2218182 w 8115300"/>
              <a:gd name="connsiteY4" fmla="*/ 0 h 27432"/>
              <a:gd name="connsiteX5" fmla="*/ 3056763 w 8115300"/>
              <a:gd name="connsiteY5" fmla="*/ 0 h 27432"/>
              <a:gd name="connsiteX6" fmla="*/ 3733038 w 8115300"/>
              <a:gd name="connsiteY6" fmla="*/ 0 h 27432"/>
              <a:gd name="connsiteX7" fmla="*/ 4490466 w 8115300"/>
              <a:gd name="connsiteY7" fmla="*/ 0 h 27432"/>
              <a:gd name="connsiteX8" fmla="*/ 5085588 w 8115300"/>
              <a:gd name="connsiteY8" fmla="*/ 0 h 27432"/>
              <a:gd name="connsiteX9" fmla="*/ 5761863 w 8115300"/>
              <a:gd name="connsiteY9" fmla="*/ 0 h 27432"/>
              <a:gd name="connsiteX10" fmla="*/ 6600444 w 8115300"/>
              <a:gd name="connsiteY10" fmla="*/ 0 h 27432"/>
              <a:gd name="connsiteX11" fmla="*/ 7114413 w 8115300"/>
              <a:gd name="connsiteY11" fmla="*/ 0 h 27432"/>
              <a:gd name="connsiteX12" fmla="*/ 8115300 w 8115300"/>
              <a:gd name="connsiteY12" fmla="*/ 0 h 27432"/>
              <a:gd name="connsiteX13" fmla="*/ 8115300 w 8115300"/>
              <a:gd name="connsiteY13" fmla="*/ 27432 h 27432"/>
              <a:gd name="connsiteX14" fmla="*/ 7520178 w 8115300"/>
              <a:gd name="connsiteY14" fmla="*/ 27432 h 27432"/>
              <a:gd name="connsiteX15" fmla="*/ 7087362 w 8115300"/>
              <a:gd name="connsiteY15" fmla="*/ 27432 h 27432"/>
              <a:gd name="connsiteX16" fmla="*/ 6411087 w 8115300"/>
              <a:gd name="connsiteY16" fmla="*/ 27432 h 27432"/>
              <a:gd name="connsiteX17" fmla="*/ 5897118 w 8115300"/>
              <a:gd name="connsiteY17" fmla="*/ 27432 h 27432"/>
              <a:gd name="connsiteX18" fmla="*/ 5220843 w 8115300"/>
              <a:gd name="connsiteY18" fmla="*/ 27432 h 27432"/>
              <a:gd name="connsiteX19" fmla="*/ 4544568 w 8115300"/>
              <a:gd name="connsiteY19" fmla="*/ 27432 h 27432"/>
              <a:gd name="connsiteX20" fmla="*/ 3868293 w 8115300"/>
              <a:gd name="connsiteY20" fmla="*/ 27432 h 27432"/>
              <a:gd name="connsiteX21" fmla="*/ 3192018 w 8115300"/>
              <a:gd name="connsiteY21" fmla="*/ 27432 h 27432"/>
              <a:gd name="connsiteX22" fmla="*/ 2596896 w 8115300"/>
              <a:gd name="connsiteY22" fmla="*/ 27432 h 27432"/>
              <a:gd name="connsiteX23" fmla="*/ 1839468 w 8115300"/>
              <a:gd name="connsiteY23" fmla="*/ 27432 h 27432"/>
              <a:gd name="connsiteX24" fmla="*/ 1163193 w 8115300"/>
              <a:gd name="connsiteY24" fmla="*/ 27432 h 27432"/>
              <a:gd name="connsiteX25" fmla="*/ 0 w 8115300"/>
              <a:gd name="connsiteY25" fmla="*/ 27432 h 27432"/>
              <a:gd name="connsiteX26" fmla="*/ 0 w 8115300"/>
              <a:gd name="connsiteY2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8115300" h="27432" fill="none" extrusionOk="0">
                <a:moveTo>
                  <a:pt x="0" y="0"/>
                </a:moveTo>
                <a:cubicBezTo>
                  <a:pt x="190010" y="894"/>
                  <a:pt x="220703" y="16712"/>
                  <a:pt x="432816" y="0"/>
                </a:cubicBezTo>
                <a:cubicBezTo>
                  <a:pt x="644929" y="-16712"/>
                  <a:pt x="925351" y="-2130"/>
                  <a:pt x="1190244" y="0"/>
                </a:cubicBezTo>
                <a:cubicBezTo>
                  <a:pt x="1455137" y="2130"/>
                  <a:pt x="1428691" y="10242"/>
                  <a:pt x="1623060" y="0"/>
                </a:cubicBezTo>
                <a:cubicBezTo>
                  <a:pt x="1817429" y="-10242"/>
                  <a:pt x="1970637" y="26101"/>
                  <a:pt x="2218182" y="0"/>
                </a:cubicBezTo>
                <a:cubicBezTo>
                  <a:pt x="2465727" y="-26101"/>
                  <a:pt x="2697424" y="-37662"/>
                  <a:pt x="3056763" y="0"/>
                </a:cubicBezTo>
                <a:cubicBezTo>
                  <a:pt x="3416102" y="37662"/>
                  <a:pt x="3593057" y="5679"/>
                  <a:pt x="3733038" y="0"/>
                </a:cubicBezTo>
                <a:cubicBezTo>
                  <a:pt x="3873019" y="-5679"/>
                  <a:pt x="4227702" y="-17899"/>
                  <a:pt x="4490466" y="0"/>
                </a:cubicBezTo>
                <a:cubicBezTo>
                  <a:pt x="4753230" y="17899"/>
                  <a:pt x="4954916" y="-7629"/>
                  <a:pt x="5085588" y="0"/>
                </a:cubicBezTo>
                <a:cubicBezTo>
                  <a:pt x="5216260" y="7629"/>
                  <a:pt x="5443283" y="13568"/>
                  <a:pt x="5761863" y="0"/>
                </a:cubicBezTo>
                <a:cubicBezTo>
                  <a:pt x="6080443" y="-13568"/>
                  <a:pt x="6414913" y="34176"/>
                  <a:pt x="6600444" y="0"/>
                </a:cubicBezTo>
                <a:cubicBezTo>
                  <a:pt x="6785975" y="-34176"/>
                  <a:pt x="6979908" y="24439"/>
                  <a:pt x="7114413" y="0"/>
                </a:cubicBezTo>
                <a:cubicBezTo>
                  <a:pt x="7248918" y="-24439"/>
                  <a:pt x="7753242" y="49243"/>
                  <a:pt x="8115300" y="0"/>
                </a:cubicBezTo>
                <a:cubicBezTo>
                  <a:pt x="8114711" y="10802"/>
                  <a:pt x="8114630" y="18406"/>
                  <a:pt x="8115300" y="27432"/>
                </a:cubicBezTo>
                <a:cubicBezTo>
                  <a:pt x="7919968" y="56537"/>
                  <a:pt x="7815832" y="29302"/>
                  <a:pt x="7520178" y="27432"/>
                </a:cubicBezTo>
                <a:cubicBezTo>
                  <a:pt x="7224524" y="25562"/>
                  <a:pt x="7237397" y="41582"/>
                  <a:pt x="7087362" y="27432"/>
                </a:cubicBezTo>
                <a:cubicBezTo>
                  <a:pt x="6937327" y="13282"/>
                  <a:pt x="6666361" y="21099"/>
                  <a:pt x="6411087" y="27432"/>
                </a:cubicBezTo>
                <a:cubicBezTo>
                  <a:pt x="6155814" y="33765"/>
                  <a:pt x="6076699" y="29106"/>
                  <a:pt x="5897118" y="27432"/>
                </a:cubicBezTo>
                <a:cubicBezTo>
                  <a:pt x="5717537" y="25758"/>
                  <a:pt x="5480643" y="60140"/>
                  <a:pt x="5220843" y="27432"/>
                </a:cubicBezTo>
                <a:cubicBezTo>
                  <a:pt x="4961043" y="-5276"/>
                  <a:pt x="4741983" y="10261"/>
                  <a:pt x="4544568" y="27432"/>
                </a:cubicBezTo>
                <a:cubicBezTo>
                  <a:pt x="4347154" y="44603"/>
                  <a:pt x="4107592" y="3653"/>
                  <a:pt x="3868293" y="27432"/>
                </a:cubicBezTo>
                <a:cubicBezTo>
                  <a:pt x="3628995" y="51211"/>
                  <a:pt x="3474283" y="17408"/>
                  <a:pt x="3192018" y="27432"/>
                </a:cubicBezTo>
                <a:cubicBezTo>
                  <a:pt x="2909754" y="37456"/>
                  <a:pt x="2798966" y="32872"/>
                  <a:pt x="2596896" y="27432"/>
                </a:cubicBezTo>
                <a:cubicBezTo>
                  <a:pt x="2394826" y="21992"/>
                  <a:pt x="2025585" y="38694"/>
                  <a:pt x="1839468" y="27432"/>
                </a:cubicBezTo>
                <a:cubicBezTo>
                  <a:pt x="1653351" y="16170"/>
                  <a:pt x="1444068" y="17283"/>
                  <a:pt x="1163193" y="27432"/>
                </a:cubicBezTo>
                <a:cubicBezTo>
                  <a:pt x="882319" y="37581"/>
                  <a:pt x="259987" y="69926"/>
                  <a:pt x="0" y="27432"/>
                </a:cubicBezTo>
                <a:cubicBezTo>
                  <a:pt x="586" y="19291"/>
                  <a:pt x="-218" y="13009"/>
                  <a:pt x="0" y="0"/>
                </a:cubicBezTo>
                <a:close/>
              </a:path>
              <a:path w="8115300" h="27432" stroke="0" extrusionOk="0">
                <a:moveTo>
                  <a:pt x="0" y="0"/>
                </a:moveTo>
                <a:cubicBezTo>
                  <a:pt x="246921" y="20773"/>
                  <a:pt x="378767" y="-16956"/>
                  <a:pt x="595122" y="0"/>
                </a:cubicBezTo>
                <a:cubicBezTo>
                  <a:pt x="811477" y="16956"/>
                  <a:pt x="846257" y="-13061"/>
                  <a:pt x="1027938" y="0"/>
                </a:cubicBezTo>
                <a:cubicBezTo>
                  <a:pt x="1209619" y="13061"/>
                  <a:pt x="1578503" y="7172"/>
                  <a:pt x="1866519" y="0"/>
                </a:cubicBezTo>
                <a:cubicBezTo>
                  <a:pt x="2154535" y="-7172"/>
                  <a:pt x="2226239" y="7373"/>
                  <a:pt x="2461641" y="0"/>
                </a:cubicBezTo>
                <a:cubicBezTo>
                  <a:pt x="2697043" y="-7373"/>
                  <a:pt x="2901650" y="-10054"/>
                  <a:pt x="3056763" y="0"/>
                </a:cubicBezTo>
                <a:cubicBezTo>
                  <a:pt x="3211876" y="10054"/>
                  <a:pt x="3585194" y="26991"/>
                  <a:pt x="3895344" y="0"/>
                </a:cubicBezTo>
                <a:cubicBezTo>
                  <a:pt x="4205494" y="-26991"/>
                  <a:pt x="4295029" y="18672"/>
                  <a:pt x="4409313" y="0"/>
                </a:cubicBezTo>
                <a:cubicBezTo>
                  <a:pt x="4523597" y="-18672"/>
                  <a:pt x="4956843" y="3306"/>
                  <a:pt x="5247894" y="0"/>
                </a:cubicBezTo>
                <a:cubicBezTo>
                  <a:pt x="5538945" y="-3306"/>
                  <a:pt x="5725486" y="41316"/>
                  <a:pt x="6086475" y="0"/>
                </a:cubicBezTo>
                <a:cubicBezTo>
                  <a:pt x="6447464" y="-41316"/>
                  <a:pt x="6467270" y="-130"/>
                  <a:pt x="6762750" y="0"/>
                </a:cubicBezTo>
                <a:cubicBezTo>
                  <a:pt x="7058230" y="130"/>
                  <a:pt x="7713814" y="14357"/>
                  <a:pt x="8115300" y="0"/>
                </a:cubicBezTo>
                <a:cubicBezTo>
                  <a:pt x="8113940" y="10164"/>
                  <a:pt x="8115383" y="19377"/>
                  <a:pt x="8115300" y="27432"/>
                </a:cubicBezTo>
                <a:cubicBezTo>
                  <a:pt x="7951056" y="30523"/>
                  <a:pt x="7778080" y="21630"/>
                  <a:pt x="7682484" y="27432"/>
                </a:cubicBezTo>
                <a:cubicBezTo>
                  <a:pt x="7586888" y="33234"/>
                  <a:pt x="7123604" y="-3715"/>
                  <a:pt x="6843903" y="27432"/>
                </a:cubicBezTo>
                <a:cubicBezTo>
                  <a:pt x="6564202" y="58579"/>
                  <a:pt x="6499708" y="46045"/>
                  <a:pt x="6329934" y="27432"/>
                </a:cubicBezTo>
                <a:cubicBezTo>
                  <a:pt x="6160160" y="8819"/>
                  <a:pt x="5847230" y="12305"/>
                  <a:pt x="5653659" y="27432"/>
                </a:cubicBezTo>
                <a:cubicBezTo>
                  <a:pt x="5460088" y="42559"/>
                  <a:pt x="5091368" y="49579"/>
                  <a:pt x="4815078" y="27432"/>
                </a:cubicBezTo>
                <a:cubicBezTo>
                  <a:pt x="4538788" y="5285"/>
                  <a:pt x="4312121" y="56408"/>
                  <a:pt x="4138803" y="27432"/>
                </a:cubicBezTo>
                <a:cubicBezTo>
                  <a:pt x="3965485" y="-1544"/>
                  <a:pt x="3850471" y="37054"/>
                  <a:pt x="3705987" y="27432"/>
                </a:cubicBezTo>
                <a:cubicBezTo>
                  <a:pt x="3561503" y="17810"/>
                  <a:pt x="3428606" y="6693"/>
                  <a:pt x="3192018" y="27432"/>
                </a:cubicBezTo>
                <a:cubicBezTo>
                  <a:pt x="2955430" y="48171"/>
                  <a:pt x="2708142" y="29499"/>
                  <a:pt x="2353437" y="27432"/>
                </a:cubicBezTo>
                <a:cubicBezTo>
                  <a:pt x="1998732" y="25365"/>
                  <a:pt x="1984171" y="39554"/>
                  <a:pt x="1677162" y="27432"/>
                </a:cubicBezTo>
                <a:cubicBezTo>
                  <a:pt x="1370153" y="15310"/>
                  <a:pt x="1367960" y="5957"/>
                  <a:pt x="1163193" y="27432"/>
                </a:cubicBezTo>
                <a:cubicBezTo>
                  <a:pt x="958426" y="48907"/>
                  <a:pt x="303607" y="-7538"/>
                  <a:pt x="0" y="27432"/>
                </a:cubicBezTo>
                <a:cubicBezTo>
                  <a:pt x="-383" y="21019"/>
                  <a:pt x="-503" y="12434"/>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6C4AC572-6D6C-BD5E-E5E1-5C38F090E03B}"/>
              </a:ext>
            </a:extLst>
          </p:cNvPr>
          <p:cNvSpPr txBox="1"/>
          <p:nvPr/>
        </p:nvSpPr>
        <p:spPr>
          <a:xfrm>
            <a:off x="7032360" y="3818769"/>
            <a:ext cx="4223279" cy="523220"/>
          </a:xfrm>
          <a:prstGeom prst="rect">
            <a:avLst/>
          </a:prstGeom>
          <a:noFill/>
        </p:spPr>
        <p:txBody>
          <a:bodyPr wrap="square" rtlCol="0" anchor="ctr">
            <a:spAutoFit/>
          </a:bodyPr>
          <a:lstStyle/>
          <a:p>
            <a:pPr algn="ctr"/>
            <a:r>
              <a:rPr lang="en-US" sz="2800" b="1" dirty="0"/>
              <a:t>Grade 5</a:t>
            </a:r>
          </a:p>
        </p:txBody>
      </p:sp>
      <p:pic>
        <p:nvPicPr>
          <p:cNvPr id="3" name="Picture 2" descr="A blue and red logo&#10;&#10;AI-generated content may be incorrect.">
            <a:extLst>
              <a:ext uri="{FF2B5EF4-FFF2-40B4-BE49-F238E27FC236}">
                <a16:creationId xmlns:a16="http://schemas.microsoft.com/office/drawing/2014/main" id="{D35E6581-FE62-C94A-E82B-0126423FBCA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2000" y="1076132"/>
            <a:ext cx="3697119" cy="1598754"/>
          </a:xfrm>
          <a:prstGeom prst="rect">
            <a:avLst/>
          </a:prstGeom>
        </p:spPr>
      </p:pic>
      <p:pic>
        <p:nvPicPr>
          <p:cNvPr id="4" name="Picture 3">
            <a:extLst>
              <a:ext uri="{FF2B5EF4-FFF2-40B4-BE49-F238E27FC236}">
                <a16:creationId xmlns:a16="http://schemas.microsoft.com/office/drawing/2014/main" id="{0C975843-E452-2D42-A639-7F337624C57E}"/>
              </a:ext>
            </a:extLst>
          </p:cNvPr>
          <p:cNvPicPr>
            <a:picLocks noChangeAspect="1"/>
          </p:cNvPicPr>
          <p:nvPr/>
        </p:nvPicPr>
        <p:blipFill>
          <a:blip r:embed="rId4"/>
          <a:stretch>
            <a:fillRect/>
          </a:stretch>
        </p:blipFill>
        <p:spPr>
          <a:xfrm>
            <a:off x="5084064" y="4605195"/>
            <a:ext cx="8335878" cy="4786815"/>
          </a:xfrm>
          <a:prstGeom prst="rect">
            <a:avLst/>
          </a:prstGeom>
        </p:spPr>
      </p:pic>
      <p:grpSp>
        <p:nvGrpSpPr>
          <p:cNvPr id="5" name="Group 4">
            <a:extLst>
              <a:ext uri="{FF2B5EF4-FFF2-40B4-BE49-F238E27FC236}">
                <a16:creationId xmlns:a16="http://schemas.microsoft.com/office/drawing/2014/main" id="{102834BE-A04D-DEB9-77BC-B1DBC977E472}"/>
              </a:ext>
            </a:extLst>
          </p:cNvPr>
          <p:cNvGrpSpPr/>
          <p:nvPr/>
        </p:nvGrpSpPr>
        <p:grpSpPr>
          <a:xfrm>
            <a:off x="5405911" y="7198565"/>
            <a:ext cx="1618488" cy="1987057"/>
            <a:chOff x="5084064" y="6866048"/>
            <a:chExt cx="1618488" cy="1987057"/>
          </a:xfrm>
        </p:grpSpPr>
        <p:sp>
          <p:nvSpPr>
            <p:cNvPr id="20" name="TextBox 19">
              <a:extLst>
                <a:ext uri="{FF2B5EF4-FFF2-40B4-BE49-F238E27FC236}">
                  <a16:creationId xmlns:a16="http://schemas.microsoft.com/office/drawing/2014/main" id="{313B5DF8-BBC5-9D46-55EE-1DD2F4D39ECF}"/>
                </a:ext>
              </a:extLst>
            </p:cNvPr>
            <p:cNvSpPr txBox="1"/>
            <p:nvPr/>
          </p:nvSpPr>
          <p:spPr>
            <a:xfrm>
              <a:off x="5084064" y="6866048"/>
              <a:ext cx="1618488" cy="400110"/>
            </a:xfrm>
            <a:prstGeom prst="rect">
              <a:avLst/>
            </a:prstGeom>
            <a:solidFill>
              <a:srgbClr val="FFFF00"/>
            </a:solidFill>
          </p:spPr>
          <p:txBody>
            <a:bodyPr wrap="square" rtlCol="0">
              <a:spAutoFit/>
            </a:bodyPr>
            <a:lstStyle/>
            <a:p>
              <a:pPr algn="ctr"/>
              <a:r>
                <a:rPr lang="en-US" sz="2000" dirty="0"/>
                <a:t>DISTRICT</a:t>
              </a:r>
            </a:p>
          </p:txBody>
        </p:sp>
        <p:sp>
          <p:nvSpPr>
            <p:cNvPr id="19" name="TextBox 18">
              <a:extLst>
                <a:ext uri="{FF2B5EF4-FFF2-40B4-BE49-F238E27FC236}">
                  <a16:creationId xmlns:a16="http://schemas.microsoft.com/office/drawing/2014/main" id="{AF6A780F-EE48-D867-8E7A-B3E1C50DE44A}"/>
                </a:ext>
              </a:extLst>
            </p:cNvPr>
            <p:cNvSpPr txBox="1"/>
            <p:nvPr/>
          </p:nvSpPr>
          <p:spPr>
            <a:xfrm>
              <a:off x="5084064" y="7624290"/>
              <a:ext cx="1618488" cy="400110"/>
            </a:xfrm>
            <a:prstGeom prst="rect">
              <a:avLst/>
            </a:prstGeom>
            <a:solidFill>
              <a:srgbClr val="FFFF00"/>
            </a:solidFill>
          </p:spPr>
          <p:txBody>
            <a:bodyPr wrap="square" rtlCol="0">
              <a:spAutoFit/>
            </a:bodyPr>
            <a:lstStyle/>
            <a:p>
              <a:pPr algn="ctr"/>
              <a:r>
                <a:rPr lang="en-US" sz="2000" dirty="0"/>
                <a:t>STATE</a:t>
              </a:r>
            </a:p>
          </p:txBody>
        </p:sp>
        <p:sp>
          <p:nvSpPr>
            <p:cNvPr id="21" name="TextBox 20">
              <a:extLst>
                <a:ext uri="{FF2B5EF4-FFF2-40B4-BE49-F238E27FC236}">
                  <a16:creationId xmlns:a16="http://schemas.microsoft.com/office/drawing/2014/main" id="{5A669DCE-8E9D-4F60-CB1B-B10C0FC45A5E}"/>
                </a:ext>
              </a:extLst>
            </p:cNvPr>
            <p:cNvSpPr txBox="1"/>
            <p:nvPr/>
          </p:nvSpPr>
          <p:spPr>
            <a:xfrm>
              <a:off x="5084064" y="8452995"/>
              <a:ext cx="1618488" cy="400110"/>
            </a:xfrm>
            <a:prstGeom prst="rect">
              <a:avLst/>
            </a:prstGeom>
            <a:solidFill>
              <a:srgbClr val="FFFF00"/>
            </a:solidFill>
          </p:spPr>
          <p:txBody>
            <a:bodyPr wrap="square" rtlCol="0">
              <a:spAutoFit/>
            </a:bodyPr>
            <a:lstStyle/>
            <a:p>
              <a:pPr algn="ctr"/>
              <a:r>
                <a:rPr lang="en-US" sz="2000" dirty="0"/>
                <a:t>SCHOOL</a:t>
              </a:r>
            </a:p>
          </p:txBody>
        </p:sp>
      </p:grpSp>
    </p:spTree>
    <p:extLst>
      <p:ext uri="{BB962C8B-B14F-4D97-AF65-F5344CB8AC3E}">
        <p14:creationId xmlns:p14="http://schemas.microsoft.com/office/powerpoint/2010/main" val="41974458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26D6950-E839-DF15-07BD-879FA1FB9378}"/>
            </a:ext>
          </a:extLst>
        </p:cNvPr>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423FD386-37EA-6976-A338-F846465100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3428" cy="10287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56714BC0-5CD2-EFB1-4496-30E8E2753363}"/>
              </a:ext>
            </a:extLst>
          </p:cNvPr>
          <p:cNvSpPr txBox="1"/>
          <p:nvPr/>
        </p:nvSpPr>
        <p:spPr>
          <a:xfrm>
            <a:off x="959484" y="1101378"/>
            <a:ext cx="16364460" cy="1598754"/>
          </a:xfrm>
          <a:prstGeom prst="rect">
            <a:avLst/>
          </a:prstGeom>
        </p:spPr>
        <p:txBody>
          <a:bodyPr vert="horz" lIns="91440" tIns="45720" rIns="91440" bIns="45720" rtlCol="0" anchor="ctr">
            <a:normAutofit/>
          </a:bodyPr>
          <a:lstStyle/>
          <a:p>
            <a:pPr algn="ctr">
              <a:lnSpc>
                <a:spcPct val="90000"/>
              </a:lnSpc>
              <a:spcBef>
                <a:spcPct val="0"/>
              </a:spcBef>
              <a:spcAft>
                <a:spcPts val="600"/>
              </a:spcAft>
            </a:pPr>
            <a:r>
              <a:rPr lang="en-US" sz="5000" dirty="0">
                <a:latin typeface="+mj-lt"/>
                <a:ea typeface="+mj-ea"/>
                <a:cs typeface="+mj-cs"/>
              </a:rPr>
              <a:t> </a:t>
            </a:r>
            <a:r>
              <a:rPr lang="en-US" sz="5000" dirty="0">
                <a:solidFill>
                  <a:srgbClr val="FF0000"/>
                </a:solidFill>
                <a:latin typeface="+mj-lt"/>
                <a:ea typeface="+mj-ea"/>
                <a:cs typeface="+mj-cs"/>
              </a:rPr>
              <a:t>ELA </a:t>
            </a:r>
            <a:r>
              <a:rPr lang="en-US" sz="5000" dirty="0">
                <a:latin typeface="+mj-lt"/>
                <a:ea typeface="+mj-ea"/>
                <a:cs typeface="+mj-cs"/>
              </a:rPr>
              <a:t>Scores 2024 - 2025</a:t>
            </a:r>
          </a:p>
        </p:txBody>
      </p:sp>
      <p:sp>
        <p:nvSpPr>
          <p:cNvPr id="18" name="sketch line">
            <a:extLst>
              <a:ext uri="{FF2B5EF4-FFF2-40B4-BE49-F238E27FC236}">
                <a16:creationId xmlns:a16="http://schemas.microsoft.com/office/drawing/2014/main" id="{A103D370-E2F1-198E-62C8-8AD0665C3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84064" y="2700132"/>
            <a:ext cx="8115300" cy="27432"/>
          </a:xfrm>
          <a:custGeom>
            <a:avLst/>
            <a:gdLst>
              <a:gd name="connsiteX0" fmla="*/ 0 w 8115300"/>
              <a:gd name="connsiteY0" fmla="*/ 0 h 27432"/>
              <a:gd name="connsiteX1" fmla="*/ 432816 w 8115300"/>
              <a:gd name="connsiteY1" fmla="*/ 0 h 27432"/>
              <a:gd name="connsiteX2" fmla="*/ 1190244 w 8115300"/>
              <a:gd name="connsiteY2" fmla="*/ 0 h 27432"/>
              <a:gd name="connsiteX3" fmla="*/ 1623060 w 8115300"/>
              <a:gd name="connsiteY3" fmla="*/ 0 h 27432"/>
              <a:gd name="connsiteX4" fmla="*/ 2218182 w 8115300"/>
              <a:gd name="connsiteY4" fmla="*/ 0 h 27432"/>
              <a:gd name="connsiteX5" fmla="*/ 3056763 w 8115300"/>
              <a:gd name="connsiteY5" fmla="*/ 0 h 27432"/>
              <a:gd name="connsiteX6" fmla="*/ 3733038 w 8115300"/>
              <a:gd name="connsiteY6" fmla="*/ 0 h 27432"/>
              <a:gd name="connsiteX7" fmla="*/ 4490466 w 8115300"/>
              <a:gd name="connsiteY7" fmla="*/ 0 h 27432"/>
              <a:gd name="connsiteX8" fmla="*/ 5085588 w 8115300"/>
              <a:gd name="connsiteY8" fmla="*/ 0 h 27432"/>
              <a:gd name="connsiteX9" fmla="*/ 5761863 w 8115300"/>
              <a:gd name="connsiteY9" fmla="*/ 0 h 27432"/>
              <a:gd name="connsiteX10" fmla="*/ 6600444 w 8115300"/>
              <a:gd name="connsiteY10" fmla="*/ 0 h 27432"/>
              <a:gd name="connsiteX11" fmla="*/ 7114413 w 8115300"/>
              <a:gd name="connsiteY11" fmla="*/ 0 h 27432"/>
              <a:gd name="connsiteX12" fmla="*/ 8115300 w 8115300"/>
              <a:gd name="connsiteY12" fmla="*/ 0 h 27432"/>
              <a:gd name="connsiteX13" fmla="*/ 8115300 w 8115300"/>
              <a:gd name="connsiteY13" fmla="*/ 27432 h 27432"/>
              <a:gd name="connsiteX14" fmla="*/ 7520178 w 8115300"/>
              <a:gd name="connsiteY14" fmla="*/ 27432 h 27432"/>
              <a:gd name="connsiteX15" fmla="*/ 7087362 w 8115300"/>
              <a:gd name="connsiteY15" fmla="*/ 27432 h 27432"/>
              <a:gd name="connsiteX16" fmla="*/ 6411087 w 8115300"/>
              <a:gd name="connsiteY16" fmla="*/ 27432 h 27432"/>
              <a:gd name="connsiteX17" fmla="*/ 5897118 w 8115300"/>
              <a:gd name="connsiteY17" fmla="*/ 27432 h 27432"/>
              <a:gd name="connsiteX18" fmla="*/ 5220843 w 8115300"/>
              <a:gd name="connsiteY18" fmla="*/ 27432 h 27432"/>
              <a:gd name="connsiteX19" fmla="*/ 4544568 w 8115300"/>
              <a:gd name="connsiteY19" fmla="*/ 27432 h 27432"/>
              <a:gd name="connsiteX20" fmla="*/ 3868293 w 8115300"/>
              <a:gd name="connsiteY20" fmla="*/ 27432 h 27432"/>
              <a:gd name="connsiteX21" fmla="*/ 3192018 w 8115300"/>
              <a:gd name="connsiteY21" fmla="*/ 27432 h 27432"/>
              <a:gd name="connsiteX22" fmla="*/ 2596896 w 8115300"/>
              <a:gd name="connsiteY22" fmla="*/ 27432 h 27432"/>
              <a:gd name="connsiteX23" fmla="*/ 1839468 w 8115300"/>
              <a:gd name="connsiteY23" fmla="*/ 27432 h 27432"/>
              <a:gd name="connsiteX24" fmla="*/ 1163193 w 8115300"/>
              <a:gd name="connsiteY24" fmla="*/ 27432 h 27432"/>
              <a:gd name="connsiteX25" fmla="*/ 0 w 8115300"/>
              <a:gd name="connsiteY25" fmla="*/ 27432 h 27432"/>
              <a:gd name="connsiteX26" fmla="*/ 0 w 8115300"/>
              <a:gd name="connsiteY2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8115300" h="27432" fill="none" extrusionOk="0">
                <a:moveTo>
                  <a:pt x="0" y="0"/>
                </a:moveTo>
                <a:cubicBezTo>
                  <a:pt x="190010" y="894"/>
                  <a:pt x="220703" y="16712"/>
                  <a:pt x="432816" y="0"/>
                </a:cubicBezTo>
                <a:cubicBezTo>
                  <a:pt x="644929" y="-16712"/>
                  <a:pt x="925351" y="-2130"/>
                  <a:pt x="1190244" y="0"/>
                </a:cubicBezTo>
                <a:cubicBezTo>
                  <a:pt x="1455137" y="2130"/>
                  <a:pt x="1428691" y="10242"/>
                  <a:pt x="1623060" y="0"/>
                </a:cubicBezTo>
                <a:cubicBezTo>
                  <a:pt x="1817429" y="-10242"/>
                  <a:pt x="1970637" y="26101"/>
                  <a:pt x="2218182" y="0"/>
                </a:cubicBezTo>
                <a:cubicBezTo>
                  <a:pt x="2465727" y="-26101"/>
                  <a:pt x="2697424" y="-37662"/>
                  <a:pt x="3056763" y="0"/>
                </a:cubicBezTo>
                <a:cubicBezTo>
                  <a:pt x="3416102" y="37662"/>
                  <a:pt x="3593057" y="5679"/>
                  <a:pt x="3733038" y="0"/>
                </a:cubicBezTo>
                <a:cubicBezTo>
                  <a:pt x="3873019" y="-5679"/>
                  <a:pt x="4227702" y="-17899"/>
                  <a:pt x="4490466" y="0"/>
                </a:cubicBezTo>
                <a:cubicBezTo>
                  <a:pt x="4753230" y="17899"/>
                  <a:pt x="4954916" y="-7629"/>
                  <a:pt x="5085588" y="0"/>
                </a:cubicBezTo>
                <a:cubicBezTo>
                  <a:pt x="5216260" y="7629"/>
                  <a:pt x="5443283" y="13568"/>
                  <a:pt x="5761863" y="0"/>
                </a:cubicBezTo>
                <a:cubicBezTo>
                  <a:pt x="6080443" y="-13568"/>
                  <a:pt x="6414913" y="34176"/>
                  <a:pt x="6600444" y="0"/>
                </a:cubicBezTo>
                <a:cubicBezTo>
                  <a:pt x="6785975" y="-34176"/>
                  <a:pt x="6979908" y="24439"/>
                  <a:pt x="7114413" y="0"/>
                </a:cubicBezTo>
                <a:cubicBezTo>
                  <a:pt x="7248918" y="-24439"/>
                  <a:pt x="7753242" y="49243"/>
                  <a:pt x="8115300" y="0"/>
                </a:cubicBezTo>
                <a:cubicBezTo>
                  <a:pt x="8114711" y="10802"/>
                  <a:pt x="8114630" y="18406"/>
                  <a:pt x="8115300" y="27432"/>
                </a:cubicBezTo>
                <a:cubicBezTo>
                  <a:pt x="7919968" y="56537"/>
                  <a:pt x="7815832" y="29302"/>
                  <a:pt x="7520178" y="27432"/>
                </a:cubicBezTo>
                <a:cubicBezTo>
                  <a:pt x="7224524" y="25562"/>
                  <a:pt x="7237397" y="41582"/>
                  <a:pt x="7087362" y="27432"/>
                </a:cubicBezTo>
                <a:cubicBezTo>
                  <a:pt x="6937327" y="13282"/>
                  <a:pt x="6666361" y="21099"/>
                  <a:pt x="6411087" y="27432"/>
                </a:cubicBezTo>
                <a:cubicBezTo>
                  <a:pt x="6155814" y="33765"/>
                  <a:pt x="6076699" y="29106"/>
                  <a:pt x="5897118" y="27432"/>
                </a:cubicBezTo>
                <a:cubicBezTo>
                  <a:pt x="5717537" y="25758"/>
                  <a:pt x="5480643" y="60140"/>
                  <a:pt x="5220843" y="27432"/>
                </a:cubicBezTo>
                <a:cubicBezTo>
                  <a:pt x="4961043" y="-5276"/>
                  <a:pt x="4741983" y="10261"/>
                  <a:pt x="4544568" y="27432"/>
                </a:cubicBezTo>
                <a:cubicBezTo>
                  <a:pt x="4347154" y="44603"/>
                  <a:pt x="4107592" y="3653"/>
                  <a:pt x="3868293" y="27432"/>
                </a:cubicBezTo>
                <a:cubicBezTo>
                  <a:pt x="3628995" y="51211"/>
                  <a:pt x="3474283" y="17408"/>
                  <a:pt x="3192018" y="27432"/>
                </a:cubicBezTo>
                <a:cubicBezTo>
                  <a:pt x="2909754" y="37456"/>
                  <a:pt x="2798966" y="32872"/>
                  <a:pt x="2596896" y="27432"/>
                </a:cubicBezTo>
                <a:cubicBezTo>
                  <a:pt x="2394826" y="21992"/>
                  <a:pt x="2025585" y="38694"/>
                  <a:pt x="1839468" y="27432"/>
                </a:cubicBezTo>
                <a:cubicBezTo>
                  <a:pt x="1653351" y="16170"/>
                  <a:pt x="1444068" y="17283"/>
                  <a:pt x="1163193" y="27432"/>
                </a:cubicBezTo>
                <a:cubicBezTo>
                  <a:pt x="882319" y="37581"/>
                  <a:pt x="259987" y="69926"/>
                  <a:pt x="0" y="27432"/>
                </a:cubicBezTo>
                <a:cubicBezTo>
                  <a:pt x="586" y="19291"/>
                  <a:pt x="-218" y="13009"/>
                  <a:pt x="0" y="0"/>
                </a:cubicBezTo>
                <a:close/>
              </a:path>
              <a:path w="8115300" h="27432" stroke="0" extrusionOk="0">
                <a:moveTo>
                  <a:pt x="0" y="0"/>
                </a:moveTo>
                <a:cubicBezTo>
                  <a:pt x="246921" y="20773"/>
                  <a:pt x="378767" y="-16956"/>
                  <a:pt x="595122" y="0"/>
                </a:cubicBezTo>
                <a:cubicBezTo>
                  <a:pt x="811477" y="16956"/>
                  <a:pt x="846257" y="-13061"/>
                  <a:pt x="1027938" y="0"/>
                </a:cubicBezTo>
                <a:cubicBezTo>
                  <a:pt x="1209619" y="13061"/>
                  <a:pt x="1578503" y="7172"/>
                  <a:pt x="1866519" y="0"/>
                </a:cubicBezTo>
                <a:cubicBezTo>
                  <a:pt x="2154535" y="-7172"/>
                  <a:pt x="2226239" y="7373"/>
                  <a:pt x="2461641" y="0"/>
                </a:cubicBezTo>
                <a:cubicBezTo>
                  <a:pt x="2697043" y="-7373"/>
                  <a:pt x="2901650" y="-10054"/>
                  <a:pt x="3056763" y="0"/>
                </a:cubicBezTo>
                <a:cubicBezTo>
                  <a:pt x="3211876" y="10054"/>
                  <a:pt x="3585194" y="26991"/>
                  <a:pt x="3895344" y="0"/>
                </a:cubicBezTo>
                <a:cubicBezTo>
                  <a:pt x="4205494" y="-26991"/>
                  <a:pt x="4295029" y="18672"/>
                  <a:pt x="4409313" y="0"/>
                </a:cubicBezTo>
                <a:cubicBezTo>
                  <a:pt x="4523597" y="-18672"/>
                  <a:pt x="4956843" y="3306"/>
                  <a:pt x="5247894" y="0"/>
                </a:cubicBezTo>
                <a:cubicBezTo>
                  <a:pt x="5538945" y="-3306"/>
                  <a:pt x="5725486" y="41316"/>
                  <a:pt x="6086475" y="0"/>
                </a:cubicBezTo>
                <a:cubicBezTo>
                  <a:pt x="6447464" y="-41316"/>
                  <a:pt x="6467270" y="-130"/>
                  <a:pt x="6762750" y="0"/>
                </a:cubicBezTo>
                <a:cubicBezTo>
                  <a:pt x="7058230" y="130"/>
                  <a:pt x="7713814" y="14357"/>
                  <a:pt x="8115300" y="0"/>
                </a:cubicBezTo>
                <a:cubicBezTo>
                  <a:pt x="8113940" y="10164"/>
                  <a:pt x="8115383" y="19377"/>
                  <a:pt x="8115300" y="27432"/>
                </a:cubicBezTo>
                <a:cubicBezTo>
                  <a:pt x="7951056" y="30523"/>
                  <a:pt x="7778080" y="21630"/>
                  <a:pt x="7682484" y="27432"/>
                </a:cubicBezTo>
                <a:cubicBezTo>
                  <a:pt x="7586888" y="33234"/>
                  <a:pt x="7123604" y="-3715"/>
                  <a:pt x="6843903" y="27432"/>
                </a:cubicBezTo>
                <a:cubicBezTo>
                  <a:pt x="6564202" y="58579"/>
                  <a:pt x="6499708" y="46045"/>
                  <a:pt x="6329934" y="27432"/>
                </a:cubicBezTo>
                <a:cubicBezTo>
                  <a:pt x="6160160" y="8819"/>
                  <a:pt x="5847230" y="12305"/>
                  <a:pt x="5653659" y="27432"/>
                </a:cubicBezTo>
                <a:cubicBezTo>
                  <a:pt x="5460088" y="42559"/>
                  <a:pt x="5091368" y="49579"/>
                  <a:pt x="4815078" y="27432"/>
                </a:cubicBezTo>
                <a:cubicBezTo>
                  <a:pt x="4538788" y="5285"/>
                  <a:pt x="4312121" y="56408"/>
                  <a:pt x="4138803" y="27432"/>
                </a:cubicBezTo>
                <a:cubicBezTo>
                  <a:pt x="3965485" y="-1544"/>
                  <a:pt x="3850471" y="37054"/>
                  <a:pt x="3705987" y="27432"/>
                </a:cubicBezTo>
                <a:cubicBezTo>
                  <a:pt x="3561503" y="17810"/>
                  <a:pt x="3428606" y="6693"/>
                  <a:pt x="3192018" y="27432"/>
                </a:cubicBezTo>
                <a:cubicBezTo>
                  <a:pt x="2955430" y="48171"/>
                  <a:pt x="2708142" y="29499"/>
                  <a:pt x="2353437" y="27432"/>
                </a:cubicBezTo>
                <a:cubicBezTo>
                  <a:pt x="1998732" y="25365"/>
                  <a:pt x="1984171" y="39554"/>
                  <a:pt x="1677162" y="27432"/>
                </a:cubicBezTo>
                <a:cubicBezTo>
                  <a:pt x="1370153" y="15310"/>
                  <a:pt x="1367960" y="5957"/>
                  <a:pt x="1163193" y="27432"/>
                </a:cubicBezTo>
                <a:cubicBezTo>
                  <a:pt x="958426" y="48907"/>
                  <a:pt x="303607" y="-7538"/>
                  <a:pt x="0" y="27432"/>
                </a:cubicBezTo>
                <a:cubicBezTo>
                  <a:pt x="-383" y="21019"/>
                  <a:pt x="-503" y="12434"/>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id="{93712858-B04E-FA12-DB7B-D32BE5E62616}"/>
              </a:ext>
            </a:extLst>
          </p:cNvPr>
          <p:cNvGrpSpPr/>
          <p:nvPr/>
        </p:nvGrpSpPr>
        <p:grpSpPr>
          <a:xfrm>
            <a:off x="1600200" y="4177410"/>
            <a:ext cx="15509536" cy="523220"/>
            <a:chOff x="965171" y="3959874"/>
            <a:chExt cx="15509536" cy="523220"/>
          </a:xfrm>
        </p:grpSpPr>
        <p:sp>
          <p:nvSpPr>
            <p:cNvPr id="12" name="TextBox 11">
              <a:extLst>
                <a:ext uri="{FF2B5EF4-FFF2-40B4-BE49-F238E27FC236}">
                  <a16:creationId xmlns:a16="http://schemas.microsoft.com/office/drawing/2014/main" id="{27E389BD-434A-B794-11DB-0B58B83B4130}"/>
                </a:ext>
              </a:extLst>
            </p:cNvPr>
            <p:cNvSpPr txBox="1"/>
            <p:nvPr/>
          </p:nvSpPr>
          <p:spPr>
            <a:xfrm>
              <a:off x="965171" y="3959874"/>
              <a:ext cx="4223279" cy="523220"/>
            </a:xfrm>
            <a:prstGeom prst="rect">
              <a:avLst/>
            </a:prstGeom>
            <a:noFill/>
          </p:spPr>
          <p:txBody>
            <a:bodyPr wrap="square" rtlCol="0" anchor="ctr">
              <a:spAutoFit/>
            </a:bodyPr>
            <a:lstStyle/>
            <a:p>
              <a:pPr algn="ctr"/>
              <a:r>
                <a:rPr lang="en-US" sz="2800" b="1" dirty="0"/>
                <a:t>Grade 6</a:t>
              </a:r>
            </a:p>
          </p:txBody>
        </p:sp>
        <p:sp>
          <p:nvSpPr>
            <p:cNvPr id="15" name="TextBox 14">
              <a:extLst>
                <a:ext uri="{FF2B5EF4-FFF2-40B4-BE49-F238E27FC236}">
                  <a16:creationId xmlns:a16="http://schemas.microsoft.com/office/drawing/2014/main" id="{5D8CDC3D-40C4-F0BE-FAE1-2E769A079E24}"/>
                </a:ext>
              </a:extLst>
            </p:cNvPr>
            <p:cNvSpPr txBox="1"/>
            <p:nvPr/>
          </p:nvSpPr>
          <p:spPr>
            <a:xfrm>
              <a:off x="6253207" y="3959874"/>
              <a:ext cx="4223279" cy="523220"/>
            </a:xfrm>
            <a:prstGeom prst="rect">
              <a:avLst/>
            </a:prstGeom>
            <a:noFill/>
          </p:spPr>
          <p:txBody>
            <a:bodyPr wrap="square" rtlCol="0" anchor="ctr">
              <a:spAutoFit/>
            </a:bodyPr>
            <a:lstStyle/>
            <a:p>
              <a:pPr algn="ctr"/>
              <a:r>
                <a:rPr lang="en-US" sz="2800" b="1" dirty="0"/>
                <a:t>Grade 7</a:t>
              </a:r>
            </a:p>
          </p:txBody>
        </p:sp>
        <p:sp>
          <p:nvSpPr>
            <p:cNvPr id="17" name="TextBox 16">
              <a:extLst>
                <a:ext uri="{FF2B5EF4-FFF2-40B4-BE49-F238E27FC236}">
                  <a16:creationId xmlns:a16="http://schemas.microsoft.com/office/drawing/2014/main" id="{2F3E30A4-189F-E4A5-478F-EC62A2E3773A}"/>
                </a:ext>
              </a:extLst>
            </p:cNvPr>
            <p:cNvSpPr txBox="1"/>
            <p:nvPr/>
          </p:nvSpPr>
          <p:spPr>
            <a:xfrm>
              <a:off x="12251428" y="3959874"/>
              <a:ext cx="4223279" cy="523220"/>
            </a:xfrm>
            <a:prstGeom prst="rect">
              <a:avLst/>
            </a:prstGeom>
            <a:noFill/>
          </p:spPr>
          <p:txBody>
            <a:bodyPr wrap="square" rtlCol="0" anchor="ctr">
              <a:spAutoFit/>
            </a:bodyPr>
            <a:lstStyle/>
            <a:p>
              <a:pPr algn="ctr"/>
              <a:r>
                <a:rPr lang="en-US" sz="2800" b="1" dirty="0"/>
                <a:t>Grade 8</a:t>
              </a:r>
            </a:p>
          </p:txBody>
        </p:sp>
      </p:grpSp>
      <p:pic>
        <p:nvPicPr>
          <p:cNvPr id="5" name="Picture 4" descr="A blue and purple logo&#10;&#10;AI-generated content may be incorrect.">
            <a:extLst>
              <a:ext uri="{FF2B5EF4-FFF2-40B4-BE49-F238E27FC236}">
                <a16:creationId xmlns:a16="http://schemas.microsoft.com/office/drawing/2014/main" id="{8BF7130D-F280-8430-AA13-A88DDCBD089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5800" y="1000204"/>
            <a:ext cx="3785443" cy="1700529"/>
          </a:xfrm>
          <a:prstGeom prst="rect">
            <a:avLst/>
          </a:prstGeom>
        </p:spPr>
      </p:pic>
      <p:pic>
        <p:nvPicPr>
          <p:cNvPr id="2050" name="Picture 2">
            <a:extLst>
              <a:ext uri="{FF2B5EF4-FFF2-40B4-BE49-F238E27FC236}">
                <a16:creationId xmlns:a16="http://schemas.microsoft.com/office/drawing/2014/main" id="{BF91C8C9-D806-AE23-5C21-809E27C8769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57088"/>
          <a:stretch>
            <a:fillRect/>
          </a:stretch>
        </p:blipFill>
        <p:spPr bwMode="auto">
          <a:xfrm>
            <a:off x="828053" y="4974841"/>
            <a:ext cx="5387687" cy="3696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Lst>
        </p:spPr>
      </p:pic>
      <p:pic>
        <p:nvPicPr>
          <p:cNvPr id="2051" name="Picture 3">
            <a:extLst>
              <a:ext uri="{FF2B5EF4-FFF2-40B4-BE49-F238E27FC236}">
                <a16:creationId xmlns:a16="http://schemas.microsoft.com/office/drawing/2014/main" id="{BADA2931-82E3-F20C-2B3F-853C4FA4FB3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57242"/>
          <a:stretch>
            <a:fillRect/>
          </a:stretch>
        </p:blipFill>
        <p:spPr bwMode="auto">
          <a:xfrm>
            <a:off x="6324600" y="4990845"/>
            <a:ext cx="5344742" cy="3598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Lst>
        </p:spPr>
      </p:pic>
      <p:pic>
        <p:nvPicPr>
          <p:cNvPr id="2052" name="Picture 4">
            <a:extLst>
              <a:ext uri="{FF2B5EF4-FFF2-40B4-BE49-F238E27FC236}">
                <a16:creationId xmlns:a16="http://schemas.microsoft.com/office/drawing/2014/main" id="{2006C0A3-7CDE-28D7-6D11-3E918E8864D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57428"/>
          <a:stretch>
            <a:fillRect/>
          </a:stretch>
        </p:blipFill>
        <p:spPr bwMode="auto">
          <a:xfrm>
            <a:off x="11825885" y="4990845"/>
            <a:ext cx="5233089" cy="3625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Lst>
        </p:spPr>
      </p:pic>
      <p:sp>
        <p:nvSpPr>
          <p:cNvPr id="20" name="TextBox 19">
            <a:extLst>
              <a:ext uri="{FF2B5EF4-FFF2-40B4-BE49-F238E27FC236}">
                <a16:creationId xmlns:a16="http://schemas.microsoft.com/office/drawing/2014/main" id="{8E225D26-CA3B-0644-3659-1F3469FAC5B7}"/>
              </a:ext>
            </a:extLst>
          </p:cNvPr>
          <p:cNvSpPr txBox="1"/>
          <p:nvPr/>
        </p:nvSpPr>
        <p:spPr>
          <a:xfrm>
            <a:off x="228600" y="6442834"/>
            <a:ext cx="1618488" cy="400110"/>
          </a:xfrm>
          <a:prstGeom prst="rect">
            <a:avLst/>
          </a:prstGeom>
          <a:solidFill>
            <a:srgbClr val="FFFF00"/>
          </a:solidFill>
        </p:spPr>
        <p:txBody>
          <a:bodyPr wrap="square" rtlCol="0">
            <a:spAutoFit/>
          </a:bodyPr>
          <a:lstStyle/>
          <a:p>
            <a:pPr algn="ctr"/>
            <a:r>
              <a:rPr lang="en-US" sz="2000" dirty="0"/>
              <a:t>DISTRICT</a:t>
            </a:r>
          </a:p>
        </p:txBody>
      </p:sp>
      <p:sp>
        <p:nvSpPr>
          <p:cNvPr id="19" name="TextBox 18">
            <a:extLst>
              <a:ext uri="{FF2B5EF4-FFF2-40B4-BE49-F238E27FC236}">
                <a16:creationId xmlns:a16="http://schemas.microsoft.com/office/drawing/2014/main" id="{2D18041D-A54F-7A42-3034-3B2F401FFA7C}"/>
              </a:ext>
            </a:extLst>
          </p:cNvPr>
          <p:cNvSpPr txBox="1"/>
          <p:nvPr/>
        </p:nvSpPr>
        <p:spPr>
          <a:xfrm>
            <a:off x="261582" y="7250697"/>
            <a:ext cx="1618488" cy="400110"/>
          </a:xfrm>
          <a:prstGeom prst="rect">
            <a:avLst/>
          </a:prstGeom>
          <a:solidFill>
            <a:srgbClr val="FFFF00"/>
          </a:solidFill>
        </p:spPr>
        <p:txBody>
          <a:bodyPr wrap="square" rtlCol="0">
            <a:spAutoFit/>
          </a:bodyPr>
          <a:lstStyle/>
          <a:p>
            <a:pPr algn="ctr"/>
            <a:r>
              <a:rPr lang="en-US" sz="2000" dirty="0"/>
              <a:t>STATE</a:t>
            </a:r>
          </a:p>
        </p:txBody>
      </p:sp>
      <p:sp>
        <p:nvSpPr>
          <p:cNvPr id="21" name="TextBox 20">
            <a:extLst>
              <a:ext uri="{FF2B5EF4-FFF2-40B4-BE49-F238E27FC236}">
                <a16:creationId xmlns:a16="http://schemas.microsoft.com/office/drawing/2014/main" id="{A6C5C487-ABEE-69FF-B989-47BCFE3C314A}"/>
              </a:ext>
            </a:extLst>
          </p:cNvPr>
          <p:cNvSpPr txBox="1"/>
          <p:nvPr/>
        </p:nvSpPr>
        <p:spPr>
          <a:xfrm>
            <a:off x="228600" y="8024061"/>
            <a:ext cx="1618488" cy="400110"/>
          </a:xfrm>
          <a:prstGeom prst="rect">
            <a:avLst/>
          </a:prstGeom>
          <a:solidFill>
            <a:srgbClr val="FFFF00"/>
          </a:solidFill>
        </p:spPr>
        <p:txBody>
          <a:bodyPr wrap="square" rtlCol="0">
            <a:spAutoFit/>
          </a:bodyPr>
          <a:lstStyle/>
          <a:p>
            <a:pPr algn="ctr"/>
            <a:r>
              <a:rPr lang="en-US" sz="2000" dirty="0"/>
              <a:t>SCHOOL</a:t>
            </a:r>
          </a:p>
        </p:txBody>
      </p:sp>
    </p:spTree>
    <p:extLst>
      <p:ext uri="{BB962C8B-B14F-4D97-AF65-F5344CB8AC3E}">
        <p14:creationId xmlns:p14="http://schemas.microsoft.com/office/powerpoint/2010/main" val="1650772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774E37D-1BF9-DA7C-4AD8-32E8B7B5E3BC}"/>
            </a:ext>
          </a:extLst>
        </p:cNvPr>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860287CA-EC94-2462-0093-D86E89710C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3428" cy="10287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CC42B89E-DFC7-D93C-74E3-9EF0CF7DEB79}"/>
              </a:ext>
            </a:extLst>
          </p:cNvPr>
          <p:cNvSpPr txBox="1"/>
          <p:nvPr/>
        </p:nvSpPr>
        <p:spPr>
          <a:xfrm>
            <a:off x="959484" y="1101378"/>
            <a:ext cx="16364460" cy="1598754"/>
          </a:xfrm>
          <a:prstGeom prst="rect">
            <a:avLst/>
          </a:prstGeom>
        </p:spPr>
        <p:txBody>
          <a:bodyPr vert="horz" lIns="91440" tIns="45720" rIns="91440" bIns="45720" rtlCol="0" anchor="ctr">
            <a:normAutofit/>
          </a:bodyPr>
          <a:lstStyle/>
          <a:p>
            <a:pPr algn="ctr">
              <a:lnSpc>
                <a:spcPct val="90000"/>
              </a:lnSpc>
              <a:spcBef>
                <a:spcPct val="0"/>
              </a:spcBef>
              <a:spcAft>
                <a:spcPts val="600"/>
              </a:spcAft>
            </a:pPr>
            <a:r>
              <a:rPr lang="en-US" sz="5000" dirty="0">
                <a:latin typeface="+mj-lt"/>
                <a:ea typeface="+mj-ea"/>
                <a:cs typeface="+mj-cs"/>
              </a:rPr>
              <a:t> </a:t>
            </a:r>
            <a:r>
              <a:rPr lang="en-US" sz="5000" dirty="0">
                <a:solidFill>
                  <a:srgbClr val="FF0000"/>
                </a:solidFill>
                <a:latin typeface="+mj-lt"/>
                <a:ea typeface="+mj-ea"/>
                <a:cs typeface="+mj-cs"/>
              </a:rPr>
              <a:t>MATH </a:t>
            </a:r>
            <a:r>
              <a:rPr lang="en-US" sz="5000" dirty="0">
                <a:latin typeface="+mj-lt"/>
                <a:ea typeface="+mj-ea"/>
                <a:cs typeface="+mj-cs"/>
              </a:rPr>
              <a:t>Scores 2024 - 2025</a:t>
            </a:r>
          </a:p>
        </p:txBody>
      </p:sp>
      <p:sp>
        <p:nvSpPr>
          <p:cNvPr id="18" name="sketch line">
            <a:extLst>
              <a:ext uri="{FF2B5EF4-FFF2-40B4-BE49-F238E27FC236}">
                <a16:creationId xmlns:a16="http://schemas.microsoft.com/office/drawing/2014/main" id="{2A872106-01A0-6043-3A88-886FF2F86C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84064" y="2700132"/>
            <a:ext cx="8115300" cy="27432"/>
          </a:xfrm>
          <a:custGeom>
            <a:avLst/>
            <a:gdLst>
              <a:gd name="connsiteX0" fmla="*/ 0 w 8115300"/>
              <a:gd name="connsiteY0" fmla="*/ 0 h 27432"/>
              <a:gd name="connsiteX1" fmla="*/ 432816 w 8115300"/>
              <a:gd name="connsiteY1" fmla="*/ 0 h 27432"/>
              <a:gd name="connsiteX2" fmla="*/ 1190244 w 8115300"/>
              <a:gd name="connsiteY2" fmla="*/ 0 h 27432"/>
              <a:gd name="connsiteX3" fmla="*/ 1623060 w 8115300"/>
              <a:gd name="connsiteY3" fmla="*/ 0 h 27432"/>
              <a:gd name="connsiteX4" fmla="*/ 2218182 w 8115300"/>
              <a:gd name="connsiteY4" fmla="*/ 0 h 27432"/>
              <a:gd name="connsiteX5" fmla="*/ 3056763 w 8115300"/>
              <a:gd name="connsiteY5" fmla="*/ 0 h 27432"/>
              <a:gd name="connsiteX6" fmla="*/ 3733038 w 8115300"/>
              <a:gd name="connsiteY6" fmla="*/ 0 h 27432"/>
              <a:gd name="connsiteX7" fmla="*/ 4490466 w 8115300"/>
              <a:gd name="connsiteY7" fmla="*/ 0 h 27432"/>
              <a:gd name="connsiteX8" fmla="*/ 5085588 w 8115300"/>
              <a:gd name="connsiteY8" fmla="*/ 0 h 27432"/>
              <a:gd name="connsiteX9" fmla="*/ 5761863 w 8115300"/>
              <a:gd name="connsiteY9" fmla="*/ 0 h 27432"/>
              <a:gd name="connsiteX10" fmla="*/ 6600444 w 8115300"/>
              <a:gd name="connsiteY10" fmla="*/ 0 h 27432"/>
              <a:gd name="connsiteX11" fmla="*/ 7114413 w 8115300"/>
              <a:gd name="connsiteY11" fmla="*/ 0 h 27432"/>
              <a:gd name="connsiteX12" fmla="*/ 8115300 w 8115300"/>
              <a:gd name="connsiteY12" fmla="*/ 0 h 27432"/>
              <a:gd name="connsiteX13" fmla="*/ 8115300 w 8115300"/>
              <a:gd name="connsiteY13" fmla="*/ 27432 h 27432"/>
              <a:gd name="connsiteX14" fmla="*/ 7520178 w 8115300"/>
              <a:gd name="connsiteY14" fmla="*/ 27432 h 27432"/>
              <a:gd name="connsiteX15" fmla="*/ 7087362 w 8115300"/>
              <a:gd name="connsiteY15" fmla="*/ 27432 h 27432"/>
              <a:gd name="connsiteX16" fmla="*/ 6411087 w 8115300"/>
              <a:gd name="connsiteY16" fmla="*/ 27432 h 27432"/>
              <a:gd name="connsiteX17" fmla="*/ 5897118 w 8115300"/>
              <a:gd name="connsiteY17" fmla="*/ 27432 h 27432"/>
              <a:gd name="connsiteX18" fmla="*/ 5220843 w 8115300"/>
              <a:gd name="connsiteY18" fmla="*/ 27432 h 27432"/>
              <a:gd name="connsiteX19" fmla="*/ 4544568 w 8115300"/>
              <a:gd name="connsiteY19" fmla="*/ 27432 h 27432"/>
              <a:gd name="connsiteX20" fmla="*/ 3868293 w 8115300"/>
              <a:gd name="connsiteY20" fmla="*/ 27432 h 27432"/>
              <a:gd name="connsiteX21" fmla="*/ 3192018 w 8115300"/>
              <a:gd name="connsiteY21" fmla="*/ 27432 h 27432"/>
              <a:gd name="connsiteX22" fmla="*/ 2596896 w 8115300"/>
              <a:gd name="connsiteY22" fmla="*/ 27432 h 27432"/>
              <a:gd name="connsiteX23" fmla="*/ 1839468 w 8115300"/>
              <a:gd name="connsiteY23" fmla="*/ 27432 h 27432"/>
              <a:gd name="connsiteX24" fmla="*/ 1163193 w 8115300"/>
              <a:gd name="connsiteY24" fmla="*/ 27432 h 27432"/>
              <a:gd name="connsiteX25" fmla="*/ 0 w 8115300"/>
              <a:gd name="connsiteY25" fmla="*/ 27432 h 27432"/>
              <a:gd name="connsiteX26" fmla="*/ 0 w 8115300"/>
              <a:gd name="connsiteY2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8115300" h="27432" fill="none" extrusionOk="0">
                <a:moveTo>
                  <a:pt x="0" y="0"/>
                </a:moveTo>
                <a:cubicBezTo>
                  <a:pt x="190010" y="894"/>
                  <a:pt x="220703" y="16712"/>
                  <a:pt x="432816" y="0"/>
                </a:cubicBezTo>
                <a:cubicBezTo>
                  <a:pt x="644929" y="-16712"/>
                  <a:pt x="925351" y="-2130"/>
                  <a:pt x="1190244" y="0"/>
                </a:cubicBezTo>
                <a:cubicBezTo>
                  <a:pt x="1455137" y="2130"/>
                  <a:pt x="1428691" y="10242"/>
                  <a:pt x="1623060" y="0"/>
                </a:cubicBezTo>
                <a:cubicBezTo>
                  <a:pt x="1817429" y="-10242"/>
                  <a:pt x="1970637" y="26101"/>
                  <a:pt x="2218182" y="0"/>
                </a:cubicBezTo>
                <a:cubicBezTo>
                  <a:pt x="2465727" y="-26101"/>
                  <a:pt x="2697424" y="-37662"/>
                  <a:pt x="3056763" y="0"/>
                </a:cubicBezTo>
                <a:cubicBezTo>
                  <a:pt x="3416102" y="37662"/>
                  <a:pt x="3593057" y="5679"/>
                  <a:pt x="3733038" y="0"/>
                </a:cubicBezTo>
                <a:cubicBezTo>
                  <a:pt x="3873019" y="-5679"/>
                  <a:pt x="4227702" y="-17899"/>
                  <a:pt x="4490466" y="0"/>
                </a:cubicBezTo>
                <a:cubicBezTo>
                  <a:pt x="4753230" y="17899"/>
                  <a:pt x="4954916" y="-7629"/>
                  <a:pt x="5085588" y="0"/>
                </a:cubicBezTo>
                <a:cubicBezTo>
                  <a:pt x="5216260" y="7629"/>
                  <a:pt x="5443283" y="13568"/>
                  <a:pt x="5761863" y="0"/>
                </a:cubicBezTo>
                <a:cubicBezTo>
                  <a:pt x="6080443" y="-13568"/>
                  <a:pt x="6414913" y="34176"/>
                  <a:pt x="6600444" y="0"/>
                </a:cubicBezTo>
                <a:cubicBezTo>
                  <a:pt x="6785975" y="-34176"/>
                  <a:pt x="6979908" y="24439"/>
                  <a:pt x="7114413" y="0"/>
                </a:cubicBezTo>
                <a:cubicBezTo>
                  <a:pt x="7248918" y="-24439"/>
                  <a:pt x="7753242" y="49243"/>
                  <a:pt x="8115300" y="0"/>
                </a:cubicBezTo>
                <a:cubicBezTo>
                  <a:pt x="8114711" y="10802"/>
                  <a:pt x="8114630" y="18406"/>
                  <a:pt x="8115300" y="27432"/>
                </a:cubicBezTo>
                <a:cubicBezTo>
                  <a:pt x="7919968" y="56537"/>
                  <a:pt x="7815832" y="29302"/>
                  <a:pt x="7520178" y="27432"/>
                </a:cubicBezTo>
                <a:cubicBezTo>
                  <a:pt x="7224524" y="25562"/>
                  <a:pt x="7237397" y="41582"/>
                  <a:pt x="7087362" y="27432"/>
                </a:cubicBezTo>
                <a:cubicBezTo>
                  <a:pt x="6937327" y="13282"/>
                  <a:pt x="6666361" y="21099"/>
                  <a:pt x="6411087" y="27432"/>
                </a:cubicBezTo>
                <a:cubicBezTo>
                  <a:pt x="6155814" y="33765"/>
                  <a:pt x="6076699" y="29106"/>
                  <a:pt x="5897118" y="27432"/>
                </a:cubicBezTo>
                <a:cubicBezTo>
                  <a:pt x="5717537" y="25758"/>
                  <a:pt x="5480643" y="60140"/>
                  <a:pt x="5220843" y="27432"/>
                </a:cubicBezTo>
                <a:cubicBezTo>
                  <a:pt x="4961043" y="-5276"/>
                  <a:pt x="4741983" y="10261"/>
                  <a:pt x="4544568" y="27432"/>
                </a:cubicBezTo>
                <a:cubicBezTo>
                  <a:pt x="4347154" y="44603"/>
                  <a:pt x="4107592" y="3653"/>
                  <a:pt x="3868293" y="27432"/>
                </a:cubicBezTo>
                <a:cubicBezTo>
                  <a:pt x="3628995" y="51211"/>
                  <a:pt x="3474283" y="17408"/>
                  <a:pt x="3192018" y="27432"/>
                </a:cubicBezTo>
                <a:cubicBezTo>
                  <a:pt x="2909754" y="37456"/>
                  <a:pt x="2798966" y="32872"/>
                  <a:pt x="2596896" y="27432"/>
                </a:cubicBezTo>
                <a:cubicBezTo>
                  <a:pt x="2394826" y="21992"/>
                  <a:pt x="2025585" y="38694"/>
                  <a:pt x="1839468" y="27432"/>
                </a:cubicBezTo>
                <a:cubicBezTo>
                  <a:pt x="1653351" y="16170"/>
                  <a:pt x="1444068" y="17283"/>
                  <a:pt x="1163193" y="27432"/>
                </a:cubicBezTo>
                <a:cubicBezTo>
                  <a:pt x="882319" y="37581"/>
                  <a:pt x="259987" y="69926"/>
                  <a:pt x="0" y="27432"/>
                </a:cubicBezTo>
                <a:cubicBezTo>
                  <a:pt x="586" y="19291"/>
                  <a:pt x="-218" y="13009"/>
                  <a:pt x="0" y="0"/>
                </a:cubicBezTo>
                <a:close/>
              </a:path>
              <a:path w="8115300" h="27432" stroke="0" extrusionOk="0">
                <a:moveTo>
                  <a:pt x="0" y="0"/>
                </a:moveTo>
                <a:cubicBezTo>
                  <a:pt x="246921" y="20773"/>
                  <a:pt x="378767" y="-16956"/>
                  <a:pt x="595122" y="0"/>
                </a:cubicBezTo>
                <a:cubicBezTo>
                  <a:pt x="811477" y="16956"/>
                  <a:pt x="846257" y="-13061"/>
                  <a:pt x="1027938" y="0"/>
                </a:cubicBezTo>
                <a:cubicBezTo>
                  <a:pt x="1209619" y="13061"/>
                  <a:pt x="1578503" y="7172"/>
                  <a:pt x="1866519" y="0"/>
                </a:cubicBezTo>
                <a:cubicBezTo>
                  <a:pt x="2154535" y="-7172"/>
                  <a:pt x="2226239" y="7373"/>
                  <a:pt x="2461641" y="0"/>
                </a:cubicBezTo>
                <a:cubicBezTo>
                  <a:pt x="2697043" y="-7373"/>
                  <a:pt x="2901650" y="-10054"/>
                  <a:pt x="3056763" y="0"/>
                </a:cubicBezTo>
                <a:cubicBezTo>
                  <a:pt x="3211876" y="10054"/>
                  <a:pt x="3585194" y="26991"/>
                  <a:pt x="3895344" y="0"/>
                </a:cubicBezTo>
                <a:cubicBezTo>
                  <a:pt x="4205494" y="-26991"/>
                  <a:pt x="4295029" y="18672"/>
                  <a:pt x="4409313" y="0"/>
                </a:cubicBezTo>
                <a:cubicBezTo>
                  <a:pt x="4523597" y="-18672"/>
                  <a:pt x="4956843" y="3306"/>
                  <a:pt x="5247894" y="0"/>
                </a:cubicBezTo>
                <a:cubicBezTo>
                  <a:pt x="5538945" y="-3306"/>
                  <a:pt x="5725486" y="41316"/>
                  <a:pt x="6086475" y="0"/>
                </a:cubicBezTo>
                <a:cubicBezTo>
                  <a:pt x="6447464" y="-41316"/>
                  <a:pt x="6467270" y="-130"/>
                  <a:pt x="6762750" y="0"/>
                </a:cubicBezTo>
                <a:cubicBezTo>
                  <a:pt x="7058230" y="130"/>
                  <a:pt x="7713814" y="14357"/>
                  <a:pt x="8115300" y="0"/>
                </a:cubicBezTo>
                <a:cubicBezTo>
                  <a:pt x="8113940" y="10164"/>
                  <a:pt x="8115383" y="19377"/>
                  <a:pt x="8115300" y="27432"/>
                </a:cubicBezTo>
                <a:cubicBezTo>
                  <a:pt x="7951056" y="30523"/>
                  <a:pt x="7778080" y="21630"/>
                  <a:pt x="7682484" y="27432"/>
                </a:cubicBezTo>
                <a:cubicBezTo>
                  <a:pt x="7586888" y="33234"/>
                  <a:pt x="7123604" y="-3715"/>
                  <a:pt x="6843903" y="27432"/>
                </a:cubicBezTo>
                <a:cubicBezTo>
                  <a:pt x="6564202" y="58579"/>
                  <a:pt x="6499708" y="46045"/>
                  <a:pt x="6329934" y="27432"/>
                </a:cubicBezTo>
                <a:cubicBezTo>
                  <a:pt x="6160160" y="8819"/>
                  <a:pt x="5847230" y="12305"/>
                  <a:pt x="5653659" y="27432"/>
                </a:cubicBezTo>
                <a:cubicBezTo>
                  <a:pt x="5460088" y="42559"/>
                  <a:pt x="5091368" y="49579"/>
                  <a:pt x="4815078" y="27432"/>
                </a:cubicBezTo>
                <a:cubicBezTo>
                  <a:pt x="4538788" y="5285"/>
                  <a:pt x="4312121" y="56408"/>
                  <a:pt x="4138803" y="27432"/>
                </a:cubicBezTo>
                <a:cubicBezTo>
                  <a:pt x="3965485" y="-1544"/>
                  <a:pt x="3850471" y="37054"/>
                  <a:pt x="3705987" y="27432"/>
                </a:cubicBezTo>
                <a:cubicBezTo>
                  <a:pt x="3561503" y="17810"/>
                  <a:pt x="3428606" y="6693"/>
                  <a:pt x="3192018" y="27432"/>
                </a:cubicBezTo>
                <a:cubicBezTo>
                  <a:pt x="2955430" y="48171"/>
                  <a:pt x="2708142" y="29499"/>
                  <a:pt x="2353437" y="27432"/>
                </a:cubicBezTo>
                <a:cubicBezTo>
                  <a:pt x="1998732" y="25365"/>
                  <a:pt x="1984171" y="39554"/>
                  <a:pt x="1677162" y="27432"/>
                </a:cubicBezTo>
                <a:cubicBezTo>
                  <a:pt x="1370153" y="15310"/>
                  <a:pt x="1367960" y="5957"/>
                  <a:pt x="1163193" y="27432"/>
                </a:cubicBezTo>
                <a:cubicBezTo>
                  <a:pt x="958426" y="48907"/>
                  <a:pt x="303607" y="-7538"/>
                  <a:pt x="0" y="27432"/>
                </a:cubicBezTo>
                <a:cubicBezTo>
                  <a:pt x="-383" y="21019"/>
                  <a:pt x="-503" y="12434"/>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id="{5FC2600C-DE28-A640-ED81-AB4DB3CA3B6A}"/>
              </a:ext>
            </a:extLst>
          </p:cNvPr>
          <p:cNvGrpSpPr/>
          <p:nvPr/>
        </p:nvGrpSpPr>
        <p:grpSpPr>
          <a:xfrm>
            <a:off x="1600200" y="4177410"/>
            <a:ext cx="15509536" cy="523220"/>
            <a:chOff x="965171" y="3959874"/>
            <a:chExt cx="15509536" cy="523220"/>
          </a:xfrm>
        </p:grpSpPr>
        <p:sp>
          <p:nvSpPr>
            <p:cNvPr id="12" name="TextBox 11">
              <a:extLst>
                <a:ext uri="{FF2B5EF4-FFF2-40B4-BE49-F238E27FC236}">
                  <a16:creationId xmlns:a16="http://schemas.microsoft.com/office/drawing/2014/main" id="{B393666D-D2F9-25D9-4089-21CBA442244A}"/>
                </a:ext>
              </a:extLst>
            </p:cNvPr>
            <p:cNvSpPr txBox="1"/>
            <p:nvPr/>
          </p:nvSpPr>
          <p:spPr>
            <a:xfrm>
              <a:off x="965171" y="3959874"/>
              <a:ext cx="4223279" cy="523220"/>
            </a:xfrm>
            <a:prstGeom prst="rect">
              <a:avLst/>
            </a:prstGeom>
            <a:noFill/>
          </p:spPr>
          <p:txBody>
            <a:bodyPr wrap="square" rtlCol="0" anchor="ctr">
              <a:spAutoFit/>
            </a:bodyPr>
            <a:lstStyle/>
            <a:p>
              <a:pPr algn="ctr"/>
              <a:r>
                <a:rPr lang="en-US" sz="2800" b="1" dirty="0"/>
                <a:t>Grade 6</a:t>
              </a:r>
            </a:p>
          </p:txBody>
        </p:sp>
        <p:sp>
          <p:nvSpPr>
            <p:cNvPr id="15" name="TextBox 14">
              <a:extLst>
                <a:ext uri="{FF2B5EF4-FFF2-40B4-BE49-F238E27FC236}">
                  <a16:creationId xmlns:a16="http://schemas.microsoft.com/office/drawing/2014/main" id="{6766BD75-C928-0B03-E9B9-656ABD574C07}"/>
                </a:ext>
              </a:extLst>
            </p:cNvPr>
            <p:cNvSpPr txBox="1"/>
            <p:nvPr/>
          </p:nvSpPr>
          <p:spPr>
            <a:xfrm>
              <a:off x="6253207" y="3959874"/>
              <a:ext cx="4223279" cy="523220"/>
            </a:xfrm>
            <a:prstGeom prst="rect">
              <a:avLst/>
            </a:prstGeom>
            <a:noFill/>
          </p:spPr>
          <p:txBody>
            <a:bodyPr wrap="square" rtlCol="0" anchor="ctr">
              <a:spAutoFit/>
            </a:bodyPr>
            <a:lstStyle/>
            <a:p>
              <a:pPr algn="ctr"/>
              <a:r>
                <a:rPr lang="en-US" sz="2800" b="1" dirty="0"/>
                <a:t>Grade 7</a:t>
              </a:r>
            </a:p>
          </p:txBody>
        </p:sp>
        <p:sp>
          <p:nvSpPr>
            <p:cNvPr id="17" name="TextBox 16">
              <a:extLst>
                <a:ext uri="{FF2B5EF4-FFF2-40B4-BE49-F238E27FC236}">
                  <a16:creationId xmlns:a16="http://schemas.microsoft.com/office/drawing/2014/main" id="{36816E70-167C-416B-FE30-BC19D4A07D7A}"/>
                </a:ext>
              </a:extLst>
            </p:cNvPr>
            <p:cNvSpPr txBox="1"/>
            <p:nvPr/>
          </p:nvSpPr>
          <p:spPr>
            <a:xfrm>
              <a:off x="12251428" y="3959874"/>
              <a:ext cx="4223279" cy="523220"/>
            </a:xfrm>
            <a:prstGeom prst="rect">
              <a:avLst/>
            </a:prstGeom>
            <a:noFill/>
          </p:spPr>
          <p:txBody>
            <a:bodyPr wrap="square" rtlCol="0" anchor="ctr">
              <a:spAutoFit/>
            </a:bodyPr>
            <a:lstStyle/>
            <a:p>
              <a:pPr algn="ctr"/>
              <a:r>
                <a:rPr lang="en-US" sz="2800" b="1" dirty="0"/>
                <a:t>Grade 8</a:t>
              </a:r>
            </a:p>
          </p:txBody>
        </p:sp>
      </p:grpSp>
      <p:pic>
        <p:nvPicPr>
          <p:cNvPr id="5" name="Picture 4" descr="A blue and purple logo&#10;&#10;AI-generated content may be incorrect.">
            <a:extLst>
              <a:ext uri="{FF2B5EF4-FFF2-40B4-BE49-F238E27FC236}">
                <a16:creationId xmlns:a16="http://schemas.microsoft.com/office/drawing/2014/main" id="{EEBC1AA4-C408-980C-2CFA-C2A2D02EFBB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5800" y="1000204"/>
            <a:ext cx="3785443" cy="1700529"/>
          </a:xfrm>
          <a:prstGeom prst="rect">
            <a:avLst/>
          </a:prstGeom>
        </p:spPr>
      </p:pic>
      <p:pic>
        <p:nvPicPr>
          <p:cNvPr id="3074" name="Picture 2">
            <a:extLst>
              <a:ext uri="{FF2B5EF4-FFF2-40B4-BE49-F238E27FC236}">
                <a16:creationId xmlns:a16="http://schemas.microsoft.com/office/drawing/2014/main" id="{F52C3297-BECB-34D1-AA7B-A2E246DBC53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57414"/>
          <a:stretch>
            <a:fillRect/>
          </a:stretch>
        </p:blipFill>
        <p:spPr bwMode="auto">
          <a:xfrm>
            <a:off x="657015" y="5041201"/>
            <a:ext cx="5472160" cy="3680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Lst>
        </p:spPr>
      </p:pic>
      <p:pic>
        <p:nvPicPr>
          <p:cNvPr id="3075" name="Picture 3">
            <a:extLst>
              <a:ext uri="{FF2B5EF4-FFF2-40B4-BE49-F238E27FC236}">
                <a16:creationId xmlns:a16="http://schemas.microsoft.com/office/drawing/2014/main" id="{DC407143-3B07-281A-7061-36CACF7C52E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57497"/>
          <a:stretch>
            <a:fillRect/>
          </a:stretch>
        </p:blipFill>
        <p:spPr bwMode="auto">
          <a:xfrm>
            <a:off x="6231662" y="5045525"/>
            <a:ext cx="5518531" cy="3676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Lst>
        </p:spPr>
      </p:pic>
      <p:pic>
        <p:nvPicPr>
          <p:cNvPr id="3076" name="Picture 4">
            <a:extLst>
              <a:ext uri="{FF2B5EF4-FFF2-40B4-BE49-F238E27FC236}">
                <a16:creationId xmlns:a16="http://schemas.microsoft.com/office/drawing/2014/main" id="{558D9F4C-DC44-9C3A-3DE0-36BA5C2C20F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l="57590"/>
          <a:stretch>
            <a:fillRect/>
          </a:stretch>
        </p:blipFill>
        <p:spPr bwMode="auto">
          <a:xfrm>
            <a:off x="11942863" y="5072958"/>
            <a:ext cx="5456678" cy="3566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Lst>
        </p:spPr>
      </p:pic>
      <p:sp>
        <p:nvSpPr>
          <p:cNvPr id="20" name="TextBox 19">
            <a:extLst>
              <a:ext uri="{FF2B5EF4-FFF2-40B4-BE49-F238E27FC236}">
                <a16:creationId xmlns:a16="http://schemas.microsoft.com/office/drawing/2014/main" id="{69F25810-5CFE-D3A2-918D-02878C2B8FD2}"/>
              </a:ext>
            </a:extLst>
          </p:cNvPr>
          <p:cNvSpPr txBox="1"/>
          <p:nvPr/>
        </p:nvSpPr>
        <p:spPr>
          <a:xfrm>
            <a:off x="150240" y="6490945"/>
            <a:ext cx="1618488" cy="400110"/>
          </a:xfrm>
          <a:prstGeom prst="rect">
            <a:avLst/>
          </a:prstGeom>
          <a:solidFill>
            <a:srgbClr val="FFFF00"/>
          </a:solidFill>
        </p:spPr>
        <p:txBody>
          <a:bodyPr wrap="square" rtlCol="0">
            <a:spAutoFit/>
          </a:bodyPr>
          <a:lstStyle/>
          <a:p>
            <a:pPr algn="ctr"/>
            <a:r>
              <a:rPr lang="en-US" sz="2000" dirty="0"/>
              <a:t>DISTRICT</a:t>
            </a:r>
          </a:p>
        </p:txBody>
      </p:sp>
      <p:sp>
        <p:nvSpPr>
          <p:cNvPr id="19" name="TextBox 18">
            <a:extLst>
              <a:ext uri="{FF2B5EF4-FFF2-40B4-BE49-F238E27FC236}">
                <a16:creationId xmlns:a16="http://schemas.microsoft.com/office/drawing/2014/main" id="{AC55AAD6-2815-EBC5-337B-948A2734CE75}"/>
              </a:ext>
            </a:extLst>
          </p:cNvPr>
          <p:cNvSpPr txBox="1"/>
          <p:nvPr/>
        </p:nvSpPr>
        <p:spPr>
          <a:xfrm>
            <a:off x="150240" y="7273630"/>
            <a:ext cx="1618488" cy="400110"/>
          </a:xfrm>
          <a:prstGeom prst="rect">
            <a:avLst/>
          </a:prstGeom>
          <a:solidFill>
            <a:srgbClr val="FFFF00"/>
          </a:solidFill>
        </p:spPr>
        <p:txBody>
          <a:bodyPr wrap="square" rtlCol="0">
            <a:spAutoFit/>
          </a:bodyPr>
          <a:lstStyle/>
          <a:p>
            <a:pPr algn="ctr"/>
            <a:r>
              <a:rPr lang="en-US" sz="2000" dirty="0"/>
              <a:t>STATE</a:t>
            </a:r>
          </a:p>
        </p:txBody>
      </p:sp>
      <p:sp>
        <p:nvSpPr>
          <p:cNvPr id="21" name="TextBox 20">
            <a:extLst>
              <a:ext uri="{FF2B5EF4-FFF2-40B4-BE49-F238E27FC236}">
                <a16:creationId xmlns:a16="http://schemas.microsoft.com/office/drawing/2014/main" id="{5C00300F-9BB1-AC1F-D79C-EDB1D77094D8}"/>
              </a:ext>
            </a:extLst>
          </p:cNvPr>
          <p:cNvSpPr txBox="1"/>
          <p:nvPr/>
        </p:nvSpPr>
        <p:spPr>
          <a:xfrm>
            <a:off x="150240" y="8056315"/>
            <a:ext cx="1618488" cy="400110"/>
          </a:xfrm>
          <a:prstGeom prst="rect">
            <a:avLst/>
          </a:prstGeom>
          <a:solidFill>
            <a:srgbClr val="FFFF00"/>
          </a:solidFill>
        </p:spPr>
        <p:txBody>
          <a:bodyPr wrap="square" rtlCol="0">
            <a:spAutoFit/>
          </a:bodyPr>
          <a:lstStyle/>
          <a:p>
            <a:pPr algn="ctr"/>
            <a:r>
              <a:rPr lang="en-US" sz="2000" dirty="0"/>
              <a:t>SCHOOL</a:t>
            </a:r>
          </a:p>
        </p:txBody>
      </p:sp>
    </p:spTree>
    <p:extLst>
      <p:ext uri="{BB962C8B-B14F-4D97-AF65-F5344CB8AC3E}">
        <p14:creationId xmlns:p14="http://schemas.microsoft.com/office/powerpoint/2010/main" val="37713994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E91BD9F-F889-20EC-46AF-AA2478896027}"/>
            </a:ext>
          </a:extLst>
        </p:cNvPr>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A7CAE6C3-C065-357B-576E-22C4E6DB8B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3428" cy="10287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C84C3243-0E57-021C-58E2-A82A8D8C23D1}"/>
              </a:ext>
            </a:extLst>
          </p:cNvPr>
          <p:cNvSpPr txBox="1"/>
          <p:nvPr/>
        </p:nvSpPr>
        <p:spPr>
          <a:xfrm>
            <a:off x="959484" y="1101378"/>
            <a:ext cx="16364460" cy="1598754"/>
          </a:xfrm>
          <a:prstGeom prst="rect">
            <a:avLst/>
          </a:prstGeom>
        </p:spPr>
        <p:txBody>
          <a:bodyPr vert="horz" lIns="91440" tIns="45720" rIns="91440" bIns="45720" rtlCol="0" anchor="ctr">
            <a:normAutofit/>
          </a:bodyPr>
          <a:lstStyle/>
          <a:p>
            <a:pPr algn="ctr">
              <a:lnSpc>
                <a:spcPct val="90000"/>
              </a:lnSpc>
              <a:spcBef>
                <a:spcPct val="0"/>
              </a:spcBef>
              <a:spcAft>
                <a:spcPts val="600"/>
              </a:spcAft>
            </a:pPr>
            <a:r>
              <a:rPr lang="en-US" sz="5000" dirty="0">
                <a:latin typeface="+mj-lt"/>
                <a:ea typeface="+mj-ea"/>
                <a:cs typeface="+mj-cs"/>
              </a:rPr>
              <a:t> </a:t>
            </a:r>
            <a:r>
              <a:rPr lang="en-US" sz="5000" dirty="0">
                <a:solidFill>
                  <a:srgbClr val="FF0000"/>
                </a:solidFill>
                <a:latin typeface="+mj-lt"/>
                <a:ea typeface="+mj-ea"/>
                <a:cs typeface="+mj-cs"/>
              </a:rPr>
              <a:t>SCIENCE </a:t>
            </a:r>
            <a:r>
              <a:rPr lang="en-US" sz="5000" dirty="0">
                <a:latin typeface="+mj-lt"/>
                <a:ea typeface="+mj-ea"/>
                <a:cs typeface="+mj-cs"/>
              </a:rPr>
              <a:t>Scores 2024 - 2025</a:t>
            </a:r>
          </a:p>
        </p:txBody>
      </p:sp>
      <p:sp>
        <p:nvSpPr>
          <p:cNvPr id="18" name="sketch line">
            <a:extLst>
              <a:ext uri="{FF2B5EF4-FFF2-40B4-BE49-F238E27FC236}">
                <a16:creationId xmlns:a16="http://schemas.microsoft.com/office/drawing/2014/main" id="{D6179C69-16C5-1391-F02E-1D3A40FE18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84064" y="2700132"/>
            <a:ext cx="8115300" cy="27432"/>
          </a:xfrm>
          <a:custGeom>
            <a:avLst/>
            <a:gdLst>
              <a:gd name="connsiteX0" fmla="*/ 0 w 8115300"/>
              <a:gd name="connsiteY0" fmla="*/ 0 h 27432"/>
              <a:gd name="connsiteX1" fmla="*/ 432816 w 8115300"/>
              <a:gd name="connsiteY1" fmla="*/ 0 h 27432"/>
              <a:gd name="connsiteX2" fmla="*/ 1190244 w 8115300"/>
              <a:gd name="connsiteY2" fmla="*/ 0 h 27432"/>
              <a:gd name="connsiteX3" fmla="*/ 1623060 w 8115300"/>
              <a:gd name="connsiteY3" fmla="*/ 0 h 27432"/>
              <a:gd name="connsiteX4" fmla="*/ 2218182 w 8115300"/>
              <a:gd name="connsiteY4" fmla="*/ 0 h 27432"/>
              <a:gd name="connsiteX5" fmla="*/ 3056763 w 8115300"/>
              <a:gd name="connsiteY5" fmla="*/ 0 h 27432"/>
              <a:gd name="connsiteX6" fmla="*/ 3733038 w 8115300"/>
              <a:gd name="connsiteY6" fmla="*/ 0 h 27432"/>
              <a:gd name="connsiteX7" fmla="*/ 4490466 w 8115300"/>
              <a:gd name="connsiteY7" fmla="*/ 0 h 27432"/>
              <a:gd name="connsiteX8" fmla="*/ 5085588 w 8115300"/>
              <a:gd name="connsiteY8" fmla="*/ 0 h 27432"/>
              <a:gd name="connsiteX9" fmla="*/ 5761863 w 8115300"/>
              <a:gd name="connsiteY9" fmla="*/ 0 h 27432"/>
              <a:gd name="connsiteX10" fmla="*/ 6600444 w 8115300"/>
              <a:gd name="connsiteY10" fmla="*/ 0 h 27432"/>
              <a:gd name="connsiteX11" fmla="*/ 7114413 w 8115300"/>
              <a:gd name="connsiteY11" fmla="*/ 0 h 27432"/>
              <a:gd name="connsiteX12" fmla="*/ 8115300 w 8115300"/>
              <a:gd name="connsiteY12" fmla="*/ 0 h 27432"/>
              <a:gd name="connsiteX13" fmla="*/ 8115300 w 8115300"/>
              <a:gd name="connsiteY13" fmla="*/ 27432 h 27432"/>
              <a:gd name="connsiteX14" fmla="*/ 7520178 w 8115300"/>
              <a:gd name="connsiteY14" fmla="*/ 27432 h 27432"/>
              <a:gd name="connsiteX15" fmla="*/ 7087362 w 8115300"/>
              <a:gd name="connsiteY15" fmla="*/ 27432 h 27432"/>
              <a:gd name="connsiteX16" fmla="*/ 6411087 w 8115300"/>
              <a:gd name="connsiteY16" fmla="*/ 27432 h 27432"/>
              <a:gd name="connsiteX17" fmla="*/ 5897118 w 8115300"/>
              <a:gd name="connsiteY17" fmla="*/ 27432 h 27432"/>
              <a:gd name="connsiteX18" fmla="*/ 5220843 w 8115300"/>
              <a:gd name="connsiteY18" fmla="*/ 27432 h 27432"/>
              <a:gd name="connsiteX19" fmla="*/ 4544568 w 8115300"/>
              <a:gd name="connsiteY19" fmla="*/ 27432 h 27432"/>
              <a:gd name="connsiteX20" fmla="*/ 3868293 w 8115300"/>
              <a:gd name="connsiteY20" fmla="*/ 27432 h 27432"/>
              <a:gd name="connsiteX21" fmla="*/ 3192018 w 8115300"/>
              <a:gd name="connsiteY21" fmla="*/ 27432 h 27432"/>
              <a:gd name="connsiteX22" fmla="*/ 2596896 w 8115300"/>
              <a:gd name="connsiteY22" fmla="*/ 27432 h 27432"/>
              <a:gd name="connsiteX23" fmla="*/ 1839468 w 8115300"/>
              <a:gd name="connsiteY23" fmla="*/ 27432 h 27432"/>
              <a:gd name="connsiteX24" fmla="*/ 1163193 w 8115300"/>
              <a:gd name="connsiteY24" fmla="*/ 27432 h 27432"/>
              <a:gd name="connsiteX25" fmla="*/ 0 w 8115300"/>
              <a:gd name="connsiteY25" fmla="*/ 27432 h 27432"/>
              <a:gd name="connsiteX26" fmla="*/ 0 w 8115300"/>
              <a:gd name="connsiteY2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8115300" h="27432" fill="none" extrusionOk="0">
                <a:moveTo>
                  <a:pt x="0" y="0"/>
                </a:moveTo>
                <a:cubicBezTo>
                  <a:pt x="190010" y="894"/>
                  <a:pt x="220703" y="16712"/>
                  <a:pt x="432816" y="0"/>
                </a:cubicBezTo>
                <a:cubicBezTo>
                  <a:pt x="644929" y="-16712"/>
                  <a:pt x="925351" y="-2130"/>
                  <a:pt x="1190244" y="0"/>
                </a:cubicBezTo>
                <a:cubicBezTo>
                  <a:pt x="1455137" y="2130"/>
                  <a:pt x="1428691" y="10242"/>
                  <a:pt x="1623060" y="0"/>
                </a:cubicBezTo>
                <a:cubicBezTo>
                  <a:pt x="1817429" y="-10242"/>
                  <a:pt x="1970637" y="26101"/>
                  <a:pt x="2218182" y="0"/>
                </a:cubicBezTo>
                <a:cubicBezTo>
                  <a:pt x="2465727" y="-26101"/>
                  <a:pt x="2697424" y="-37662"/>
                  <a:pt x="3056763" y="0"/>
                </a:cubicBezTo>
                <a:cubicBezTo>
                  <a:pt x="3416102" y="37662"/>
                  <a:pt x="3593057" y="5679"/>
                  <a:pt x="3733038" y="0"/>
                </a:cubicBezTo>
                <a:cubicBezTo>
                  <a:pt x="3873019" y="-5679"/>
                  <a:pt x="4227702" y="-17899"/>
                  <a:pt x="4490466" y="0"/>
                </a:cubicBezTo>
                <a:cubicBezTo>
                  <a:pt x="4753230" y="17899"/>
                  <a:pt x="4954916" y="-7629"/>
                  <a:pt x="5085588" y="0"/>
                </a:cubicBezTo>
                <a:cubicBezTo>
                  <a:pt x="5216260" y="7629"/>
                  <a:pt x="5443283" y="13568"/>
                  <a:pt x="5761863" y="0"/>
                </a:cubicBezTo>
                <a:cubicBezTo>
                  <a:pt x="6080443" y="-13568"/>
                  <a:pt x="6414913" y="34176"/>
                  <a:pt x="6600444" y="0"/>
                </a:cubicBezTo>
                <a:cubicBezTo>
                  <a:pt x="6785975" y="-34176"/>
                  <a:pt x="6979908" y="24439"/>
                  <a:pt x="7114413" y="0"/>
                </a:cubicBezTo>
                <a:cubicBezTo>
                  <a:pt x="7248918" y="-24439"/>
                  <a:pt x="7753242" y="49243"/>
                  <a:pt x="8115300" y="0"/>
                </a:cubicBezTo>
                <a:cubicBezTo>
                  <a:pt x="8114711" y="10802"/>
                  <a:pt x="8114630" y="18406"/>
                  <a:pt x="8115300" y="27432"/>
                </a:cubicBezTo>
                <a:cubicBezTo>
                  <a:pt x="7919968" y="56537"/>
                  <a:pt x="7815832" y="29302"/>
                  <a:pt x="7520178" y="27432"/>
                </a:cubicBezTo>
                <a:cubicBezTo>
                  <a:pt x="7224524" y="25562"/>
                  <a:pt x="7237397" y="41582"/>
                  <a:pt x="7087362" y="27432"/>
                </a:cubicBezTo>
                <a:cubicBezTo>
                  <a:pt x="6937327" y="13282"/>
                  <a:pt x="6666361" y="21099"/>
                  <a:pt x="6411087" y="27432"/>
                </a:cubicBezTo>
                <a:cubicBezTo>
                  <a:pt x="6155814" y="33765"/>
                  <a:pt x="6076699" y="29106"/>
                  <a:pt x="5897118" y="27432"/>
                </a:cubicBezTo>
                <a:cubicBezTo>
                  <a:pt x="5717537" y="25758"/>
                  <a:pt x="5480643" y="60140"/>
                  <a:pt x="5220843" y="27432"/>
                </a:cubicBezTo>
                <a:cubicBezTo>
                  <a:pt x="4961043" y="-5276"/>
                  <a:pt x="4741983" y="10261"/>
                  <a:pt x="4544568" y="27432"/>
                </a:cubicBezTo>
                <a:cubicBezTo>
                  <a:pt x="4347154" y="44603"/>
                  <a:pt x="4107592" y="3653"/>
                  <a:pt x="3868293" y="27432"/>
                </a:cubicBezTo>
                <a:cubicBezTo>
                  <a:pt x="3628995" y="51211"/>
                  <a:pt x="3474283" y="17408"/>
                  <a:pt x="3192018" y="27432"/>
                </a:cubicBezTo>
                <a:cubicBezTo>
                  <a:pt x="2909754" y="37456"/>
                  <a:pt x="2798966" y="32872"/>
                  <a:pt x="2596896" y="27432"/>
                </a:cubicBezTo>
                <a:cubicBezTo>
                  <a:pt x="2394826" y="21992"/>
                  <a:pt x="2025585" y="38694"/>
                  <a:pt x="1839468" y="27432"/>
                </a:cubicBezTo>
                <a:cubicBezTo>
                  <a:pt x="1653351" y="16170"/>
                  <a:pt x="1444068" y="17283"/>
                  <a:pt x="1163193" y="27432"/>
                </a:cubicBezTo>
                <a:cubicBezTo>
                  <a:pt x="882319" y="37581"/>
                  <a:pt x="259987" y="69926"/>
                  <a:pt x="0" y="27432"/>
                </a:cubicBezTo>
                <a:cubicBezTo>
                  <a:pt x="586" y="19291"/>
                  <a:pt x="-218" y="13009"/>
                  <a:pt x="0" y="0"/>
                </a:cubicBezTo>
                <a:close/>
              </a:path>
              <a:path w="8115300" h="27432" stroke="0" extrusionOk="0">
                <a:moveTo>
                  <a:pt x="0" y="0"/>
                </a:moveTo>
                <a:cubicBezTo>
                  <a:pt x="246921" y="20773"/>
                  <a:pt x="378767" y="-16956"/>
                  <a:pt x="595122" y="0"/>
                </a:cubicBezTo>
                <a:cubicBezTo>
                  <a:pt x="811477" y="16956"/>
                  <a:pt x="846257" y="-13061"/>
                  <a:pt x="1027938" y="0"/>
                </a:cubicBezTo>
                <a:cubicBezTo>
                  <a:pt x="1209619" y="13061"/>
                  <a:pt x="1578503" y="7172"/>
                  <a:pt x="1866519" y="0"/>
                </a:cubicBezTo>
                <a:cubicBezTo>
                  <a:pt x="2154535" y="-7172"/>
                  <a:pt x="2226239" y="7373"/>
                  <a:pt x="2461641" y="0"/>
                </a:cubicBezTo>
                <a:cubicBezTo>
                  <a:pt x="2697043" y="-7373"/>
                  <a:pt x="2901650" y="-10054"/>
                  <a:pt x="3056763" y="0"/>
                </a:cubicBezTo>
                <a:cubicBezTo>
                  <a:pt x="3211876" y="10054"/>
                  <a:pt x="3585194" y="26991"/>
                  <a:pt x="3895344" y="0"/>
                </a:cubicBezTo>
                <a:cubicBezTo>
                  <a:pt x="4205494" y="-26991"/>
                  <a:pt x="4295029" y="18672"/>
                  <a:pt x="4409313" y="0"/>
                </a:cubicBezTo>
                <a:cubicBezTo>
                  <a:pt x="4523597" y="-18672"/>
                  <a:pt x="4956843" y="3306"/>
                  <a:pt x="5247894" y="0"/>
                </a:cubicBezTo>
                <a:cubicBezTo>
                  <a:pt x="5538945" y="-3306"/>
                  <a:pt x="5725486" y="41316"/>
                  <a:pt x="6086475" y="0"/>
                </a:cubicBezTo>
                <a:cubicBezTo>
                  <a:pt x="6447464" y="-41316"/>
                  <a:pt x="6467270" y="-130"/>
                  <a:pt x="6762750" y="0"/>
                </a:cubicBezTo>
                <a:cubicBezTo>
                  <a:pt x="7058230" y="130"/>
                  <a:pt x="7713814" y="14357"/>
                  <a:pt x="8115300" y="0"/>
                </a:cubicBezTo>
                <a:cubicBezTo>
                  <a:pt x="8113940" y="10164"/>
                  <a:pt x="8115383" y="19377"/>
                  <a:pt x="8115300" y="27432"/>
                </a:cubicBezTo>
                <a:cubicBezTo>
                  <a:pt x="7951056" y="30523"/>
                  <a:pt x="7778080" y="21630"/>
                  <a:pt x="7682484" y="27432"/>
                </a:cubicBezTo>
                <a:cubicBezTo>
                  <a:pt x="7586888" y="33234"/>
                  <a:pt x="7123604" y="-3715"/>
                  <a:pt x="6843903" y="27432"/>
                </a:cubicBezTo>
                <a:cubicBezTo>
                  <a:pt x="6564202" y="58579"/>
                  <a:pt x="6499708" y="46045"/>
                  <a:pt x="6329934" y="27432"/>
                </a:cubicBezTo>
                <a:cubicBezTo>
                  <a:pt x="6160160" y="8819"/>
                  <a:pt x="5847230" y="12305"/>
                  <a:pt x="5653659" y="27432"/>
                </a:cubicBezTo>
                <a:cubicBezTo>
                  <a:pt x="5460088" y="42559"/>
                  <a:pt x="5091368" y="49579"/>
                  <a:pt x="4815078" y="27432"/>
                </a:cubicBezTo>
                <a:cubicBezTo>
                  <a:pt x="4538788" y="5285"/>
                  <a:pt x="4312121" y="56408"/>
                  <a:pt x="4138803" y="27432"/>
                </a:cubicBezTo>
                <a:cubicBezTo>
                  <a:pt x="3965485" y="-1544"/>
                  <a:pt x="3850471" y="37054"/>
                  <a:pt x="3705987" y="27432"/>
                </a:cubicBezTo>
                <a:cubicBezTo>
                  <a:pt x="3561503" y="17810"/>
                  <a:pt x="3428606" y="6693"/>
                  <a:pt x="3192018" y="27432"/>
                </a:cubicBezTo>
                <a:cubicBezTo>
                  <a:pt x="2955430" y="48171"/>
                  <a:pt x="2708142" y="29499"/>
                  <a:pt x="2353437" y="27432"/>
                </a:cubicBezTo>
                <a:cubicBezTo>
                  <a:pt x="1998732" y="25365"/>
                  <a:pt x="1984171" y="39554"/>
                  <a:pt x="1677162" y="27432"/>
                </a:cubicBezTo>
                <a:cubicBezTo>
                  <a:pt x="1370153" y="15310"/>
                  <a:pt x="1367960" y="5957"/>
                  <a:pt x="1163193" y="27432"/>
                </a:cubicBezTo>
                <a:cubicBezTo>
                  <a:pt x="958426" y="48907"/>
                  <a:pt x="303607" y="-7538"/>
                  <a:pt x="0" y="27432"/>
                </a:cubicBezTo>
                <a:cubicBezTo>
                  <a:pt x="-383" y="21019"/>
                  <a:pt x="-503" y="12434"/>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blue and purple logo&#10;&#10;AI-generated content may be incorrect.">
            <a:extLst>
              <a:ext uri="{FF2B5EF4-FFF2-40B4-BE49-F238E27FC236}">
                <a16:creationId xmlns:a16="http://schemas.microsoft.com/office/drawing/2014/main" id="{BB218AC2-AF19-7317-39B0-DA2A7593365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5800" y="1000204"/>
            <a:ext cx="3785443" cy="1700529"/>
          </a:xfrm>
          <a:prstGeom prst="rect">
            <a:avLst/>
          </a:prstGeom>
        </p:spPr>
      </p:pic>
      <p:pic>
        <p:nvPicPr>
          <p:cNvPr id="4100" name="Picture 4">
            <a:extLst>
              <a:ext uri="{FF2B5EF4-FFF2-40B4-BE49-F238E27FC236}">
                <a16:creationId xmlns:a16="http://schemas.microsoft.com/office/drawing/2014/main" id="{2C760D97-0065-DE4A-A5E2-0B61063560C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31188" y="4648491"/>
            <a:ext cx="6425624" cy="4190417"/>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sp>
        <p:nvSpPr>
          <p:cNvPr id="8" name="TextBox 7">
            <a:extLst>
              <a:ext uri="{FF2B5EF4-FFF2-40B4-BE49-F238E27FC236}">
                <a16:creationId xmlns:a16="http://schemas.microsoft.com/office/drawing/2014/main" id="{F674F16F-9655-9ED3-FB66-9EE278BD0D11}"/>
              </a:ext>
            </a:extLst>
          </p:cNvPr>
          <p:cNvSpPr txBox="1"/>
          <p:nvPr/>
        </p:nvSpPr>
        <p:spPr>
          <a:xfrm>
            <a:off x="7032360" y="3818769"/>
            <a:ext cx="4223279" cy="523220"/>
          </a:xfrm>
          <a:prstGeom prst="rect">
            <a:avLst/>
          </a:prstGeom>
          <a:noFill/>
        </p:spPr>
        <p:txBody>
          <a:bodyPr wrap="square" rtlCol="0" anchor="ctr">
            <a:spAutoFit/>
          </a:bodyPr>
          <a:lstStyle/>
          <a:p>
            <a:pPr algn="ctr"/>
            <a:r>
              <a:rPr lang="en-US" sz="2800" b="1" dirty="0"/>
              <a:t>Grade 8</a:t>
            </a:r>
          </a:p>
        </p:txBody>
      </p:sp>
      <p:grpSp>
        <p:nvGrpSpPr>
          <p:cNvPr id="5" name="Group 4">
            <a:extLst>
              <a:ext uri="{FF2B5EF4-FFF2-40B4-BE49-F238E27FC236}">
                <a16:creationId xmlns:a16="http://schemas.microsoft.com/office/drawing/2014/main" id="{5D552BDF-72C7-27C0-7B19-6168217C0E22}"/>
              </a:ext>
            </a:extLst>
          </p:cNvPr>
          <p:cNvGrpSpPr/>
          <p:nvPr/>
        </p:nvGrpSpPr>
        <p:grpSpPr>
          <a:xfrm>
            <a:off x="5681662" y="6262916"/>
            <a:ext cx="1651826" cy="2281875"/>
            <a:chOff x="5050726" y="6866048"/>
            <a:chExt cx="1651826" cy="2281875"/>
          </a:xfrm>
        </p:grpSpPr>
        <p:sp>
          <p:nvSpPr>
            <p:cNvPr id="20" name="TextBox 19">
              <a:extLst>
                <a:ext uri="{FF2B5EF4-FFF2-40B4-BE49-F238E27FC236}">
                  <a16:creationId xmlns:a16="http://schemas.microsoft.com/office/drawing/2014/main" id="{84409FC1-80EA-EBFD-CFF0-F620806028D7}"/>
                </a:ext>
              </a:extLst>
            </p:cNvPr>
            <p:cNvSpPr txBox="1"/>
            <p:nvPr/>
          </p:nvSpPr>
          <p:spPr>
            <a:xfrm>
              <a:off x="5084064" y="6866048"/>
              <a:ext cx="1618488" cy="400110"/>
            </a:xfrm>
            <a:prstGeom prst="rect">
              <a:avLst/>
            </a:prstGeom>
            <a:solidFill>
              <a:srgbClr val="FFFF00"/>
            </a:solidFill>
          </p:spPr>
          <p:txBody>
            <a:bodyPr wrap="square" rtlCol="0">
              <a:spAutoFit/>
            </a:bodyPr>
            <a:lstStyle/>
            <a:p>
              <a:pPr algn="ctr"/>
              <a:r>
                <a:rPr lang="en-US" sz="2000" dirty="0"/>
                <a:t>DISTRICT</a:t>
              </a:r>
            </a:p>
          </p:txBody>
        </p:sp>
        <p:sp>
          <p:nvSpPr>
            <p:cNvPr id="19" name="TextBox 18">
              <a:extLst>
                <a:ext uri="{FF2B5EF4-FFF2-40B4-BE49-F238E27FC236}">
                  <a16:creationId xmlns:a16="http://schemas.microsoft.com/office/drawing/2014/main" id="{A744B857-F326-6DF4-882D-8AE46923E1F3}"/>
                </a:ext>
              </a:extLst>
            </p:cNvPr>
            <p:cNvSpPr txBox="1"/>
            <p:nvPr/>
          </p:nvSpPr>
          <p:spPr>
            <a:xfrm>
              <a:off x="5055489" y="7790149"/>
              <a:ext cx="1618488" cy="400110"/>
            </a:xfrm>
            <a:prstGeom prst="rect">
              <a:avLst/>
            </a:prstGeom>
            <a:solidFill>
              <a:srgbClr val="FFFF00"/>
            </a:solidFill>
          </p:spPr>
          <p:txBody>
            <a:bodyPr wrap="square" rtlCol="0">
              <a:spAutoFit/>
            </a:bodyPr>
            <a:lstStyle/>
            <a:p>
              <a:pPr algn="ctr"/>
              <a:r>
                <a:rPr lang="en-US" sz="2000" dirty="0"/>
                <a:t>STATE</a:t>
              </a:r>
            </a:p>
          </p:txBody>
        </p:sp>
        <p:sp>
          <p:nvSpPr>
            <p:cNvPr id="21" name="TextBox 20">
              <a:extLst>
                <a:ext uri="{FF2B5EF4-FFF2-40B4-BE49-F238E27FC236}">
                  <a16:creationId xmlns:a16="http://schemas.microsoft.com/office/drawing/2014/main" id="{806683F4-B4E6-C2C6-552D-B3B092FD9C67}"/>
                </a:ext>
              </a:extLst>
            </p:cNvPr>
            <p:cNvSpPr txBox="1"/>
            <p:nvPr/>
          </p:nvSpPr>
          <p:spPr>
            <a:xfrm>
              <a:off x="5050726" y="8747813"/>
              <a:ext cx="1618488" cy="400110"/>
            </a:xfrm>
            <a:prstGeom prst="rect">
              <a:avLst/>
            </a:prstGeom>
            <a:solidFill>
              <a:srgbClr val="FFFF00"/>
            </a:solidFill>
          </p:spPr>
          <p:txBody>
            <a:bodyPr wrap="square" rtlCol="0">
              <a:spAutoFit/>
            </a:bodyPr>
            <a:lstStyle/>
            <a:p>
              <a:pPr algn="ctr"/>
              <a:r>
                <a:rPr lang="en-US" sz="2000" dirty="0"/>
                <a:t>SCHOOL</a:t>
              </a:r>
            </a:p>
          </p:txBody>
        </p:sp>
      </p:grpSp>
    </p:spTree>
    <p:extLst>
      <p:ext uri="{BB962C8B-B14F-4D97-AF65-F5344CB8AC3E}">
        <p14:creationId xmlns:p14="http://schemas.microsoft.com/office/powerpoint/2010/main" val="39334133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76EF029-C9A2-8B3D-F0A2-EEFD1C295552}"/>
            </a:ext>
          </a:extLst>
        </p:cNvPr>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669B638A-BD62-12F2-1A57-69D44290A9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3428" cy="10287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D0C60D86-DBE1-CF06-B595-C354031766C6}"/>
              </a:ext>
            </a:extLst>
          </p:cNvPr>
          <p:cNvSpPr txBox="1"/>
          <p:nvPr/>
        </p:nvSpPr>
        <p:spPr>
          <a:xfrm>
            <a:off x="959484" y="1101378"/>
            <a:ext cx="16364460" cy="1598754"/>
          </a:xfrm>
          <a:prstGeom prst="rect">
            <a:avLst/>
          </a:prstGeom>
        </p:spPr>
        <p:txBody>
          <a:bodyPr vert="horz" lIns="91440" tIns="45720" rIns="91440" bIns="45720" rtlCol="0" anchor="ctr">
            <a:normAutofit/>
          </a:bodyPr>
          <a:lstStyle/>
          <a:p>
            <a:pPr algn="ctr">
              <a:lnSpc>
                <a:spcPct val="90000"/>
              </a:lnSpc>
              <a:spcBef>
                <a:spcPct val="0"/>
              </a:spcBef>
              <a:spcAft>
                <a:spcPts val="600"/>
              </a:spcAft>
            </a:pPr>
            <a:r>
              <a:rPr lang="en-US" sz="5000" dirty="0">
                <a:latin typeface="+mj-lt"/>
                <a:ea typeface="+mj-ea"/>
                <a:cs typeface="+mj-cs"/>
              </a:rPr>
              <a:t> </a:t>
            </a:r>
            <a:r>
              <a:rPr lang="en-US" sz="5000" dirty="0">
                <a:solidFill>
                  <a:srgbClr val="FF0000"/>
                </a:solidFill>
                <a:latin typeface="+mj-lt"/>
                <a:ea typeface="+mj-ea"/>
                <a:cs typeface="+mj-cs"/>
              </a:rPr>
              <a:t>Civics </a:t>
            </a:r>
            <a:r>
              <a:rPr lang="en-US" sz="5000" dirty="0">
                <a:latin typeface="+mj-lt"/>
                <a:ea typeface="+mj-ea"/>
                <a:cs typeface="+mj-cs"/>
              </a:rPr>
              <a:t>Scores 2024 - 2025</a:t>
            </a:r>
          </a:p>
        </p:txBody>
      </p:sp>
      <p:sp>
        <p:nvSpPr>
          <p:cNvPr id="18" name="sketch line">
            <a:extLst>
              <a:ext uri="{FF2B5EF4-FFF2-40B4-BE49-F238E27FC236}">
                <a16:creationId xmlns:a16="http://schemas.microsoft.com/office/drawing/2014/main" id="{0E831577-97CA-E806-6C02-E8B8844F90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84064" y="2700132"/>
            <a:ext cx="8115300" cy="27432"/>
          </a:xfrm>
          <a:custGeom>
            <a:avLst/>
            <a:gdLst>
              <a:gd name="connsiteX0" fmla="*/ 0 w 8115300"/>
              <a:gd name="connsiteY0" fmla="*/ 0 h 27432"/>
              <a:gd name="connsiteX1" fmla="*/ 432816 w 8115300"/>
              <a:gd name="connsiteY1" fmla="*/ 0 h 27432"/>
              <a:gd name="connsiteX2" fmla="*/ 1190244 w 8115300"/>
              <a:gd name="connsiteY2" fmla="*/ 0 h 27432"/>
              <a:gd name="connsiteX3" fmla="*/ 1623060 w 8115300"/>
              <a:gd name="connsiteY3" fmla="*/ 0 h 27432"/>
              <a:gd name="connsiteX4" fmla="*/ 2218182 w 8115300"/>
              <a:gd name="connsiteY4" fmla="*/ 0 h 27432"/>
              <a:gd name="connsiteX5" fmla="*/ 3056763 w 8115300"/>
              <a:gd name="connsiteY5" fmla="*/ 0 h 27432"/>
              <a:gd name="connsiteX6" fmla="*/ 3733038 w 8115300"/>
              <a:gd name="connsiteY6" fmla="*/ 0 h 27432"/>
              <a:gd name="connsiteX7" fmla="*/ 4490466 w 8115300"/>
              <a:gd name="connsiteY7" fmla="*/ 0 h 27432"/>
              <a:gd name="connsiteX8" fmla="*/ 5085588 w 8115300"/>
              <a:gd name="connsiteY8" fmla="*/ 0 h 27432"/>
              <a:gd name="connsiteX9" fmla="*/ 5761863 w 8115300"/>
              <a:gd name="connsiteY9" fmla="*/ 0 h 27432"/>
              <a:gd name="connsiteX10" fmla="*/ 6600444 w 8115300"/>
              <a:gd name="connsiteY10" fmla="*/ 0 h 27432"/>
              <a:gd name="connsiteX11" fmla="*/ 7114413 w 8115300"/>
              <a:gd name="connsiteY11" fmla="*/ 0 h 27432"/>
              <a:gd name="connsiteX12" fmla="*/ 8115300 w 8115300"/>
              <a:gd name="connsiteY12" fmla="*/ 0 h 27432"/>
              <a:gd name="connsiteX13" fmla="*/ 8115300 w 8115300"/>
              <a:gd name="connsiteY13" fmla="*/ 27432 h 27432"/>
              <a:gd name="connsiteX14" fmla="*/ 7520178 w 8115300"/>
              <a:gd name="connsiteY14" fmla="*/ 27432 h 27432"/>
              <a:gd name="connsiteX15" fmla="*/ 7087362 w 8115300"/>
              <a:gd name="connsiteY15" fmla="*/ 27432 h 27432"/>
              <a:gd name="connsiteX16" fmla="*/ 6411087 w 8115300"/>
              <a:gd name="connsiteY16" fmla="*/ 27432 h 27432"/>
              <a:gd name="connsiteX17" fmla="*/ 5897118 w 8115300"/>
              <a:gd name="connsiteY17" fmla="*/ 27432 h 27432"/>
              <a:gd name="connsiteX18" fmla="*/ 5220843 w 8115300"/>
              <a:gd name="connsiteY18" fmla="*/ 27432 h 27432"/>
              <a:gd name="connsiteX19" fmla="*/ 4544568 w 8115300"/>
              <a:gd name="connsiteY19" fmla="*/ 27432 h 27432"/>
              <a:gd name="connsiteX20" fmla="*/ 3868293 w 8115300"/>
              <a:gd name="connsiteY20" fmla="*/ 27432 h 27432"/>
              <a:gd name="connsiteX21" fmla="*/ 3192018 w 8115300"/>
              <a:gd name="connsiteY21" fmla="*/ 27432 h 27432"/>
              <a:gd name="connsiteX22" fmla="*/ 2596896 w 8115300"/>
              <a:gd name="connsiteY22" fmla="*/ 27432 h 27432"/>
              <a:gd name="connsiteX23" fmla="*/ 1839468 w 8115300"/>
              <a:gd name="connsiteY23" fmla="*/ 27432 h 27432"/>
              <a:gd name="connsiteX24" fmla="*/ 1163193 w 8115300"/>
              <a:gd name="connsiteY24" fmla="*/ 27432 h 27432"/>
              <a:gd name="connsiteX25" fmla="*/ 0 w 8115300"/>
              <a:gd name="connsiteY25" fmla="*/ 27432 h 27432"/>
              <a:gd name="connsiteX26" fmla="*/ 0 w 8115300"/>
              <a:gd name="connsiteY2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8115300" h="27432" fill="none" extrusionOk="0">
                <a:moveTo>
                  <a:pt x="0" y="0"/>
                </a:moveTo>
                <a:cubicBezTo>
                  <a:pt x="190010" y="894"/>
                  <a:pt x="220703" y="16712"/>
                  <a:pt x="432816" y="0"/>
                </a:cubicBezTo>
                <a:cubicBezTo>
                  <a:pt x="644929" y="-16712"/>
                  <a:pt x="925351" y="-2130"/>
                  <a:pt x="1190244" y="0"/>
                </a:cubicBezTo>
                <a:cubicBezTo>
                  <a:pt x="1455137" y="2130"/>
                  <a:pt x="1428691" y="10242"/>
                  <a:pt x="1623060" y="0"/>
                </a:cubicBezTo>
                <a:cubicBezTo>
                  <a:pt x="1817429" y="-10242"/>
                  <a:pt x="1970637" y="26101"/>
                  <a:pt x="2218182" y="0"/>
                </a:cubicBezTo>
                <a:cubicBezTo>
                  <a:pt x="2465727" y="-26101"/>
                  <a:pt x="2697424" y="-37662"/>
                  <a:pt x="3056763" y="0"/>
                </a:cubicBezTo>
                <a:cubicBezTo>
                  <a:pt x="3416102" y="37662"/>
                  <a:pt x="3593057" y="5679"/>
                  <a:pt x="3733038" y="0"/>
                </a:cubicBezTo>
                <a:cubicBezTo>
                  <a:pt x="3873019" y="-5679"/>
                  <a:pt x="4227702" y="-17899"/>
                  <a:pt x="4490466" y="0"/>
                </a:cubicBezTo>
                <a:cubicBezTo>
                  <a:pt x="4753230" y="17899"/>
                  <a:pt x="4954916" y="-7629"/>
                  <a:pt x="5085588" y="0"/>
                </a:cubicBezTo>
                <a:cubicBezTo>
                  <a:pt x="5216260" y="7629"/>
                  <a:pt x="5443283" y="13568"/>
                  <a:pt x="5761863" y="0"/>
                </a:cubicBezTo>
                <a:cubicBezTo>
                  <a:pt x="6080443" y="-13568"/>
                  <a:pt x="6414913" y="34176"/>
                  <a:pt x="6600444" y="0"/>
                </a:cubicBezTo>
                <a:cubicBezTo>
                  <a:pt x="6785975" y="-34176"/>
                  <a:pt x="6979908" y="24439"/>
                  <a:pt x="7114413" y="0"/>
                </a:cubicBezTo>
                <a:cubicBezTo>
                  <a:pt x="7248918" y="-24439"/>
                  <a:pt x="7753242" y="49243"/>
                  <a:pt x="8115300" y="0"/>
                </a:cubicBezTo>
                <a:cubicBezTo>
                  <a:pt x="8114711" y="10802"/>
                  <a:pt x="8114630" y="18406"/>
                  <a:pt x="8115300" y="27432"/>
                </a:cubicBezTo>
                <a:cubicBezTo>
                  <a:pt x="7919968" y="56537"/>
                  <a:pt x="7815832" y="29302"/>
                  <a:pt x="7520178" y="27432"/>
                </a:cubicBezTo>
                <a:cubicBezTo>
                  <a:pt x="7224524" y="25562"/>
                  <a:pt x="7237397" y="41582"/>
                  <a:pt x="7087362" y="27432"/>
                </a:cubicBezTo>
                <a:cubicBezTo>
                  <a:pt x="6937327" y="13282"/>
                  <a:pt x="6666361" y="21099"/>
                  <a:pt x="6411087" y="27432"/>
                </a:cubicBezTo>
                <a:cubicBezTo>
                  <a:pt x="6155814" y="33765"/>
                  <a:pt x="6076699" y="29106"/>
                  <a:pt x="5897118" y="27432"/>
                </a:cubicBezTo>
                <a:cubicBezTo>
                  <a:pt x="5717537" y="25758"/>
                  <a:pt x="5480643" y="60140"/>
                  <a:pt x="5220843" y="27432"/>
                </a:cubicBezTo>
                <a:cubicBezTo>
                  <a:pt x="4961043" y="-5276"/>
                  <a:pt x="4741983" y="10261"/>
                  <a:pt x="4544568" y="27432"/>
                </a:cubicBezTo>
                <a:cubicBezTo>
                  <a:pt x="4347154" y="44603"/>
                  <a:pt x="4107592" y="3653"/>
                  <a:pt x="3868293" y="27432"/>
                </a:cubicBezTo>
                <a:cubicBezTo>
                  <a:pt x="3628995" y="51211"/>
                  <a:pt x="3474283" y="17408"/>
                  <a:pt x="3192018" y="27432"/>
                </a:cubicBezTo>
                <a:cubicBezTo>
                  <a:pt x="2909754" y="37456"/>
                  <a:pt x="2798966" y="32872"/>
                  <a:pt x="2596896" y="27432"/>
                </a:cubicBezTo>
                <a:cubicBezTo>
                  <a:pt x="2394826" y="21992"/>
                  <a:pt x="2025585" y="38694"/>
                  <a:pt x="1839468" y="27432"/>
                </a:cubicBezTo>
                <a:cubicBezTo>
                  <a:pt x="1653351" y="16170"/>
                  <a:pt x="1444068" y="17283"/>
                  <a:pt x="1163193" y="27432"/>
                </a:cubicBezTo>
                <a:cubicBezTo>
                  <a:pt x="882319" y="37581"/>
                  <a:pt x="259987" y="69926"/>
                  <a:pt x="0" y="27432"/>
                </a:cubicBezTo>
                <a:cubicBezTo>
                  <a:pt x="586" y="19291"/>
                  <a:pt x="-218" y="13009"/>
                  <a:pt x="0" y="0"/>
                </a:cubicBezTo>
                <a:close/>
              </a:path>
              <a:path w="8115300" h="27432" stroke="0" extrusionOk="0">
                <a:moveTo>
                  <a:pt x="0" y="0"/>
                </a:moveTo>
                <a:cubicBezTo>
                  <a:pt x="246921" y="20773"/>
                  <a:pt x="378767" y="-16956"/>
                  <a:pt x="595122" y="0"/>
                </a:cubicBezTo>
                <a:cubicBezTo>
                  <a:pt x="811477" y="16956"/>
                  <a:pt x="846257" y="-13061"/>
                  <a:pt x="1027938" y="0"/>
                </a:cubicBezTo>
                <a:cubicBezTo>
                  <a:pt x="1209619" y="13061"/>
                  <a:pt x="1578503" y="7172"/>
                  <a:pt x="1866519" y="0"/>
                </a:cubicBezTo>
                <a:cubicBezTo>
                  <a:pt x="2154535" y="-7172"/>
                  <a:pt x="2226239" y="7373"/>
                  <a:pt x="2461641" y="0"/>
                </a:cubicBezTo>
                <a:cubicBezTo>
                  <a:pt x="2697043" y="-7373"/>
                  <a:pt x="2901650" y="-10054"/>
                  <a:pt x="3056763" y="0"/>
                </a:cubicBezTo>
                <a:cubicBezTo>
                  <a:pt x="3211876" y="10054"/>
                  <a:pt x="3585194" y="26991"/>
                  <a:pt x="3895344" y="0"/>
                </a:cubicBezTo>
                <a:cubicBezTo>
                  <a:pt x="4205494" y="-26991"/>
                  <a:pt x="4295029" y="18672"/>
                  <a:pt x="4409313" y="0"/>
                </a:cubicBezTo>
                <a:cubicBezTo>
                  <a:pt x="4523597" y="-18672"/>
                  <a:pt x="4956843" y="3306"/>
                  <a:pt x="5247894" y="0"/>
                </a:cubicBezTo>
                <a:cubicBezTo>
                  <a:pt x="5538945" y="-3306"/>
                  <a:pt x="5725486" y="41316"/>
                  <a:pt x="6086475" y="0"/>
                </a:cubicBezTo>
                <a:cubicBezTo>
                  <a:pt x="6447464" y="-41316"/>
                  <a:pt x="6467270" y="-130"/>
                  <a:pt x="6762750" y="0"/>
                </a:cubicBezTo>
                <a:cubicBezTo>
                  <a:pt x="7058230" y="130"/>
                  <a:pt x="7713814" y="14357"/>
                  <a:pt x="8115300" y="0"/>
                </a:cubicBezTo>
                <a:cubicBezTo>
                  <a:pt x="8113940" y="10164"/>
                  <a:pt x="8115383" y="19377"/>
                  <a:pt x="8115300" y="27432"/>
                </a:cubicBezTo>
                <a:cubicBezTo>
                  <a:pt x="7951056" y="30523"/>
                  <a:pt x="7778080" y="21630"/>
                  <a:pt x="7682484" y="27432"/>
                </a:cubicBezTo>
                <a:cubicBezTo>
                  <a:pt x="7586888" y="33234"/>
                  <a:pt x="7123604" y="-3715"/>
                  <a:pt x="6843903" y="27432"/>
                </a:cubicBezTo>
                <a:cubicBezTo>
                  <a:pt x="6564202" y="58579"/>
                  <a:pt x="6499708" y="46045"/>
                  <a:pt x="6329934" y="27432"/>
                </a:cubicBezTo>
                <a:cubicBezTo>
                  <a:pt x="6160160" y="8819"/>
                  <a:pt x="5847230" y="12305"/>
                  <a:pt x="5653659" y="27432"/>
                </a:cubicBezTo>
                <a:cubicBezTo>
                  <a:pt x="5460088" y="42559"/>
                  <a:pt x="5091368" y="49579"/>
                  <a:pt x="4815078" y="27432"/>
                </a:cubicBezTo>
                <a:cubicBezTo>
                  <a:pt x="4538788" y="5285"/>
                  <a:pt x="4312121" y="56408"/>
                  <a:pt x="4138803" y="27432"/>
                </a:cubicBezTo>
                <a:cubicBezTo>
                  <a:pt x="3965485" y="-1544"/>
                  <a:pt x="3850471" y="37054"/>
                  <a:pt x="3705987" y="27432"/>
                </a:cubicBezTo>
                <a:cubicBezTo>
                  <a:pt x="3561503" y="17810"/>
                  <a:pt x="3428606" y="6693"/>
                  <a:pt x="3192018" y="27432"/>
                </a:cubicBezTo>
                <a:cubicBezTo>
                  <a:pt x="2955430" y="48171"/>
                  <a:pt x="2708142" y="29499"/>
                  <a:pt x="2353437" y="27432"/>
                </a:cubicBezTo>
                <a:cubicBezTo>
                  <a:pt x="1998732" y="25365"/>
                  <a:pt x="1984171" y="39554"/>
                  <a:pt x="1677162" y="27432"/>
                </a:cubicBezTo>
                <a:cubicBezTo>
                  <a:pt x="1370153" y="15310"/>
                  <a:pt x="1367960" y="5957"/>
                  <a:pt x="1163193" y="27432"/>
                </a:cubicBezTo>
                <a:cubicBezTo>
                  <a:pt x="958426" y="48907"/>
                  <a:pt x="303607" y="-7538"/>
                  <a:pt x="0" y="27432"/>
                </a:cubicBezTo>
                <a:cubicBezTo>
                  <a:pt x="-383" y="21019"/>
                  <a:pt x="-503" y="12434"/>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D0325323-4BBB-0723-FAE6-8A27B76FC891}"/>
              </a:ext>
            </a:extLst>
          </p:cNvPr>
          <p:cNvSpPr txBox="1"/>
          <p:nvPr/>
        </p:nvSpPr>
        <p:spPr>
          <a:xfrm>
            <a:off x="7032360" y="3818769"/>
            <a:ext cx="4223279" cy="523220"/>
          </a:xfrm>
          <a:prstGeom prst="rect">
            <a:avLst/>
          </a:prstGeom>
          <a:noFill/>
        </p:spPr>
        <p:txBody>
          <a:bodyPr wrap="square" rtlCol="0" anchor="ctr">
            <a:spAutoFit/>
          </a:bodyPr>
          <a:lstStyle/>
          <a:p>
            <a:pPr algn="ctr"/>
            <a:r>
              <a:rPr lang="en-US" sz="2800" b="1" dirty="0"/>
              <a:t>Grade 7</a:t>
            </a:r>
          </a:p>
        </p:txBody>
      </p:sp>
      <p:pic>
        <p:nvPicPr>
          <p:cNvPr id="6" name="Picture 5" descr="A blue and purple logo&#10;&#10;AI-generated content may be incorrect.">
            <a:extLst>
              <a:ext uri="{FF2B5EF4-FFF2-40B4-BE49-F238E27FC236}">
                <a16:creationId xmlns:a16="http://schemas.microsoft.com/office/drawing/2014/main" id="{264F8403-F5D8-5457-90D2-5AAFC5372A4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5800" y="1000204"/>
            <a:ext cx="3785443" cy="1700529"/>
          </a:xfrm>
          <a:prstGeom prst="rect">
            <a:avLst/>
          </a:prstGeom>
        </p:spPr>
      </p:pic>
      <p:pic>
        <p:nvPicPr>
          <p:cNvPr id="5122" name="Picture 2">
            <a:extLst>
              <a:ext uri="{FF2B5EF4-FFF2-40B4-BE49-F238E27FC236}">
                <a16:creationId xmlns:a16="http://schemas.microsoft.com/office/drawing/2014/main" id="{69FC781B-A679-5346-CC06-4DE7453F73D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19800" y="4521394"/>
            <a:ext cx="6467906" cy="4268149"/>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grpSp>
        <p:nvGrpSpPr>
          <p:cNvPr id="5" name="Group 4">
            <a:extLst>
              <a:ext uri="{FF2B5EF4-FFF2-40B4-BE49-F238E27FC236}">
                <a16:creationId xmlns:a16="http://schemas.microsoft.com/office/drawing/2014/main" id="{ACC38671-DFBC-0BE6-FB80-458CDF146E40}"/>
              </a:ext>
            </a:extLst>
          </p:cNvPr>
          <p:cNvGrpSpPr/>
          <p:nvPr/>
        </p:nvGrpSpPr>
        <p:grpSpPr>
          <a:xfrm>
            <a:off x="5715000" y="6286500"/>
            <a:ext cx="1649973" cy="2297676"/>
            <a:chOff x="5084064" y="6866048"/>
            <a:chExt cx="1649973" cy="2297676"/>
          </a:xfrm>
        </p:grpSpPr>
        <p:sp>
          <p:nvSpPr>
            <p:cNvPr id="20" name="TextBox 19">
              <a:extLst>
                <a:ext uri="{FF2B5EF4-FFF2-40B4-BE49-F238E27FC236}">
                  <a16:creationId xmlns:a16="http://schemas.microsoft.com/office/drawing/2014/main" id="{A949CA30-6B31-499F-5DA4-B992CFDC088E}"/>
                </a:ext>
              </a:extLst>
            </p:cNvPr>
            <p:cNvSpPr txBox="1"/>
            <p:nvPr/>
          </p:nvSpPr>
          <p:spPr>
            <a:xfrm>
              <a:off x="5084064" y="6866048"/>
              <a:ext cx="1618488" cy="400110"/>
            </a:xfrm>
            <a:prstGeom prst="rect">
              <a:avLst/>
            </a:prstGeom>
            <a:solidFill>
              <a:srgbClr val="FFFF00"/>
            </a:solidFill>
          </p:spPr>
          <p:txBody>
            <a:bodyPr wrap="square" rtlCol="0">
              <a:spAutoFit/>
            </a:bodyPr>
            <a:lstStyle/>
            <a:p>
              <a:pPr algn="ctr"/>
              <a:r>
                <a:rPr lang="en-US" sz="2000" dirty="0"/>
                <a:t>DISTRICT</a:t>
              </a:r>
            </a:p>
          </p:txBody>
        </p:sp>
        <p:sp>
          <p:nvSpPr>
            <p:cNvPr id="19" name="TextBox 18">
              <a:extLst>
                <a:ext uri="{FF2B5EF4-FFF2-40B4-BE49-F238E27FC236}">
                  <a16:creationId xmlns:a16="http://schemas.microsoft.com/office/drawing/2014/main" id="{D046DF6B-1292-62EC-5546-1F888BB9A54F}"/>
                </a:ext>
              </a:extLst>
            </p:cNvPr>
            <p:cNvSpPr txBox="1"/>
            <p:nvPr/>
          </p:nvSpPr>
          <p:spPr>
            <a:xfrm>
              <a:off x="5084064" y="7814831"/>
              <a:ext cx="1618488" cy="400110"/>
            </a:xfrm>
            <a:prstGeom prst="rect">
              <a:avLst/>
            </a:prstGeom>
            <a:solidFill>
              <a:srgbClr val="FFFF00"/>
            </a:solidFill>
          </p:spPr>
          <p:txBody>
            <a:bodyPr wrap="square" rtlCol="0">
              <a:spAutoFit/>
            </a:bodyPr>
            <a:lstStyle/>
            <a:p>
              <a:pPr algn="ctr"/>
              <a:r>
                <a:rPr lang="en-US" sz="2000" dirty="0"/>
                <a:t>STATE</a:t>
              </a:r>
            </a:p>
          </p:txBody>
        </p:sp>
        <p:sp>
          <p:nvSpPr>
            <p:cNvPr id="21" name="TextBox 20">
              <a:extLst>
                <a:ext uri="{FF2B5EF4-FFF2-40B4-BE49-F238E27FC236}">
                  <a16:creationId xmlns:a16="http://schemas.microsoft.com/office/drawing/2014/main" id="{EA6B6F8F-8E74-86F1-4070-AB87CC551735}"/>
                </a:ext>
              </a:extLst>
            </p:cNvPr>
            <p:cNvSpPr txBox="1"/>
            <p:nvPr/>
          </p:nvSpPr>
          <p:spPr>
            <a:xfrm>
              <a:off x="5115549" y="8763614"/>
              <a:ext cx="1618488" cy="400110"/>
            </a:xfrm>
            <a:prstGeom prst="rect">
              <a:avLst/>
            </a:prstGeom>
            <a:solidFill>
              <a:srgbClr val="FFFF00"/>
            </a:solidFill>
          </p:spPr>
          <p:txBody>
            <a:bodyPr wrap="square" rtlCol="0">
              <a:spAutoFit/>
            </a:bodyPr>
            <a:lstStyle/>
            <a:p>
              <a:pPr algn="ctr"/>
              <a:r>
                <a:rPr lang="en-US" sz="2000" dirty="0"/>
                <a:t>SCHOOL</a:t>
              </a:r>
            </a:p>
          </p:txBody>
        </p:sp>
      </p:grpSp>
    </p:spTree>
    <p:extLst>
      <p:ext uri="{BB962C8B-B14F-4D97-AF65-F5344CB8AC3E}">
        <p14:creationId xmlns:p14="http://schemas.microsoft.com/office/powerpoint/2010/main" val="1098164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32ED75D-93CF-384B-27FF-5C7CAF9A3901}"/>
            </a:ext>
          </a:extLst>
        </p:cNvPr>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8338AD08-6A45-6000-D585-8360A00A40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3428" cy="10287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525175F7-4518-9295-F020-7C8111E79F04}"/>
              </a:ext>
            </a:extLst>
          </p:cNvPr>
          <p:cNvSpPr txBox="1"/>
          <p:nvPr/>
        </p:nvSpPr>
        <p:spPr>
          <a:xfrm>
            <a:off x="959484" y="1101378"/>
            <a:ext cx="16364460" cy="1598754"/>
          </a:xfrm>
          <a:prstGeom prst="rect">
            <a:avLst/>
          </a:prstGeom>
        </p:spPr>
        <p:txBody>
          <a:bodyPr vert="horz" lIns="91440" tIns="45720" rIns="91440" bIns="45720" rtlCol="0" anchor="ctr">
            <a:normAutofit/>
          </a:bodyPr>
          <a:lstStyle/>
          <a:p>
            <a:pPr algn="ctr">
              <a:lnSpc>
                <a:spcPct val="90000"/>
              </a:lnSpc>
              <a:spcBef>
                <a:spcPct val="0"/>
              </a:spcBef>
              <a:spcAft>
                <a:spcPts val="600"/>
              </a:spcAft>
            </a:pPr>
            <a:r>
              <a:rPr lang="en-US" sz="5000" dirty="0">
                <a:latin typeface="+mj-lt"/>
                <a:ea typeface="+mj-ea"/>
                <a:cs typeface="+mj-cs"/>
              </a:rPr>
              <a:t> </a:t>
            </a:r>
            <a:r>
              <a:rPr lang="en-US" sz="5000" dirty="0">
                <a:solidFill>
                  <a:srgbClr val="FF0000"/>
                </a:solidFill>
                <a:latin typeface="+mj-lt"/>
                <a:ea typeface="+mj-ea"/>
                <a:cs typeface="+mj-cs"/>
              </a:rPr>
              <a:t>Algebra </a:t>
            </a:r>
            <a:r>
              <a:rPr lang="en-US" sz="5000" dirty="0">
                <a:latin typeface="+mj-lt"/>
                <a:ea typeface="+mj-ea"/>
                <a:cs typeface="+mj-cs"/>
              </a:rPr>
              <a:t>Scores 2024 - 2025</a:t>
            </a:r>
          </a:p>
        </p:txBody>
      </p:sp>
      <p:sp>
        <p:nvSpPr>
          <p:cNvPr id="18" name="sketch line">
            <a:extLst>
              <a:ext uri="{FF2B5EF4-FFF2-40B4-BE49-F238E27FC236}">
                <a16:creationId xmlns:a16="http://schemas.microsoft.com/office/drawing/2014/main" id="{05675619-AA98-8C0F-6A32-4ACB3DF67C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84064" y="2700132"/>
            <a:ext cx="8115300" cy="27432"/>
          </a:xfrm>
          <a:custGeom>
            <a:avLst/>
            <a:gdLst>
              <a:gd name="connsiteX0" fmla="*/ 0 w 8115300"/>
              <a:gd name="connsiteY0" fmla="*/ 0 h 27432"/>
              <a:gd name="connsiteX1" fmla="*/ 432816 w 8115300"/>
              <a:gd name="connsiteY1" fmla="*/ 0 h 27432"/>
              <a:gd name="connsiteX2" fmla="*/ 1190244 w 8115300"/>
              <a:gd name="connsiteY2" fmla="*/ 0 h 27432"/>
              <a:gd name="connsiteX3" fmla="*/ 1623060 w 8115300"/>
              <a:gd name="connsiteY3" fmla="*/ 0 h 27432"/>
              <a:gd name="connsiteX4" fmla="*/ 2218182 w 8115300"/>
              <a:gd name="connsiteY4" fmla="*/ 0 h 27432"/>
              <a:gd name="connsiteX5" fmla="*/ 3056763 w 8115300"/>
              <a:gd name="connsiteY5" fmla="*/ 0 h 27432"/>
              <a:gd name="connsiteX6" fmla="*/ 3733038 w 8115300"/>
              <a:gd name="connsiteY6" fmla="*/ 0 h 27432"/>
              <a:gd name="connsiteX7" fmla="*/ 4490466 w 8115300"/>
              <a:gd name="connsiteY7" fmla="*/ 0 h 27432"/>
              <a:gd name="connsiteX8" fmla="*/ 5085588 w 8115300"/>
              <a:gd name="connsiteY8" fmla="*/ 0 h 27432"/>
              <a:gd name="connsiteX9" fmla="*/ 5761863 w 8115300"/>
              <a:gd name="connsiteY9" fmla="*/ 0 h 27432"/>
              <a:gd name="connsiteX10" fmla="*/ 6600444 w 8115300"/>
              <a:gd name="connsiteY10" fmla="*/ 0 h 27432"/>
              <a:gd name="connsiteX11" fmla="*/ 7114413 w 8115300"/>
              <a:gd name="connsiteY11" fmla="*/ 0 h 27432"/>
              <a:gd name="connsiteX12" fmla="*/ 8115300 w 8115300"/>
              <a:gd name="connsiteY12" fmla="*/ 0 h 27432"/>
              <a:gd name="connsiteX13" fmla="*/ 8115300 w 8115300"/>
              <a:gd name="connsiteY13" fmla="*/ 27432 h 27432"/>
              <a:gd name="connsiteX14" fmla="*/ 7520178 w 8115300"/>
              <a:gd name="connsiteY14" fmla="*/ 27432 h 27432"/>
              <a:gd name="connsiteX15" fmla="*/ 7087362 w 8115300"/>
              <a:gd name="connsiteY15" fmla="*/ 27432 h 27432"/>
              <a:gd name="connsiteX16" fmla="*/ 6411087 w 8115300"/>
              <a:gd name="connsiteY16" fmla="*/ 27432 h 27432"/>
              <a:gd name="connsiteX17" fmla="*/ 5897118 w 8115300"/>
              <a:gd name="connsiteY17" fmla="*/ 27432 h 27432"/>
              <a:gd name="connsiteX18" fmla="*/ 5220843 w 8115300"/>
              <a:gd name="connsiteY18" fmla="*/ 27432 h 27432"/>
              <a:gd name="connsiteX19" fmla="*/ 4544568 w 8115300"/>
              <a:gd name="connsiteY19" fmla="*/ 27432 h 27432"/>
              <a:gd name="connsiteX20" fmla="*/ 3868293 w 8115300"/>
              <a:gd name="connsiteY20" fmla="*/ 27432 h 27432"/>
              <a:gd name="connsiteX21" fmla="*/ 3192018 w 8115300"/>
              <a:gd name="connsiteY21" fmla="*/ 27432 h 27432"/>
              <a:gd name="connsiteX22" fmla="*/ 2596896 w 8115300"/>
              <a:gd name="connsiteY22" fmla="*/ 27432 h 27432"/>
              <a:gd name="connsiteX23" fmla="*/ 1839468 w 8115300"/>
              <a:gd name="connsiteY23" fmla="*/ 27432 h 27432"/>
              <a:gd name="connsiteX24" fmla="*/ 1163193 w 8115300"/>
              <a:gd name="connsiteY24" fmla="*/ 27432 h 27432"/>
              <a:gd name="connsiteX25" fmla="*/ 0 w 8115300"/>
              <a:gd name="connsiteY25" fmla="*/ 27432 h 27432"/>
              <a:gd name="connsiteX26" fmla="*/ 0 w 8115300"/>
              <a:gd name="connsiteY2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8115300" h="27432" fill="none" extrusionOk="0">
                <a:moveTo>
                  <a:pt x="0" y="0"/>
                </a:moveTo>
                <a:cubicBezTo>
                  <a:pt x="190010" y="894"/>
                  <a:pt x="220703" y="16712"/>
                  <a:pt x="432816" y="0"/>
                </a:cubicBezTo>
                <a:cubicBezTo>
                  <a:pt x="644929" y="-16712"/>
                  <a:pt x="925351" y="-2130"/>
                  <a:pt x="1190244" y="0"/>
                </a:cubicBezTo>
                <a:cubicBezTo>
                  <a:pt x="1455137" y="2130"/>
                  <a:pt x="1428691" y="10242"/>
                  <a:pt x="1623060" y="0"/>
                </a:cubicBezTo>
                <a:cubicBezTo>
                  <a:pt x="1817429" y="-10242"/>
                  <a:pt x="1970637" y="26101"/>
                  <a:pt x="2218182" y="0"/>
                </a:cubicBezTo>
                <a:cubicBezTo>
                  <a:pt x="2465727" y="-26101"/>
                  <a:pt x="2697424" y="-37662"/>
                  <a:pt x="3056763" y="0"/>
                </a:cubicBezTo>
                <a:cubicBezTo>
                  <a:pt x="3416102" y="37662"/>
                  <a:pt x="3593057" y="5679"/>
                  <a:pt x="3733038" y="0"/>
                </a:cubicBezTo>
                <a:cubicBezTo>
                  <a:pt x="3873019" y="-5679"/>
                  <a:pt x="4227702" y="-17899"/>
                  <a:pt x="4490466" y="0"/>
                </a:cubicBezTo>
                <a:cubicBezTo>
                  <a:pt x="4753230" y="17899"/>
                  <a:pt x="4954916" y="-7629"/>
                  <a:pt x="5085588" y="0"/>
                </a:cubicBezTo>
                <a:cubicBezTo>
                  <a:pt x="5216260" y="7629"/>
                  <a:pt x="5443283" y="13568"/>
                  <a:pt x="5761863" y="0"/>
                </a:cubicBezTo>
                <a:cubicBezTo>
                  <a:pt x="6080443" y="-13568"/>
                  <a:pt x="6414913" y="34176"/>
                  <a:pt x="6600444" y="0"/>
                </a:cubicBezTo>
                <a:cubicBezTo>
                  <a:pt x="6785975" y="-34176"/>
                  <a:pt x="6979908" y="24439"/>
                  <a:pt x="7114413" y="0"/>
                </a:cubicBezTo>
                <a:cubicBezTo>
                  <a:pt x="7248918" y="-24439"/>
                  <a:pt x="7753242" y="49243"/>
                  <a:pt x="8115300" y="0"/>
                </a:cubicBezTo>
                <a:cubicBezTo>
                  <a:pt x="8114711" y="10802"/>
                  <a:pt x="8114630" y="18406"/>
                  <a:pt x="8115300" y="27432"/>
                </a:cubicBezTo>
                <a:cubicBezTo>
                  <a:pt x="7919968" y="56537"/>
                  <a:pt x="7815832" y="29302"/>
                  <a:pt x="7520178" y="27432"/>
                </a:cubicBezTo>
                <a:cubicBezTo>
                  <a:pt x="7224524" y="25562"/>
                  <a:pt x="7237397" y="41582"/>
                  <a:pt x="7087362" y="27432"/>
                </a:cubicBezTo>
                <a:cubicBezTo>
                  <a:pt x="6937327" y="13282"/>
                  <a:pt x="6666361" y="21099"/>
                  <a:pt x="6411087" y="27432"/>
                </a:cubicBezTo>
                <a:cubicBezTo>
                  <a:pt x="6155814" y="33765"/>
                  <a:pt x="6076699" y="29106"/>
                  <a:pt x="5897118" y="27432"/>
                </a:cubicBezTo>
                <a:cubicBezTo>
                  <a:pt x="5717537" y="25758"/>
                  <a:pt x="5480643" y="60140"/>
                  <a:pt x="5220843" y="27432"/>
                </a:cubicBezTo>
                <a:cubicBezTo>
                  <a:pt x="4961043" y="-5276"/>
                  <a:pt x="4741983" y="10261"/>
                  <a:pt x="4544568" y="27432"/>
                </a:cubicBezTo>
                <a:cubicBezTo>
                  <a:pt x="4347154" y="44603"/>
                  <a:pt x="4107592" y="3653"/>
                  <a:pt x="3868293" y="27432"/>
                </a:cubicBezTo>
                <a:cubicBezTo>
                  <a:pt x="3628995" y="51211"/>
                  <a:pt x="3474283" y="17408"/>
                  <a:pt x="3192018" y="27432"/>
                </a:cubicBezTo>
                <a:cubicBezTo>
                  <a:pt x="2909754" y="37456"/>
                  <a:pt x="2798966" y="32872"/>
                  <a:pt x="2596896" y="27432"/>
                </a:cubicBezTo>
                <a:cubicBezTo>
                  <a:pt x="2394826" y="21992"/>
                  <a:pt x="2025585" y="38694"/>
                  <a:pt x="1839468" y="27432"/>
                </a:cubicBezTo>
                <a:cubicBezTo>
                  <a:pt x="1653351" y="16170"/>
                  <a:pt x="1444068" y="17283"/>
                  <a:pt x="1163193" y="27432"/>
                </a:cubicBezTo>
                <a:cubicBezTo>
                  <a:pt x="882319" y="37581"/>
                  <a:pt x="259987" y="69926"/>
                  <a:pt x="0" y="27432"/>
                </a:cubicBezTo>
                <a:cubicBezTo>
                  <a:pt x="586" y="19291"/>
                  <a:pt x="-218" y="13009"/>
                  <a:pt x="0" y="0"/>
                </a:cubicBezTo>
                <a:close/>
              </a:path>
              <a:path w="8115300" h="27432" stroke="0" extrusionOk="0">
                <a:moveTo>
                  <a:pt x="0" y="0"/>
                </a:moveTo>
                <a:cubicBezTo>
                  <a:pt x="246921" y="20773"/>
                  <a:pt x="378767" y="-16956"/>
                  <a:pt x="595122" y="0"/>
                </a:cubicBezTo>
                <a:cubicBezTo>
                  <a:pt x="811477" y="16956"/>
                  <a:pt x="846257" y="-13061"/>
                  <a:pt x="1027938" y="0"/>
                </a:cubicBezTo>
                <a:cubicBezTo>
                  <a:pt x="1209619" y="13061"/>
                  <a:pt x="1578503" y="7172"/>
                  <a:pt x="1866519" y="0"/>
                </a:cubicBezTo>
                <a:cubicBezTo>
                  <a:pt x="2154535" y="-7172"/>
                  <a:pt x="2226239" y="7373"/>
                  <a:pt x="2461641" y="0"/>
                </a:cubicBezTo>
                <a:cubicBezTo>
                  <a:pt x="2697043" y="-7373"/>
                  <a:pt x="2901650" y="-10054"/>
                  <a:pt x="3056763" y="0"/>
                </a:cubicBezTo>
                <a:cubicBezTo>
                  <a:pt x="3211876" y="10054"/>
                  <a:pt x="3585194" y="26991"/>
                  <a:pt x="3895344" y="0"/>
                </a:cubicBezTo>
                <a:cubicBezTo>
                  <a:pt x="4205494" y="-26991"/>
                  <a:pt x="4295029" y="18672"/>
                  <a:pt x="4409313" y="0"/>
                </a:cubicBezTo>
                <a:cubicBezTo>
                  <a:pt x="4523597" y="-18672"/>
                  <a:pt x="4956843" y="3306"/>
                  <a:pt x="5247894" y="0"/>
                </a:cubicBezTo>
                <a:cubicBezTo>
                  <a:pt x="5538945" y="-3306"/>
                  <a:pt x="5725486" y="41316"/>
                  <a:pt x="6086475" y="0"/>
                </a:cubicBezTo>
                <a:cubicBezTo>
                  <a:pt x="6447464" y="-41316"/>
                  <a:pt x="6467270" y="-130"/>
                  <a:pt x="6762750" y="0"/>
                </a:cubicBezTo>
                <a:cubicBezTo>
                  <a:pt x="7058230" y="130"/>
                  <a:pt x="7713814" y="14357"/>
                  <a:pt x="8115300" y="0"/>
                </a:cubicBezTo>
                <a:cubicBezTo>
                  <a:pt x="8113940" y="10164"/>
                  <a:pt x="8115383" y="19377"/>
                  <a:pt x="8115300" y="27432"/>
                </a:cubicBezTo>
                <a:cubicBezTo>
                  <a:pt x="7951056" y="30523"/>
                  <a:pt x="7778080" y="21630"/>
                  <a:pt x="7682484" y="27432"/>
                </a:cubicBezTo>
                <a:cubicBezTo>
                  <a:pt x="7586888" y="33234"/>
                  <a:pt x="7123604" y="-3715"/>
                  <a:pt x="6843903" y="27432"/>
                </a:cubicBezTo>
                <a:cubicBezTo>
                  <a:pt x="6564202" y="58579"/>
                  <a:pt x="6499708" y="46045"/>
                  <a:pt x="6329934" y="27432"/>
                </a:cubicBezTo>
                <a:cubicBezTo>
                  <a:pt x="6160160" y="8819"/>
                  <a:pt x="5847230" y="12305"/>
                  <a:pt x="5653659" y="27432"/>
                </a:cubicBezTo>
                <a:cubicBezTo>
                  <a:pt x="5460088" y="42559"/>
                  <a:pt x="5091368" y="49579"/>
                  <a:pt x="4815078" y="27432"/>
                </a:cubicBezTo>
                <a:cubicBezTo>
                  <a:pt x="4538788" y="5285"/>
                  <a:pt x="4312121" y="56408"/>
                  <a:pt x="4138803" y="27432"/>
                </a:cubicBezTo>
                <a:cubicBezTo>
                  <a:pt x="3965485" y="-1544"/>
                  <a:pt x="3850471" y="37054"/>
                  <a:pt x="3705987" y="27432"/>
                </a:cubicBezTo>
                <a:cubicBezTo>
                  <a:pt x="3561503" y="17810"/>
                  <a:pt x="3428606" y="6693"/>
                  <a:pt x="3192018" y="27432"/>
                </a:cubicBezTo>
                <a:cubicBezTo>
                  <a:pt x="2955430" y="48171"/>
                  <a:pt x="2708142" y="29499"/>
                  <a:pt x="2353437" y="27432"/>
                </a:cubicBezTo>
                <a:cubicBezTo>
                  <a:pt x="1998732" y="25365"/>
                  <a:pt x="1984171" y="39554"/>
                  <a:pt x="1677162" y="27432"/>
                </a:cubicBezTo>
                <a:cubicBezTo>
                  <a:pt x="1370153" y="15310"/>
                  <a:pt x="1367960" y="5957"/>
                  <a:pt x="1163193" y="27432"/>
                </a:cubicBezTo>
                <a:cubicBezTo>
                  <a:pt x="958426" y="48907"/>
                  <a:pt x="303607" y="-7538"/>
                  <a:pt x="0" y="27432"/>
                </a:cubicBezTo>
                <a:cubicBezTo>
                  <a:pt x="-383" y="21019"/>
                  <a:pt x="-503" y="12434"/>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blue and purple logo&#10;&#10;AI-generated content may be incorrect.">
            <a:extLst>
              <a:ext uri="{FF2B5EF4-FFF2-40B4-BE49-F238E27FC236}">
                <a16:creationId xmlns:a16="http://schemas.microsoft.com/office/drawing/2014/main" id="{0E6F13D5-DED3-A4A9-73DE-AC31711DF65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5800" y="1000204"/>
            <a:ext cx="3785443" cy="1700529"/>
          </a:xfrm>
          <a:prstGeom prst="rect">
            <a:avLst/>
          </a:prstGeom>
        </p:spPr>
      </p:pic>
      <p:pic>
        <p:nvPicPr>
          <p:cNvPr id="4098" name="Picture 2">
            <a:extLst>
              <a:ext uri="{FF2B5EF4-FFF2-40B4-BE49-F238E27FC236}">
                <a16:creationId xmlns:a16="http://schemas.microsoft.com/office/drawing/2014/main" id="{18844A24-E183-0D9E-3750-C6EBE5BD362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57449"/>
          <a:stretch>
            <a:fillRect/>
          </a:stretch>
        </p:blipFill>
        <p:spPr bwMode="auto">
          <a:xfrm>
            <a:off x="5794450" y="4668011"/>
            <a:ext cx="6798564" cy="45176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Lst>
        </p:spPr>
      </p:pic>
      <p:grpSp>
        <p:nvGrpSpPr>
          <p:cNvPr id="5" name="Group 4">
            <a:extLst>
              <a:ext uri="{FF2B5EF4-FFF2-40B4-BE49-F238E27FC236}">
                <a16:creationId xmlns:a16="http://schemas.microsoft.com/office/drawing/2014/main" id="{AF8A5FBC-6721-C2A1-92C4-34E3A3A65E9F}"/>
              </a:ext>
            </a:extLst>
          </p:cNvPr>
          <p:cNvGrpSpPr/>
          <p:nvPr/>
        </p:nvGrpSpPr>
        <p:grpSpPr>
          <a:xfrm>
            <a:off x="5638800" y="6438900"/>
            <a:ext cx="1618488" cy="2507177"/>
            <a:chOff x="5084064" y="6866048"/>
            <a:chExt cx="1618488" cy="2507177"/>
          </a:xfrm>
        </p:grpSpPr>
        <p:sp>
          <p:nvSpPr>
            <p:cNvPr id="20" name="TextBox 19">
              <a:extLst>
                <a:ext uri="{FF2B5EF4-FFF2-40B4-BE49-F238E27FC236}">
                  <a16:creationId xmlns:a16="http://schemas.microsoft.com/office/drawing/2014/main" id="{0E430F58-90CB-F839-C145-C165F9085E95}"/>
                </a:ext>
              </a:extLst>
            </p:cNvPr>
            <p:cNvSpPr txBox="1"/>
            <p:nvPr/>
          </p:nvSpPr>
          <p:spPr>
            <a:xfrm>
              <a:off x="5084064" y="6866048"/>
              <a:ext cx="1618488" cy="400110"/>
            </a:xfrm>
            <a:prstGeom prst="rect">
              <a:avLst/>
            </a:prstGeom>
            <a:solidFill>
              <a:srgbClr val="FFFF00"/>
            </a:solidFill>
          </p:spPr>
          <p:txBody>
            <a:bodyPr wrap="square" rtlCol="0">
              <a:spAutoFit/>
            </a:bodyPr>
            <a:lstStyle/>
            <a:p>
              <a:pPr algn="ctr"/>
              <a:r>
                <a:rPr lang="en-US" sz="2000" dirty="0"/>
                <a:t>DISTRICT</a:t>
              </a:r>
            </a:p>
          </p:txBody>
        </p:sp>
        <p:sp>
          <p:nvSpPr>
            <p:cNvPr id="19" name="TextBox 18">
              <a:extLst>
                <a:ext uri="{FF2B5EF4-FFF2-40B4-BE49-F238E27FC236}">
                  <a16:creationId xmlns:a16="http://schemas.microsoft.com/office/drawing/2014/main" id="{ED92865F-D800-5EEC-B146-8049F39BFC7B}"/>
                </a:ext>
              </a:extLst>
            </p:cNvPr>
            <p:cNvSpPr txBox="1"/>
            <p:nvPr/>
          </p:nvSpPr>
          <p:spPr>
            <a:xfrm>
              <a:off x="5084064" y="7889874"/>
              <a:ext cx="1618488" cy="400110"/>
            </a:xfrm>
            <a:prstGeom prst="rect">
              <a:avLst/>
            </a:prstGeom>
            <a:solidFill>
              <a:srgbClr val="FFFF00"/>
            </a:solidFill>
          </p:spPr>
          <p:txBody>
            <a:bodyPr wrap="square" rtlCol="0">
              <a:spAutoFit/>
            </a:bodyPr>
            <a:lstStyle/>
            <a:p>
              <a:pPr algn="ctr"/>
              <a:r>
                <a:rPr lang="en-US" sz="2000" dirty="0"/>
                <a:t>STATE</a:t>
              </a:r>
            </a:p>
          </p:txBody>
        </p:sp>
        <p:sp>
          <p:nvSpPr>
            <p:cNvPr id="21" name="TextBox 20">
              <a:extLst>
                <a:ext uri="{FF2B5EF4-FFF2-40B4-BE49-F238E27FC236}">
                  <a16:creationId xmlns:a16="http://schemas.microsoft.com/office/drawing/2014/main" id="{8A535FE8-97A9-A68F-74D2-19205AFCCCFA}"/>
                </a:ext>
              </a:extLst>
            </p:cNvPr>
            <p:cNvSpPr txBox="1"/>
            <p:nvPr/>
          </p:nvSpPr>
          <p:spPr>
            <a:xfrm>
              <a:off x="5084064" y="8973115"/>
              <a:ext cx="1618488" cy="400110"/>
            </a:xfrm>
            <a:prstGeom prst="rect">
              <a:avLst/>
            </a:prstGeom>
            <a:solidFill>
              <a:srgbClr val="FFFF00"/>
            </a:solidFill>
          </p:spPr>
          <p:txBody>
            <a:bodyPr wrap="square" rtlCol="0">
              <a:spAutoFit/>
            </a:bodyPr>
            <a:lstStyle/>
            <a:p>
              <a:pPr algn="ctr"/>
              <a:r>
                <a:rPr lang="en-US" sz="2000" dirty="0"/>
                <a:t>SCHOOL</a:t>
              </a:r>
            </a:p>
          </p:txBody>
        </p:sp>
      </p:grpSp>
      <p:sp>
        <p:nvSpPr>
          <p:cNvPr id="3" name="TextBox 2">
            <a:extLst>
              <a:ext uri="{FF2B5EF4-FFF2-40B4-BE49-F238E27FC236}">
                <a16:creationId xmlns:a16="http://schemas.microsoft.com/office/drawing/2014/main" id="{A386662F-45AE-BDB6-CBE4-EC3EFAAC5B0C}"/>
              </a:ext>
            </a:extLst>
          </p:cNvPr>
          <p:cNvSpPr txBox="1"/>
          <p:nvPr/>
        </p:nvSpPr>
        <p:spPr>
          <a:xfrm>
            <a:off x="7032360" y="3818769"/>
            <a:ext cx="4223279" cy="523220"/>
          </a:xfrm>
          <a:prstGeom prst="rect">
            <a:avLst/>
          </a:prstGeom>
          <a:noFill/>
        </p:spPr>
        <p:txBody>
          <a:bodyPr wrap="square" rtlCol="0" anchor="ctr">
            <a:spAutoFit/>
          </a:bodyPr>
          <a:lstStyle/>
          <a:p>
            <a:pPr algn="ctr"/>
            <a:r>
              <a:rPr lang="en-US" sz="2800" b="1" dirty="0"/>
              <a:t>Grade 8</a:t>
            </a:r>
          </a:p>
        </p:txBody>
      </p:sp>
    </p:spTree>
    <p:extLst>
      <p:ext uri="{BB962C8B-B14F-4D97-AF65-F5344CB8AC3E}">
        <p14:creationId xmlns:p14="http://schemas.microsoft.com/office/powerpoint/2010/main" val="1477811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78F99D0-CBA8-6BA6-72E0-2FFA6D74508B}"/>
            </a:ext>
          </a:extLst>
        </p:cNvPr>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416FA241-CC48-EE99-83AF-6D86E9F728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3428" cy="10287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4502D801-25F4-6D9C-4915-A83BCA5C456F}"/>
              </a:ext>
            </a:extLst>
          </p:cNvPr>
          <p:cNvSpPr txBox="1"/>
          <p:nvPr/>
        </p:nvSpPr>
        <p:spPr>
          <a:xfrm>
            <a:off x="959484" y="1101378"/>
            <a:ext cx="16364460" cy="1598754"/>
          </a:xfrm>
          <a:prstGeom prst="rect">
            <a:avLst/>
          </a:prstGeom>
        </p:spPr>
        <p:txBody>
          <a:bodyPr vert="horz" lIns="91440" tIns="45720" rIns="91440" bIns="45720" rtlCol="0" anchor="ctr">
            <a:normAutofit/>
          </a:bodyPr>
          <a:lstStyle/>
          <a:p>
            <a:pPr algn="ctr">
              <a:lnSpc>
                <a:spcPct val="90000"/>
              </a:lnSpc>
              <a:spcBef>
                <a:spcPct val="0"/>
              </a:spcBef>
              <a:spcAft>
                <a:spcPts val="600"/>
              </a:spcAft>
            </a:pPr>
            <a:r>
              <a:rPr lang="en-US" sz="5000" dirty="0">
                <a:latin typeface="+mj-lt"/>
                <a:ea typeface="+mj-ea"/>
                <a:cs typeface="+mj-cs"/>
              </a:rPr>
              <a:t> </a:t>
            </a:r>
            <a:r>
              <a:rPr lang="en-US" sz="5000" dirty="0">
                <a:solidFill>
                  <a:srgbClr val="FF0000"/>
                </a:solidFill>
                <a:latin typeface="+mj-lt"/>
                <a:ea typeface="+mj-ea"/>
                <a:cs typeface="+mj-cs"/>
              </a:rPr>
              <a:t>ELA </a:t>
            </a:r>
            <a:r>
              <a:rPr lang="en-US" sz="5000" dirty="0">
                <a:latin typeface="+mj-lt"/>
                <a:ea typeface="+mj-ea"/>
                <a:cs typeface="+mj-cs"/>
              </a:rPr>
              <a:t>Scores 2024 - 2025</a:t>
            </a:r>
          </a:p>
        </p:txBody>
      </p:sp>
      <p:sp>
        <p:nvSpPr>
          <p:cNvPr id="18" name="sketch line">
            <a:extLst>
              <a:ext uri="{FF2B5EF4-FFF2-40B4-BE49-F238E27FC236}">
                <a16:creationId xmlns:a16="http://schemas.microsoft.com/office/drawing/2014/main" id="{410E82C2-F4A1-2F2A-B00E-1898C55752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84064" y="2700132"/>
            <a:ext cx="8115300" cy="27432"/>
          </a:xfrm>
          <a:custGeom>
            <a:avLst/>
            <a:gdLst>
              <a:gd name="connsiteX0" fmla="*/ 0 w 8115300"/>
              <a:gd name="connsiteY0" fmla="*/ 0 h 27432"/>
              <a:gd name="connsiteX1" fmla="*/ 432816 w 8115300"/>
              <a:gd name="connsiteY1" fmla="*/ 0 h 27432"/>
              <a:gd name="connsiteX2" fmla="*/ 1190244 w 8115300"/>
              <a:gd name="connsiteY2" fmla="*/ 0 h 27432"/>
              <a:gd name="connsiteX3" fmla="*/ 1623060 w 8115300"/>
              <a:gd name="connsiteY3" fmla="*/ 0 h 27432"/>
              <a:gd name="connsiteX4" fmla="*/ 2218182 w 8115300"/>
              <a:gd name="connsiteY4" fmla="*/ 0 h 27432"/>
              <a:gd name="connsiteX5" fmla="*/ 3056763 w 8115300"/>
              <a:gd name="connsiteY5" fmla="*/ 0 h 27432"/>
              <a:gd name="connsiteX6" fmla="*/ 3733038 w 8115300"/>
              <a:gd name="connsiteY6" fmla="*/ 0 h 27432"/>
              <a:gd name="connsiteX7" fmla="*/ 4490466 w 8115300"/>
              <a:gd name="connsiteY7" fmla="*/ 0 h 27432"/>
              <a:gd name="connsiteX8" fmla="*/ 5085588 w 8115300"/>
              <a:gd name="connsiteY8" fmla="*/ 0 h 27432"/>
              <a:gd name="connsiteX9" fmla="*/ 5761863 w 8115300"/>
              <a:gd name="connsiteY9" fmla="*/ 0 h 27432"/>
              <a:gd name="connsiteX10" fmla="*/ 6600444 w 8115300"/>
              <a:gd name="connsiteY10" fmla="*/ 0 h 27432"/>
              <a:gd name="connsiteX11" fmla="*/ 7114413 w 8115300"/>
              <a:gd name="connsiteY11" fmla="*/ 0 h 27432"/>
              <a:gd name="connsiteX12" fmla="*/ 8115300 w 8115300"/>
              <a:gd name="connsiteY12" fmla="*/ 0 h 27432"/>
              <a:gd name="connsiteX13" fmla="*/ 8115300 w 8115300"/>
              <a:gd name="connsiteY13" fmla="*/ 27432 h 27432"/>
              <a:gd name="connsiteX14" fmla="*/ 7520178 w 8115300"/>
              <a:gd name="connsiteY14" fmla="*/ 27432 h 27432"/>
              <a:gd name="connsiteX15" fmla="*/ 7087362 w 8115300"/>
              <a:gd name="connsiteY15" fmla="*/ 27432 h 27432"/>
              <a:gd name="connsiteX16" fmla="*/ 6411087 w 8115300"/>
              <a:gd name="connsiteY16" fmla="*/ 27432 h 27432"/>
              <a:gd name="connsiteX17" fmla="*/ 5897118 w 8115300"/>
              <a:gd name="connsiteY17" fmla="*/ 27432 h 27432"/>
              <a:gd name="connsiteX18" fmla="*/ 5220843 w 8115300"/>
              <a:gd name="connsiteY18" fmla="*/ 27432 h 27432"/>
              <a:gd name="connsiteX19" fmla="*/ 4544568 w 8115300"/>
              <a:gd name="connsiteY19" fmla="*/ 27432 h 27432"/>
              <a:gd name="connsiteX20" fmla="*/ 3868293 w 8115300"/>
              <a:gd name="connsiteY20" fmla="*/ 27432 h 27432"/>
              <a:gd name="connsiteX21" fmla="*/ 3192018 w 8115300"/>
              <a:gd name="connsiteY21" fmla="*/ 27432 h 27432"/>
              <a:gd name="connsiteX22" fmla="*/ 2596896 w 8115300"/>
              <a:gd name="connsiteY22" fmla="*/ 27432 h 27432"/>
              <a:gd name="connsiteX23" fmla="*/ 1839468 w 8115300"/>
              <a:gd name="connsiteY23" fmla="*/ 27432 h 27432"/>
              <a:gd name="connsiteX24" fmla="*/ 1163193 w 8115300"/>
              <a:gd name="connsiteY24" fmla="*/ 27432 h 27432"/>
              <a:gd name="connsiteX25" fmla="*/ 0 w 8115300"/>
              <a:gd name="connsiteY25" fmla="*/ 27432 h 27432"/>
              <a:gd name="connsiteX26" fmla="*/ 0 w 8115300"/>
              <a:gd name="connsiteY2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8115300" h="27432" fill="none" extrusionOk="0">
                <a:moveTo>
                  <a:pt x="0" y="0"/>
                </a:moveTo>
                <a:cubicBezTo>
                  <a:pt x="190010" y="894"/>
                  <a:pt x="220703" y="16712"/>
                  <a:pt x="432816" y="0"/>
                </a:cubicBezTo>
                <a:cubicBezTo>
                  <a:pt x="644929" y="-16712"/>
                  <a:pt x="925351" y="-2130"/>
                  <a:pt x="1190244" y="0"/>
                </a:cubicBezTo>
                <a:cubicBezTo>
                  <a:pt x="1455137" y="2130"/>
                  <a:pt x="1428691" y="10242"/>
                  <a:pt x="1623060" y="0"/>
                </a:cubicBezTo>
                <a:cubicBezTo>
                  <a:pt x="1817429" y="-10242"/>
                  <a:pt x="1970637" y="26101"/>
                  <a:pt x="2218182" y="0"/>
                </a:cubicBezTo>
                <a:cubicBezTo>
                  <a:pt x="2465727" y="-26101"/>
                  <a:pt x="2697424" y="-37662"/>
                  <a:pt x="3056763" y="0"/>
                </a:cubicBezTo>
                <a:cubicBezTo>
                  <a:pt x="3416102" y="37662"/>
                  <a:pt x="3593057" y="5679"/>
                  <a:pt x="3733038" y="0"/>
                </a:cubicBezTo>
                <a:cubicBezTo>
                  <a:pt x="3873019" y="-5679"/>
                  <a:pt x="4227702" y="-17899"/>
                  <a:pt x="4490466" y="0"/>
                </a:cubicBezTo>
                <a:cubicBezTo>
                  <a:pt x="4753230" y="17899"/>
                  <a:pt x="4954916" y="-7629"/>
                  <a:pt x="5085588" y="0"/>
                </a:cubicBezTo>
                <a:cubicBezTo>
                  <a:pt x="5216260" y="7629"/>
                  <a:pt x="5443283" y="13568"/>
                  <a:pt x="5761863" y="0"/>
                </a:cubicBezTo>
                <a:cubicBezTo>
                  <a:pt x="6080443" y="-13568"/>
                  <a:pt x="6414913" y="34176"/>
                  <a:pt x="6600444" y="0"/>
                </a:cubicBezTo>
                <a:cubicBezTo>
                  <a:pt x="6785975" y="-34176"/>
                  <a:pt x="6979908" y="24439"/>
                  <a:pt x="7114413" y="0"/>
                </a:cubicBezTo>
                <a:cubicBezTo>
                  <a:pt x="7248918" y="-24439"/>
                  <a:pt x="7753242" y="49243"/>
                  <a:pt x="8115300" y="0"/>
                </a:cubicBezTo>
                <a:cubicBezTo>
                  <a:pt x="8114711" y="10802"/>
                  <a:pt x="8114630" y="18406"/>
                  <a:pt x="8115300" y="27432"/>
                </a:cubicBezTo>
                <a:cubicBezTo>
                  <a:pt x="7919968" y="56537"/>
                  <a:pt x="7815832" y="29302"/>
                  <a:pt x="7520178" y="27432"/>
                </a:cubicBezTo>
                <a:cubicBezTo>
                  <a:pt x="7224524" y="25562"/>
                  <a:pt x="7237397" y="41582"/>
                  <a:pt x="7087362" y="27432"/>
                </a:cubicBezTo>
                <a:cubicBezTo>
                  <a:pt x="6937327" y="13282"/>
                  <a:pt x="6666361" y="21099"/>
                  <a:pt x="6411087" y="27432"/>
                </a:cubicBezTo>
                <a:cubicBezTo>
                  <a:pt x="6155814" y="33765"/>
                  <a:pt x="6076699" y="29106"/>
                  <a:pt x="5897118" y="27432"/>
                </a:cubicBezTo>
                <a:cubicBezTo>
                  <a:pt x="5717537" y="25758"/>
                  <a:pt x="5480643" y="60140"/>
                  <a:pt x="5220843" y="27432"/>
                </a:cubicBezTo>
                <a:cubicBezTo>
                  <a:pt x="4961043" y="-5276"/>
                  <a:pt x="4741983" y="10261"/>
                  <a:pt x="4544568" y="27432"/>
                </a:cubicBezTo>
                <a:cubicBezTo>
                  <a:pt x="4347154" y="44603"/>
                  <a:pt x="4107592" y="3653"/>
                  <a:pt x="3868293" y="27432"/>
                </a:cubicBezTo>
                <a:cubicBezTo>
                  <a:pt x="3628995" y="51211"/>
                  <a:pt x="3474283" y="17408"/>
                  <a:pt x="3192018" y="27432"/>
                </a:cubicBezTo>
                <a:cubicBezTo>
                  <a:pt x="2909754" y="37456"/>
                  <a:pt x="2798966" y="32872"/>
                  <a:pt x="2596896" y="27432"/>
                </a:cubicBezTo>
                <a:cubicBezTo>
                  <a:pt x="2394826" y="21992"/>
                  <a:pt x="2025585" y="38694"/>
                  <a:pt x="1839468" y="27432"/>
                </a:cubicBezTo>
                <a:cubicBezTo>
                  <a:pt x="1653351" y="16170"/>
                  <a:pt x="1444068" y="17283"/>
                  <a:pt x="1163193" y="27432"/>
                </a:cubicBezTo>
                <a:cubicBezTo>
                  <a:pt x="882319" y="37581"/>
                  <a:pt x="259987" y="69926"/>
                  <a:pt x="0" y="27432"/>
                </a:cubicBezTo>
                <a:cubicBezTo>
                  <a:pt x="586" y="19291"/>
                  <a:pt x="-218" y="13009"/>
                  <a:pt x="0" y="0"/>
                </a:cubicBezTo>
                <a:close/>
              </a:path>
              <a:path w="8115300" h="27432" stroke="0" extrusionOk="0">
                <a:moveTo>
                  <a:pt x="0" y="0"/>
                </a:moveTo>
                <a:cubicBezTo>
                  <a:pt x="246921" y="20773"/>
                  <a:pt x="378767" y="-16956"/>
                  <a:pt x="595122" y="0"/>
                </a:cubicBezTo>
                <a:cubicBezTo>
                  <a:pt x="811477" y="16956"/>
                  <a:pt x="846257" y="-13061"/>
                  <a:pt x="1027938" y="0"/>
                </a:cubicBezTo>
                <a:cubicBezTo>
                  <a:pt x="1209619" y="13061"/>
                  <a:pt x="1578503" y="7172"/>
                  <a:pt x="1866519" y="0"/>
                </a:cubicBezTo>
                <a:cubicBezTo>
                  <a:pt x="2154535" y="-7172"/>
                  <a:pt x="2226239" y="7373"/>
                  <a:pt x="2461641" y="0"/>
                </a:cubicBezTo>
                <a:cubicBezTo>
                  <a:pt x="2697043" y="-7373"/>
                  <a:pt x="2901650" y="-10054"/>
                  <a:pt x="3056763" y="0"/>
                </a:cubicBezTo>
                <a:cubicBezTo>
                  <a:pt x="3211876" y="10054"/>
                  <a:pt x="3585194" y="26991"/>
                  <a:pt x="3895344" y="0"/>
                </a:cubicBezTo>
                <a:cubicBezTo>
                  <a:pt x="4205494" y="-26991"/>
                  <a:pt x="4295029" y="18672"/>
                  <a:pt x="4409313" y="0"/>
                </a:cubicBezTo>
                <a:cubicBezTo>
                  <a:pt x="4523597" y="-18672"/>
                  <a:pt x="4956843" y="3306"/>
                  <a:pt x="5247894" y="0"/>
                </a:cubicBezTo>
                <a:cubicBezTo>
                  <a:pt x="5538945" y="-3306"/>
                  <a:pt x="5725486" y="41316"/>
                  <a:pt x="6086475" y="0"/>
                </a:cubicBezTo>
                <a:cubicBezTo>
                  <a:pt x="6447464" y="-41316"/>
                  <a:pt x="6467270" y="-130"/>
                  <a:pt x="6762750" y="0"/>
                </a:cubicBezTo>
                <a:cubicBezTo>
                  <a:pt x="7058230" y="130"/>
                  <a:pt x="7713814" y="14357"/>
                  <a:pt x="8115300" y="0"/>
                </a:cubicBezTo>
                <a:cubicBezTo>
                  <a:pt x="8113940" y="10164"/>
                  <a:pt x="8115383" y="19377"/>
                  <a:pt x="8115300" y="27432"/>
                </a:cubicBezTo>
                <a:cubicBezTo>
                  <a:pt x="7951056" y="30523"/>
                  <a:pt x="7778080" y="21630"/>
                  <a:pt x="7682484" y="27432"/>
                </a:cubicBezTo>
                <a:cubicBezTo>
                  <a:pt x="7586888" y="33234"/>
                  <a:pt x="7123604" y="-3715"/>
                  <a:pt x="6843903" y="27432"/>
                </a:cubicBezTo>
                <a:cubicBezTo>
                  <a:pt x="6564202" y="58579"/>
                  <a:pt x="6499708" y="46045"/>
                  <a:pt x="6329934" y="27432"/>
                </a:cubicBezTo>
                <a:cubicBezTo>
                  <a:pt x="6160160" y="8819"/>
                  <a:pt x="5847230" y="12305"/>
                  <a:pt x="5653659" y="27432"/>
                </a:cubicBezTo>
                <a:cubicBezTo>
                  <a:pt x="5460088" y="42559"/>
                  <a:pt x="5091368" y="49579"/>
                  <a:pt x="4815078" y="27432"/>
                </a:cubicBezTo>
                <a:cubicBezTo>
                  <a:pt x="4538788" y="5285"/>
                  <a:pt x="4312121" y="56408"/>
                  <a:pt x="4138803" y="27432"/>
                </a:cubicBezTo>
                <a:cubicBezTo>
                  <a:pt x="3965485" y="-1544"/>
                  <a:pt x="3850471" y="37054"/>
                  <a:pt x="3705987" y="27432"/>
                </a:cubicBezTo>
                <a:cubicBezTo>
                  <a:pt x="3561503" y="17810"/>
                  <a:pt x="3428606" y="6693"/>
                  <a:pt x="3192018" y="27432"/>
                </a:cubicBezTo>
                <a:cubicBezTo>
                  <a:pt x="2955430" y="48171"/>
                  <a:pt x="2708142" y="29499"/>
                  <a:pt x="2353437" y="27432"/>
                </a:cubicBezTo>
                <a:cubicBezTo>
                  <a:pt x="1998732" y="25365"/>
                  <a:pt x="1984171" y="39554"/>
                  <a:pt x="1677162" y="27432"/>
                </a:cubicBezTo>
                <a:cubicBezTo>
                  <a:pt x="1370153" y="15310"/>
                  <a:pt x="1367960" y="5957"/>
                  <a:pt x="1163193" y="27432"/>
                </a:cubicBezTo>
                <a:cubicBezTo>
                  <a:pt x="958426" y="48907"/>
                  <a:pt x="303607" y="-7538"/>
                  <a:pt x="0" y="27432"/>
                </a:cubicBezTo>
                <a:cubicBezTo>
                  <a:pt x="-383" y="21019"/>
                  <a:pt x="-503" y="12434"/>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id="{78178C30-BF29-76E1-2630-AE65021823F9}"/>
              </a:ext>
            </a:extLst>
          </p:cNvPr>
          <p:cNvGrpSpPr/>
          <p:nvPr/>
        </p:nvGrpSpPr>
        <p:grpSpPr>
          <a:xfrm>
            <a:off x="2590800" y="4177410"/>
            <a:ext cx="11574293" cy="538063"/>
            <a:chOff x="1955771" y="3959874"/>
            <a:chExt cx="11574293" cy="538063"/>
          </a:xfrm>
        </p:grpSpPr>
        <p:sp>
          <p:nvSpPr>
            <p:cNvPr id="12" name="TextBox 11">
              <a:extLst>
                <a:ext uri="{FF2B5EF4-FFF2-40B4-BE49-F238E27FC236}">
                  <a16:creationId xmlns:a16="http://schemas.microsoft.com/office/drawing/2014/main" id="{33717F6B-F289-127D-C3EE-F39084AA8688}"/>
                </a:ext>
              </a:extLst>
            </p:cNvPr>
            <p:cNvSpPr txBox="1"/>
            <p:nvPr/>
          </p:nvSpPr>
          <p:spPr>
            <a:xfrm>
              <a:off x="1955771" y="3974717"/>
              <a:ext cx="4223279" cy="523220"/>
            </a:xfrm>
            <a:prstGeom prst="rect">
              <a:avLst/>
            </a:prstGeom>
            <a:noFill/>
          </p:spPr>
          <p:txBody>
            <a:bodyPr wrap="square" rtlCol="0" anchor="ctr">
              <a:spAutoFit/>
            </a:bodyPr>
            <a:lstStyle/>
            <a:p>
              <a:pPr algn="ctr"/>
              <a:r>
                <a:rPr lang="en-US" sz="2800" b="1" dirty="0"/>
                <a:t>Grade 9</a:t>
              </a:r>
            </a:p>
          </p:txBody>
        </p:sp>
        <p:sp>
          <p:nvSpPr>
            <p:cNvPr id="15" name="TextBox 14">
              <a:extLst>
                <a:ext uri="{FF2B5EF4-FFF2-40B4-BE49-F238E27FC236}">
                  <a16:creationId xmlns:a16="http://schemas.microsoft.com/office/drawing/2014/main" id="{F0EE5F1A-9DF0-517C-5743-873E6D35DBD3}"/>
                </a:ext>
              </a:extLst>
            </p:cNvPr>
            <p:cNvSpPr txBox="1"/>
            <p:nvPr/>
          </p:nvSpPr>
          <p:spPr>
            <a:xfrm>
              <a:off x="9306785" y="3959874"/>
              <a:ext cx="4223279" cy="523220"/>
            </a:xfrm>
            <a:prstGeom prst="rect">
              <a:avLst/>
            </a:prstGeom>
            <a:noFill/>
          </p:spPr>
          <p:txBody>
            <a:bodyPr wrap="square" rtlCol="0" anchor="ctr">
              <a:spAutoFit/>
            </a:bodyPr>
            <a:lstStyle/>
            <a:p>
              <a:pPr algn="ctr"/>
              <a:r>
                <a:rPr lang="en-US" sz="2800" b="1" dirty="0"/>
                <a:t>Grade 10</a:t>
              </a:r>
            </a:p>
          </p:txBody>
        </p:sp>
      </p:grpSp>
      <p:pic>
        <p:nvPicPr>
          <p:cNvPr id="2" name="Picture 1" descr="A blue and grey logo&#10;&#10;AI-generated content may be incorrect.">
            <a:extLst>
              <a:ext uri="{FF2B5EF4-FFF2-40B4-BE49-F238E27FC236}">
                <a16:creationId xmlns:a16="http://schemas.microsoft.com/office/drawing/2014/main" id="{5732F6D3-C814-019D-A0E4-3E00260B4BD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3400" y="946221"/>
            <a:ext cx="3827840" cy="1753911"/>
          </a:xfrm>
          <a:prstGeom prst="rect">
            <a:avLst/>
          </a:prstGeom>
        </p:spPr>
      </p:pic>
      <p:pic>
        <p:nvPicPr>
          <p:cNvPr id="8" name="Picture 7">
            <a:extLst>
              <a:ext uri="{FF2B5EF4-FFF2-40B4-BE49-F238E27FC236}">
                <a16:creationId xmlns:a16="http://schemas.microsoft.com/office/drawing/2014/main" id="{123CACD8-D06A-BF55-EF17-4B74E675E0CB}"/>
              </a:ext>
            </a:extLst>
          </p:cNvPr>
          <p:cNvPicPr>
            <a:picLocks noChangeAspect="1"/>
          </p:cNvPicPr>
          <p:nvPr/>
        </p:nvPicPr>
        <p:blipFill>
          <a:blip r:embed="rId3"/>
          <a:stretch>
            <a:fillRect/>
          </a:stretch>
        </p:blipFill>
        <p:spPr>
          <a:xfrm>
            <a:off x="1883711" y="5143500"/>
            <a:ext cx="6082008" cy="4018225"/>
          </a:xfrm>
          <a:prstGeom prst="rect">
            <a:avLst/>
          </a:prstGeom>
        </p:spPr>
      </p:pic>
      <p:pic>
        <p:nvPicPr>
          <p:cNvPr id="10" name="Picture 9">
            <a:extLst>
              <a:ext uri="{FF2B5EF4-FFF2-40B4-BE49-F238E27FC236}">
                <a16:creationId xmlns:a16="http://schemas.microsoft.com/office/drawing/2014/main" id="{23200421-5E3F-F527-533C-F6FFE6E50955}"/>
              </a:ext>
            </a:extLst>
          </p:cNvPr>
          <p:cNvPicPr>
            <a:picLocks noChangeAspect="1"/>
          </p:cNvPicPr>
          <p:nvPr/>
        </p:nvPicPr>
        <p:blipFill>
          <a:blip r:embed="rId4"/>
          <a:stretch>
            <a:fillRect/>
          </a:stretch>
        </p:blipFill>
        <p:spPr>
          <a:xfrm>
            <a:off x="8686800" y="5143500"/>
            <a:ext cx="6082008" cy="3979932"/>
          </a:xfrm>
          <a:prstGeom prst="rect">
            <a:avLst/>
          </a:prstGeom>
        </p:spPr>
      </p:pic>
      <p:sp>
        <p:nvSpPr>
          <p:cNvPr id="20" name="TextBox 19">
            <a:extLst>
              <a:ext uri="{FF2B5EF4-FFF2-40B4-BE49-F238E27FC236}">
                <a16:creationId xmlns:a16="http://schemas.microsoft.com/office/drawing/2014/main" id="{DCEC6EEB-D76D-2414-1731-1F652E90A65F}"/>
              </a:ext>
            </a:extLst>
          </p:cNvPr>
          <p:cNvSpPr txBox="1"/>
          <p:nvPr/>
        </p:nvSpPr>
        <p:spPr>
          <a:xfrm>
            <a:off x="1900704" y="7025409"/>
            <a:ext cx="1618488" cy="400110"/>
          </a:xfrm>
          <a:prstGeom prst="rect">
            <a:avLst/>
          </a:prstGeom>
          <a:solidFill>
            <a:srgbClr val="FFFF00"/>
          </a:solidFill>
        </p:spPr>
        <p:txBody>
          <a:bodyPr wrap="square" rtlCol="0">
            <a:spAutoFit/>
          </a:bodyPr>
          <a:lstStyle/>
          <a:p>
            <a:pPr algn="ctr"/>
            <a:r>
              <a:rPr lang="en-US" sz="2000" dirty="0"/>
              <a:t>DISTRICT</a:t>
            </a:r>
          </a:p>
        </p:txBody>
      </p:sp>
      <p:sp>
        <p:nvSpPr>
          <p:cNvPr id="19" name="TextBox 18">
            <a:extLst>
              <a:ext uri="{FF2B5EF4-FFF2-40B4-BE49-F238E27FC236}">
                <a16:creationId xmlns:a16="http://schemas.microsoft.com/office/drawing/2014/main" id="{2F6B6759-549C-ECB4-0197-D744D91D49B4}"/>
              </a:ext>
            </a:extLst>
          </p:cNvPr>
          <p:cNvSpPr txBox="1"/>
          <p:nvPr/>
        </p:nvSpPr>
        <p:spPr>
          <a:xfrm>
            <a:off x="1900704" y="7656205"/>
            <a:ext cx="1618488" cy="400110"/>
          </a:xfrm>
          <a:prstGeom prst="rect">
            <a:avLst/>
          </a:prstGeom>
          <a:solidFill>
            <a:srgbClr val="FFFF00"/>
          </a:solidFill>
        </p:spPr>
        <p:txBody>
          <a:bodyPr wrap="square" rtlCol="0">
            <a:spAutoFit/>
          </a:bodyPr>
          <a:lstStyle/>
          <a:p>
            <a:pPr algn="ctr"/>
            <a:r>
              <a:rPr lang="en-US" sz="2000" dirty="0"/>
              <a:t>STATE</a:t>
            </a:r>
          </a:p>
        </p:txBody>
      </p:sp>
      <p:sp>
        <p:nvSpPr>
          <p:cNvPr id="21" name="TextBox 20">
            <a:extLst>
              <a:ext uri="{FF2B5EF4-FFF2-40B4-BE49-F238E27FC236}">
                <a16:creationId xmlns:a16="http://schemas.microsoft.com/office/drawing/2014/main" id="{168A0AA7-BD63-D582-B949-527A2BFFA78B}"/>
              </a:ext>
            </a:extLst>
          </p:cNvPr>
          <p:cNvSpPr txBox="1"/>
          <p:nvPr/>
        </p:nvSpPr>
        <p:spPr>
          <a:xfrm>
            <a:off x="1900704" y="8287001"/>
            <a:ext cx="1618488" cy="400110"/>
          </a:xfrm>
          <a:prstGeom prst="rect">
            <a:avLst/>
          </a:prstGeom>
          <a:solidFill>
            <a:srgbClr val="FFFF00"/>
          </a:solidFill>
        </p:spPr>
        <p:txBody>
          <a:bodyPr wrap="square" rtlCol="0">
            <a:spAutoFit/>
          </a:bodyPr>
          <a:lstStyle/>
          <a:p>
            <a:pPr algn="ctr"/>
            <a:r>
              <a:rPr lang="en-US" sz="2000" dirty="0"/>
              <a:t>SCHOOL</a:t>
            </a:r>
          </a:p>
        </p:txBody>
      </p:sp>
    </p:spTree>
    <p:extLst>
      <p:ext uri="{BB962C8B-B14F-4D97-AF65-F5344CB8AC3E}">
        <p14:creationId xmlns:p14="http://schemas.microsoft.com/office/powerpoint/2010/main" val="10353824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042CA68-EBDE-571D-9410-2B391E381301}"/>
            </a:ext>
          </a:extLst>
        </p:cNvPr>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DFA59F2B-7E1B-ACF3-66C5-4C73EBB9FE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3428" cy="10287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976260B1-E53D-40F3-7630-9BCDC1739198}"/>
              </a:ext>
            </a:extLst>
          </p:cNvPr>
          <p:cNvSpPr txBox="1"/>
          <p:nvPr/>
        </p:nvSpPr>
        <p:spPr>
          <a:xfrm>
            <a:off x="959484" y="1101378"/>
            <a:ext cx="16364460" cy="1598754"/>
          </a:xfrm>
          <a:prstGeom prst="rect">
            <a:avLst/>
          </a:prstGeom>
        </p:spPr>
        <p:txBody>
          <a:bodyPr vert="horz" lIns="91440" tIns="45720" rIns="91440" bIns="45720" rtlCol="0" anchor="ctr">
            <a:normAutofit/>
          </a:bodyPr>
          <a:lstStyle/>
          <a:p>
            <a:pPr algn="ctr">
              <a:lnSpc>
                <a:spcPct val="90000"/>
              </a:lnSpc>
              <a:spcBef>
                <a:spcPct val="0"/>
              </a:spcBef>
              <a:spcAft>
                <a:spcPts val="600"/>
              </a:spcAft>
            </a:pPr>
            <a:r>
              <a:rPr lang="en-US" sz="5000" dirty="0">
                <a:latin typeface="+mj-lt"/>
                <a:ea typeface="+mj-ea"/>
                <a:cs typeface="+mj-cs"/>
              </a:rPr>
              <a:t> </a:t>
            </a:r>
            <a:r>
              <a:rPr lang="en-US" sz="5000" dirty="0">
                <a:solidFill>
                  <a:srgbClr val="FF0000"/>
                </a:solidFill>
                <a:latin typeface="+mj-lt"/>
                <a:ea typeface="+mj-ea"/>
                <a:cs typeface="+mj-cs"/>
              </a:rPr>
              <a:t>MATH </a:t>
            </a:r>
            <a:r>
              <a:rPr lang="en-US" sz="5000" dirty="0">
                <a:latin typeface="+mj-lt"/>
                <a:ea typeface="+mj-ea"/>
                <a:cs typeface="+mj-cs"/>
              </a:rPr>
              <a:t>Scores 2024 - 2025</a:t>
            </a:r>
          </a:p>
        </p:txBody>
      </p:sp>
      <p:sp>
        <p:nvSpPr>
          <p:cNvPr id="18" name="sketch line">
            <a:extLst>
              <a:ext uri="{FF2B5EF4-FFF2-40B4-BE49-F238E27FC236}">
                <a16:creationId xmlns:a16="http://schemas.microsoft.com/office/drawing/2014/main" id="{1719F0C6-61F3-EBB0-A86D-10922467AE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84064" y="2700132"/>
            <a:ext cx="8115300" cy="27432"/>
          </a:xfrm>
          <a:custGeom>
            <a:avLst/>
            <a:gdLst>
              <a:gd name="connsiteX0" fmla="*/ 0 w 8115300"/>
              <a:gd name="connsiteY0" fmla="*/ 0 h 27432"/>
              <a:gd name="connsiteX1" fmla="*/ 432816 w 8115300"/>
              <a:gd name="connsiteY1" fmla="*/ 0 h 27432"/>
              <a:gd name="connsiteX2" fmla="*/ 1190244 w 8115300"/>
              <a:gd name="connsiteY2" fmla="*/ 0 h 27432"/>
              <a:gd name="connsiteX3" fmla="*/ 1623060 w 8115300"/>
              <a:gd name="connsiteY3" fmla="*/ 0 h 27432"/>
              <a:gd name="connsiteX4" fmla="*/ 2218182 w 8115300"/>
              <a:gd name="connsiteY4" fmla="*/ 0 h 27432"/>
              <a:gd name="connsiteX5" fmla="*/ 3056763 w 8115300"/>
              <a:gd name="connsiteY5" fmla="*/ 0 h 27432"/>
              <a:gd name="connsiteX6" fmla="*/ 3733038 w 8115300"/>
              <a:gd name="connsiteY6" fmla="*/ 0 h 27432"/>
              <a:gd name="connsiteX7" fmla="*/ 4490466 w 8115300"/>
              <a:gd name="connsiteY7" fmla="*/ 0 h 27432"/>
              <a:gd name="connsiteX8" fmla="*/ 5085588 w 8115300"/>
              <a:gd name="connsiteY8" fmla="*/ 0 h 27432"/>
              <a:gd name="connsiteX9" fmla="*/ 5761863 w 8115300"/>
              <a:gd name="connsiteY9" fmla="*/ 0 h 27432"/>
              <a:gd name="connsiteX10" fmla="*/ 6600444 w 8115300"/>
              <a:gd name="connsiteY10" fmla="*/ 0 h 27432"/>
              <a:gd name="connsiteX11" fmla="*/ 7114413 w 8115300"/>
              <a:gd name="connsiteY11" fmla="*/ 0 h 27432"/>
              <a:gd name="connsiteX12" fmla="*/ 8115300 w 8115300"/>
              <a:gd name="connsiteY12" fmla="*/ 0 h 27432"/>
              <a:gd name="connsiteX13" fmla="*/ 8115300 w 8115300"/>
              <a:gd name="connsiteY13" fmla="*/ 27432 h 27432"/>
              <a:gd name="connsiteX14" fmla="*/ 7520178 w 8115300"/>
              <a:gd name="connsiteY14" fmla="*/ 27432 h 27432"/>
              <a:gd name="connsiteX15" fmla="*/ 7087362 w 8115300"/>
              <a:gd name="connsiteY15" fmla="*/ 27432 h 27432"/>
              <a:gd name="connsiteX16" fmla="*/ 6411087 w 8115300"/>
              <a:gd name="connsiteY16" fmla="*/ 27432 h 27432"/>
              <a:gd name="connsiteX17" fmla="*/ 5897118 w 8115300"/>
              <a:gd name="connsiteY17" fmla="*/ 27432 h 27432"/>
              <a:gd name="connsiteX18" fmla="*/ 5220843 w 8115300"/>
              <a:gd name="connsiteY18" fmla="*/ 27432 h 27432"/>
              <a:gd name="connsiteX19" fmla="*/ 4544568 w 8115300"/>
              <a:gd name="connsiteY19" fmla="*/ 27432 h 27432"/>
              <a:gd name="connsiteX20" fmla="*/ 3868293 w 8115300"/>
              <a:gd name="connsiteY20" fmla="*/ 27432 h 27432"/>
              <a:gd name="connsiteX21" fmla="*/ 3192018 w 8115300"/>
              <a:gd name="connsiteY21" fmla="*/ 27432 h 27432"/>
              <a:gd name="connsiteX22" fmla="*/ 2596896 w 8115300"/>
              <a:gd name="connsiteY22" fmla="*/ 27432 h 27432"/>
              <a:gd name="connsiteX23" fmla="*/ 1839468 w 8115300"/>
              <a:gd name="connsiteY23" fmla="*/ 27432 h 27432"/>
              <a:gd name="connsiteX24" fmla="*/ 1163193 w 8115300"/>
              <a:gd name="connsiteY24" fmla="*/ 27432 h 27432"/>
              <a:gd name="connsiteX25" fmla="*/ 0 w 8115300"/>
              <a:gd name="connsiteY25" fmla="*/ 27432 h 27432"/>
              <a:gd name="connsiteX26" fmla="*/ 0 w 8115300"/>
              <a:gd name="connsiteY2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8115300" h="27432" fill="none" extrusionOk="0">
                <a:moveTo>
                  <a:pt x="0" y="0"/>
                </a:moveTo>
                <a:cubicBezTo>
                  <a:pt x="190010" y="894"/>
                  <a:pt x="220703" y="16712"/>
                  <a:pt x="432816" y="0"/>
                </a:cubicBezTo>
                <a:cubicBezTo>
                  <a:pt x="644929" y="-16712"/>
                  <a:pt x="925351" y="-2130"/>
                  <a:pt x="1190244" y="0"/>
                </a:cubicBezTo>
                <a:cubicBezTo>
                  <a:pt x="1455137" y="2130"/>
                  <a:pt x="1428691" y="10242"/>
                  <a:pt x="1623060" y="0"/>
                </a:cubicBezTo>
                <a:cubicBezTo>
                  <a:pt x="1817429" y="-10242"/>
                  <a:pt x="1970637" y="26101"/>
                  <a:pt x="2218182" y="0"/>
                </a:cubicBezTo>
                <a:cubicBezTo>
                  <a:pt x="2465727" y="-26101"/>
                  <a:pt x="2697424" y="-37662"/>
                  <a:pt x="3056763" y="0"/>
                </a:cubicBezTo>
                <a:cubicBezTo>
                  <a:pt x="3416102" y="37662"/>
                  <a:pt x="3593057" y="5679"/>
                  <a:pt x="3733038" y="0"/>
                </a:cubicBezTo>
                <a:cubicBezTo>
                  <a:pt x="3873019" y="-5679"/>
                  <a:pt x="4227702" y="-17899"/>
                  <a:pt x="4490466" y="0"/>
                </a:cubicBezTo>
                <a:cubicBezTo>
                  <a:pt x="4753230" y="17899"/>
                  <a:pt x="4954916" y="-7629"/>
                  <a:pt x="5085588" y="0"/>
                </a:cubicBezTo>
                <a:cubicBezTo>
                  <a:pt x="5216260" y="7629"/>
                  <a:pt x="5443283" y="13568"/>
                  <a:pt x="5761863" y="0"/>
                </a:cubicBezTo>
                <a:cubicBezTo>
                  <a:pt x="6080443" y="-13568"/>
                  <a:pt x="6414913" y="34176"/>
                  <a:pt x="6600444" y="0"/>
                </a:cubicBezTo>
                <a:cubicBezTo>
                  <a:pt x="6785975" y="-34176"/>
                  <a:pt x="6979908" y="24439"/>
                  <a:pt x="7114413" y="0"/>
                </a:cubicBezTo>
                <a:cubicBezTo>
                  <a:pt x="7248918" y="-24439"/>
                  <a:pt x="7753242" y="49243"/>
                  <a:pt x="8115300" y="0"/>
                </a:cubicBezTo>
                <a:cubicBezTo>
                  <a:pt x="8114711" y="10802"/>
                  <a:pt x="8114630" y="18406"/>
                  <a:pt x="8115300" y="27432"/>
                </a:cubicBezTo>
                <a:cubicBezTo>
                  <a:pt x="7919968" y="56537"/>
                  <a:pt x="7815832" y="29302"/>
                  <a:pt x="7520178" y="27432"/>
                </a:cubicBezTo>
                <a:cubicBezTo>
                  <a:pt x="7224524" y="25562"/>
                  <a:pt x="7237397" y="41582"/>
                  <a:pt x="7087362" y="27432"/>
                </a:cubicBezTo>
                <a:cubicBezTo>
                  <a:pt x="6937327" y="13282"/>
                  <a:pt x="6666361" y="21099"/>
                  <a:pt x="6411087" y="27432"/>
                </a:cubicBezTo>
                <a:cubicBezTo>
                  <a:pt x="6155814" y="33765"/>
                  <a:pt x="6076699" y="29106"/>
                  <a:pt x="5897118" y="27432"/>
                </a:cubicBezTo>
                <a:cubicBezTo>
                  <a:pt x="5717537" y="25758"/>
                  <a:pt x="5480643" y="60140"/>
                  <a:pt x="5220843" y="27432"/>
                </a:cubicBezTo>
                <a:cubicBezTo>
                  <a:pt x="4961043" y="-5276"/>
                  <a:pt x="4741983" y="10261"/>
                  <a:pt x="4544568" y="27432"/>
                </a:cubicBezTo>
                <a:cubicBezTo>
                  <a:pt x="4347154" y="44603"/>
                  <a:pt x="4107592" y="3653"/>
                  <a:pt x="3868293" y="27432"/>
                </a:cubicBezTo>
                <a:cubicBezTo>
                  <a:pt x="3628995" y="51211"/>
                  <a:pt x="3474283" y="17408"/>
                  <a:pt x="3192018" y="27432"/>
                </a:cubicBezTo>
                <a:cubicBezTo>
                  <a:pt x="2909754" y="37456"/>
                  <a:pt x="2798966" y="32872"/>
                  <a:pt x="2596896" y="27432"/>
                </a:cubicBezTo>
                <a:cubicBezTo>
                  <a:pt x="2394826" y="21992"/>
                  <a:pt x="2025585" y="38694"/>
                  <a:pt x="1839468" y="27432"/>
                </a:cubicBezTo>
                <a:cubicBezTo>
                  <a:pt x="1653351" y="16170"/>
                  <a:pt x="1444068" y="17283"/>
                  <a:pt x="1163193" y="27432"/>
                </a:cubicBezTo>
                <a:cubicBezTo>
                  <a:pt x="882319" y="37581"/>
                  <a:pt x="259987" y="69926"/>
                  <a:pt x="0" y="27432"/>
                </a:cubicBezTo>
                <a:cubicBezTo>
                  <a:pt x="586" y="19291"/>
                  <a:pt x="-218" y="13009"/>
                  <a:pt x="0" y="0"/>
                </a:cubicBezTo>
                <a:close/>
              </a:path>
              <a:path w="8115300" h="27432" stroke="0" extrusionOk="0">
                <a:moveTo>
                  <a:pt x="0" y="0"/>
                </a:moveTo>
                <a:cubicBezTo>
                  <a:pt x="246921" y="20773"/>
                  <a:pt x="378767" y="-16956"/>
                  <a:pt x="595122" y="0"/>
                </a:cubicBezTo>
                <a:cubicBezTo>
                  <a:pt x="811477" y="16956"/>
                  <a:pt x="846257" y="-13061"/>
                  <a:pt x="1027938" y="0"/>
                </a:cubicBezTo>
                <a:cubicBezTo>
                  <a:pt x="1209619" y="13061"/>
                  <a:pt x="1578503" y="7172"/>
                  <a:pt x="1866519" y="0"/>
                </a:cubicBezTo>
                <a:cubicBezTo>
                  <a:pt x="2154535" y="-7172"/>
                  <a:pt x="2226239" y="7373"/>
                  <a:pt x="2461641" y="0"/>
                </a:cubicBezTo>
                <a:cubicBezTo>
                  <a:pt x="2697043" y="-7373"/>
                  <a:pt x="2901650" y="-10054"/>
                  <a:pt x="3056763" y="0"/>
                </a:cubicBezTo>
                <a:cubicBezTo>
                  <a:pt x="3211876" y="10054"/>
                  <a:pt x="3585194" y="26991"/>
                  <a:pt x="3895344" y="0"/>
                </a:cubicBezTo>
                <a:cubicBezTo>
                  <a:pt x="4205494" y="-26991"/>
                  <a:pt x="4295029" y="18672"/>
                  <a:pt x="4409313" y="0"/>
                </a:cubicBezTo>
                <a:cubicBezTo>
                  <a:pt x="4523597" y="-18672"/>
                  <a:pt x="4956843" y="3306"/>
                  <a:pt x="5247894" y="0"/>
                </a:cubicBezTo>
                <a:cubicBezTo>
                  <a:pt x="5538945" y="-3306"/>
                  <a:pt x="5725486" y="41316"/>
                  <a:pt x="6086475" y="0"/>
                </a:cubicBezTo>
                <a:cubicBezTo>
                  <a:pt x="6447464" y="-41316"/>
                  <a:pt x="6467270" y="-130"/>
                  <a:pt x="6762750" y="0"/>
                </a:cubicBezTo>
                <a:cubicBezTo>
                  <a:pt x="7058230" y="130"/>
                  <a:pt x="7713814" y="14357"/>
                  <a:pt x="8115300" y="0"/>
                </a:cubicBezTo>
                <a:cubicBezTo>
                  <a:pt x="8113940" y="10164"/>
                  <a:pt x="8115383" y="19377"/>
                  <a:pt x="8115300" y="27432"/>
                </a:cubicBezTo>
                <a:cubicBezTo>
                  <a:pt x="7951056" y="30523"/>
                  <a:pt x="7778080" y="21630"/>
                  <a:pt x="7682484" y="27432"/>
                </a:cubicBezTo>
                <a:cubicBezTo>
                  <a:pt x="7586888" y="33234"/>
                  <a:pt x="7123604" y="-3715"/>
                  <a:pt x="6843903" y="27432"/>
                </a:cubicBezTo>
                <a:cubicBezTo>
                  <a:pt x="6564202" y="58579"/>
                  <a:pt x="6499708" y="46045"/>
                  <a:pt x="6329934" y="27432"/>
                </a:cubicBezTo>
                <a:cubicBezTo>
                  <a:pt x="6160160" y="8819"/>
                  <a:pt x="5847230" y="12305"/>
                  <a:pt x="5653659" y="27432"/>
                </a:cubicBezTo>
                <a:cubicBezTo>
                  <a:pt x="5460088" y="42559"/>
                  <a:pt x="5091368" y="49579"/>
                  <a:pt x="4815078" y="27432"/>
                </a:cubicBezTo>
                <a:cubicBezTo>
                  <a:pt x="4538788" y="5285"/>
                  <a:pt x="4312121" y="56408"/>
                  <a:pt x="4138803" y="27432"/>
                </a:cubicBezTo>
                <a:cubicBezTo>
                  <a:pt x="3965485" y="-1544"/>
                  <a:pt x="3850471" y="37054"/>
                  <a:pt x="3705987" y="27432"/>
                </a:cubicBezTo>
                <a:cubicBezTo>
                  <a:pt x="3561503" y="17810"/>
                  <a:pt x="3428606" y="6693"/>
                  <a:pt x="3192018" y="27432"/>
                </a:cubicBezTo>
                <a:cubicBezTo>
                  <a:pt x="2955430" y="48171"/>
                  <a:pt x="2708142" y="29499"/>
                  <a:pt x="2353437" y="27432"/>
                </a:cubicBezTo>
                <a:cubicBezTo>
                  <a:pt x="1998732" y="25365"/>
                  <a:pt x="1984171" y="39554"/>
                  <a:pt x="1677162" y="27432"/>
                </a:cubicBezTo>
                <a:cubicBezTo>
                  <a:pt x="1370153" y="15310"/>
                  <a:pt x="1367960" y="5957"/>
                  <a:pt x="1163193" y="27432"/>
                </a:cubicBezTo>
                <a:cubicBezTo>
                  <a:pt x="958426" y="48907"/>
                  <a:pt x="303607" y="-7538"/>
                  <a:pt x="0" y="27432"/>
                </a:cubicBezTo>
                <a:cubicBezTo>
                  <a:pt x="-383" y="21019"/>
                  <a:pt x="-503" y="12434"/>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id="{55D1B241-CFF7-9548-16B7-F856266C346C}"/>
              </a:ext>
            </a:extLst>
          </p:cNvPr>
          <p:cNvGrpSpPr/>
          <p:nvPr/>
        </p:nvGrpSpPr>
        <p:grpSpPr>
          <a:xfrm>
            <a:off x="2859268" y="4132049"/>
            <a:ext cx="11669773" cy="569776"/>
            <a:chOff x="2224239" y="3914513"/>
            <a:chExt cx="11669773" cy="569776"/>
          </a:xfrm>
        </p:grpSpPr>
        <p:sp>
          <p:nvSpPr>
            <p:cNvPr id="12" name="TextBox 11">
              <a:extLst>
                <a:ext uri="{FF2B5EF4-FFF2-40B4-BE49-F238E27FC236}">
                  <a16:creationId xmlns:a16="http://schemas.microsoft.com/office/drawing/2014/main" id="{6F1D9711-FAB7-CB4C-ABB0-711EAB48ADFF}"/>
                </a:ext>
              </a:extLst>
            </p:cNvPr>
            <p:cNvSpPr txBox="1"/>
            <p:nvPr/>
          </p:nvSpPr>
          <p:spPr>
            <a:xfrm>
              <a:off x="2224239" y="3961069"/>
              <a:ext cx="4223279" cy="523220"/>
            </a:xfrm>
            <a:prstGeom prst="rect">
              <a:avLst/>
            </a:prstGeom>
            <a:noFill/>
          </p:spPr>
          <p:txBody>
            <a:bodyPr wrap="square" rtlCol="0" anchor="ctr">
              <a:spAutoFit/>
            </a:bodyPr>
            <a:lstStyle/>
            <a:p>
              <a:pPr algn="ctr"/>
              <a:r>
                <a:rPr lang="en-US" sz="2800" b="1" dirty="0"/>
                <a:t>Algebra</a:t>
              </a:r>
            </a:p>
          </p:txBody>
        </p:sp>
        <p:sp>
          <p:nvSpPr>
            <p:cNvPr id="15" name="TextBox 14">
              <a:extLst>
                <a:ext uri="{FF2B5EF4-FFF2-40B4-BE49-F238E27FC236}">
                  <a16:creationId xmlns:a16="http://schemas.microsoft.com/office/drawing/2014/main" id="{71DFDA68-B81B-F9C6-BEAF-6564E06A1351}"/>
                </a:ext>
              </a:extLst>
            </p:cNvPr>
            <p:cNvSpPr txBox="1"/>
            <p:nvPr/>
          </p:nvSpPr>
          <p:spPr>
            <a:xfrm>
              <a:off x="9670733" y="3914513"/>
              <a:ext cx="4223279" cy="523220"/>
            </a:xfrm>
            <a:prstGeom prst="rect">
              <a:avLst/>
            </a:prstGeom>
            <a:noFill/>
          </p:spPr>
          <p:txBody>
            <a:bodyPr wrap="square" rtlCol="0" anchor="ctr">
              <a:spAutoFit/>
            </a:bodyPr>
            <a:lstStyle/>
            <a:p>
              <a:pPr algn="ctr"/>
              <a:r>
                <a:rPr lang="en-US" sz="2800" b="1" dirty="0"/>
                <a:t>Geometry</a:t>
              </a:r>
            </a:p>
          </p:txBody>
        </p:sp>
      </p:grpSp>
      <p:pic>
        <p:nvPicPr>
          <p:cNvPr id="2" name="Picture 1" descr="A blue and grey logo&#10;&#10;AI-generated content may be incorrect.">
            <a:extLst>
              <a:ext uri="{FF2B5EF4-FFF2-40B4-BE49-F238E27FC236}">
                <a16:creationId xmlns:a16="http://schemas.microsoft.com/office/drawing/2014/main" id="{15273E2A-EC48-5384-E515-4709A21DCE5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3400" y="946221"/>
            <a:ext cx="3827840" cy="1753911"/>
          </a:xfrm>
          <a:prstGeom prst="rect">
            <a:avLst/>
          </a:prstGeom>
        </p:spPr>
      </p:pic>
      <p:pic>
        <p:nvPicPr>
          <p:cNvPr id="4" name="Picture 3">
            <a:extLst>
              <a:ext uri="{FF2B5EF4-FFF2-40B4-BE49-F238E27FC236}">
                <a16:creationId xmlns:a16="http://schemas.microsoft.com/office/drawing/2014/main" id="{F7E2F5D0-A031-70BB-D269-52C2BD00B6F5}"/>
              </a:ext>
            </a:extLst>
          </p:cNvPr>
          <p:cNvPicPr>
            <a:picLocks noChangeAspect="1"/>
          </p:cNvPicPr>
          <p:nvPr/>
        </p:nvPicPr>
        <p:blipFill>
          <a:blip r:embed="rId4"/>
          <a:stretch>
            <a:fillRect/>
          </a:stretch>
        </p:blipFill>
        <p:spPr>
          <a:xfrm>
            <a:off x="2189888" y="5188651"/>
            <a:ext cx="6058124" cy="3939899"/>
          </a:xfrm>
          <a:prstGeom prst="rect">
            <a:avLst/>
          </a:prstGeom>
        </p:spPr>
      </p:pic>
      <p:pic>
        <p:nvPicPr>
          <p:cNvPr id="9" name="Picture 8">
            <a:extLst>
              <a:ext uri="{FF2B5EF4-FFF2-40B4-BE49-F238E27FC236}">
                <a16:creationId xmlns:a16="http://schemas.microsoft.com/office/drawing/2014/main" id="{E965B1C5-9DAC-C641-60C8-1DF90C986F66}"/>
              </a:ext>
            </a:extLst>
          </p:cNvPr>
          <p:cNvPicPr>
            <a:picLocks noChangeAspect="1"/>
          </p:cNvPicPr>
          <p:nvPr/>
        </p:nvPicPr>
        <p:blipFill>
          <a:blip r:embed="rId5"/>
          <a:stretch>
            <a:fillRect/>
          </a:stretch>
        </p:blipFill>
        <p:spPr>
          <a:xfrm>
            <a:off x="9388340" y="5188651"/>
            <a:ext cx="6058124" cy="4303357"/>
          </a:xfrm>
          <a:prstGeom prst="rect">
            <a:avLst/>
          </a:prstGeom>
        </p:spPr>
      </p:pic>
      <p:sp>
        <p:nvSpPr>
          <p:cNvPr id="20" name="TextBox 19">
            <a:extLst>
              <a:ext uri="{FF2B5EF4-FFF2-40B4-BE49-F238E27FC236}">
                <a16:creationId xmlns:a16="http://schemas.microsoft.com/office/drawing/2014/main" id="{49EEFE83-C8E0-617F-8F8D-D2CA44F1E7D2}"/>
              </a:ext>
            </a:extLst>
          </p:cNvPr>
          <p:cNvSpPr txBox="1"/>
          <p:nvPr/>
        </p:nvSpPr>
        <p:spPr>
          <a:xfrm>
            <a:off x="2362200" y="6803882"/>
            <a:ext cx="1618488" cy="400110"/>
          </a:xfrm>
          <a:prstGeom prst="rect">
            <a:avLst/>
          </a:prstGeom>
          <a:solidFill>
            <a:srgbClr val="FFFF00"/>
          </a:solidFill>
        </p:spPr>
        <p:txBody>
          <a:bodyPr wrap="square" rtlCol="0">
            <a:spAutoFit/>
          </a:bodyPr>
          <a:lstStyle/>
          <a:p>
            <a:pPr algn="ctr"/>
            <a:r>
              <a:rPr lang="en-US" sz="2000" dirty="0"/>
              <a:t>DISTRICT</a:t>
            </a:r>
          </a:p>
        </p:txBody>
      </p:sp>
      <p:sp>
        <p:nvSpPr>
          <p:cNvPr id="19" name="TextBox 18">
            <a:extLst>
              <a:ext uri="{FF2B5EF4-FFF2-40B4-BE49-F238E27FC236}">
                <a16:creationId xmlns:a16="http://schemas.microsoft.com/office/drawing/2014/main" id="{5080E7ED-7774-B118-68EC-E209C2328225}"/>
              </a:ext>
            </a:extLst>
          </p:cNvPr>
          <p:cNvSpPr txBox="1"/>
          <p:nvPr/>
        </p:nvSpPr>
        <p:spPr>
          <a:xfrm>
            <a:off x="2362200" y="7434678"/>
            <a:ext cx="1618488" cy="400110"/>
          </a:xfrm>
          <a:prstGeom prst="rect">
            <a:avLst/>
          </a:prstGeom>
          <a:solidFill>
            <a:srgbClr val="FFFF00"/>
          </a:solidFill>
        </p:spPr>
        <p:txBody>
          <a:bodyPr wrap="square" rtlCol="0">
            <a:spAutoFit/>
          </a:bodyPr>
          <a:lstStyle/>
          <a:p>
            <a:pPr algn="ctr"/>
            <a:r>
              <a:rPr lang="en-US" sz="2000" dirty="0"/>
              <a:t>STATE</a:t>
            </a:r>
          </a:p>
        </p:txBody>
      </p:sp>
      <p:sp>
        <p:nvSpPr>
          <p:cNvPr id="21" name="TextBox 20">
            <a:extLst>
              <a:ext uri="{FF2B5EF4-FFF2-40B4-BE49-F238E27FC236}">
                <a16:creationId xmlns:a16="http://schemas.microsoft.com/office/drawing/2014/main" id="{04CB68B3-7031-0EAD-BCED-A27BF613E678}"/>
              </a:ext>
            </a:extLst>
          </p:cNvPr>
          <p:cNvSpPr txBox="1"/>
          <p:nvPr/>
        </p:nvSpPr>
        <p:spPr>
          <a:xfrm>
            <a:off x="2362200" y="8065474"/>
            <a:ext cx="1618488" cy="400110"/>
          </a:xfrm>
          <a:prstGeom prst="rect">
            <a:avLst/>
          </a:prstGeom>
          <a:solidFill>
            <a:srgbClr val="FFFF00"/>
          </a:solidFill>
        </p:spPr>
        <p:txBody>
          <a:bodyPr wrap="square" rtlCol="0">
            <a:spAutoFit/>
          </a:bodyPr>
          <a:lstStyle/>
          <a:p>
            <a:pPr algn="ctr"/>
            <a:r>
              <a:rPr lang="en-US" sz="2000" dirty="0"/>
              <a:t>SCHOOL</a:t>
            </a:r>
          </a:p>
        </p:txBody>
      </p:sp>
    </p:spTree>
    <p:extLst>
      <p:ext uri="{BB962C8B-B14F-4D97-AF65-F5344CB8AC3E}">
        <p14:creationId xmlns:p14="http://schemas.microsoft.com/office/powerpoint/2010/main" val="12606333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B262095-B1AD-60A4-50C7-FDBCE5FDEFF0}"/>
            </a:ext>
          </a:extLst>
        </p:cNvPr>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50140076-3C6E-FFA2-C13A-49B2A3DB64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3428" cy="10287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E0C2C7A0-14B8-5356-3FAC-C4437A85A0BE}"/>
              </a:ext>
            </a:extLst>
          </p:cNvPr>
          <p:cNvSpPr txBox="1"/>
          <p:nvPr/>
        </p:nvSpPr>
        <p:spPr>
          <a:xfrm>
            <a:off x="959484" y="1101378"/>
            <a:ext cx="16364460" cy="1598754"/>
          </a:xfrm>
          <a:prstGeom prst="rect">
            <a:avLst/>
          </a:prstGeom>
        </p:spPr>
        <p:txBody>
          <a:bodyPr vert="horz" lIns="91440" tIns="45720" rIns="91440" bIns="45720" rtlCol="0" anchor="ctr">
            <a:normAutofit/>
          </a:bodyPr>
          <a:lstStyle/>
          <a:p>
            <a:pPr algn="ctr">
              <a:lnSpc>
                <a:spcPct val="90000"/>
              </a:lnSpc>
              <a:spcBef>
                <a:spcPct val="0"/>
              </a:spcBef>
              <a:spcAft>
                <a:spcPts val="600"/>
              </a:spcAft>
            </a:pPr>
            <a:r>
              <a:rPr lang="en-US" sz="5000" dirty="0">
                <a:latin typeface="+mj-lt"/>
                <a:ea typeface="+mj-ea"/>
                <a:cs typeface="+mj-cs"/>
              </a:rPr>
              <a:t> </a:t>
            </a:r>
            <a:r>
              <a:rPr lang="en-US" sz="5000" dirty="0">
                <a:solidFill>
                  <a:srgbClr val="FF0000"/>
                </a:solidFill>
                <a:latin typeface="+mj-lt"/>
                <a:ea typeface="+mj-ea"/>
                <a:cs typeface="+mj-cs"/>
              </a:rPr>
              <a:t> </a:t>
            </a:r>
            <a:r>
              <a:rPr lang="en-US" sz="5000" dirty="0">
                <a:latin typeface="+mj-lt"/>
                <a:ea typeface="+mj-ea"/>
                <a:cs typeface="+mj-cs"/>
              </a:rPr>
              <a:t>Scores 2024 - 2025</a:t>
            </a:r>
          </a:p>
        </p:txBody>
      </p:sp>
      <p:sp>
        <p:nvSpPr>
          <p:cNvPr id="18" name="sketch line">
            <a:extLst>
              <a:ext uri="{FF2B5EF4-FFF2-40B4-BE49-F238E27FC236}">
                <a16:creationId xmlns:a16="http://schemas.microsoft.com/office/drawing/2014/main" id="{B0CD5653-D0C2-E80B-BCFF-B5A02CD2F7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84064" y="2700132"/>
            <a:ext cx="8115300" cy="27432"/>
          </a:xfrm>
          <a:custGeom>
            <a:avLst/>
            <a:gdLst>
              <a:gd name="connsiteX0" fmla="*/ 0 w 8115300"/>
              <a:gd name="connsiteY0" fmla="*/ 0 h 27432"/>
              <a:gd name="connsiteX1" fmla="*/ 432816 w 8115300"/>
              <a:gd name="connsiteY1" fmla="*/ 0 h 27432"/>
              <a:gd name="connsiteX2" fmla="*/ 1190244 w 8115300"/>
              <a:gd name="connsiteY2" fmla="*/ 0 h 27432"/>
              <a:gd name="connsiteX3" fmla="*/ 1623060 w 8115300"/>
              <a:gd name="connsiteY3" fmla="*/ 0 h 27432"/>
              <a:gd name="connsiteX4" fmla="*/ 2218182 w 8115300"/>
              <a:gd name="connsiteY4" fmla="*/ 0 h 27432"/>
              <a:gd name="connsiteX5" fmla="*/ 3056763 w 8115300"/>
              <a:gd name="connsiteY5" fmla="*/ 0 h 27432"/>
              <a:gd name="connsiteX6" fmla="*/ 3733038 w 8115300"/>
              <a:gd name="connsiteY6" fmla="*/ 0 h 27432"/>
              <a:gd name="connsiteX7" fmla="*/ 4490466 w 8115300"/>
              <a:gd name="connsiteY7" fmla="*/ 0 h 27432"/>
              <a:gd name="connsiteX8" fmla="*/ 5085588 w 8115300"/>
              <a:gd name="connsiteY8" fmla="*/ 0 h 27432"/>
              <a:gd name="connsiteX9" fmla="*/ 5761863 w 8115300"/>
              <a:gd name="connsiteY9" fmla="*/ 0 h 27432"/>
              <a:gd name="connsiteX10" fmla="*/ 6600444 w 8115300"/>
              <a:gd name="connsiteY10" fmla="*/ 0 h 27432"/>
              <a:gd name="connsiteX11" fmla="*/ 7114413 w 8115300"/>
              <a:gd name="connsiteY11" fmla="*/ 0 h 27432"/>
              <a:gd name="connsiteX12" fmla="*/ 8115300 w 8115300"/>
              <a:gd name="connsiteY12" fmla="*/ 0 h 27432"/>
              <a:gd name="connsiteX13" fmla="*/ 8115300 w 8115300"/>
              <a:gd name="connsiteY13" fmla="*/ 27432 h 27432"/>
              <a:gd name="connsiteX14" fmla="*/ 7520178 w 8115300"/>
              <a:gd name="connsiteY14" fmla="*/ 27432 h 27432"/>
              <a:gd name="connsiteX15" fmla="*/ 7087362 w 8115300"/>
              <a:gd name="connsiteY15" fmla="*/ 27432 h 27432"/>
              <a:gd name="connsiteX16" fmla="*/ 6411087 w 8115300"/>
              <a:gd name="connsiteY16" fmla="*/ 27432 h 27432"/>
              <a:gd name="connsiteX17" fmla="*/ 5897118 w 8115300"/>
              <a:gd name="connsiteY17" fmla="*/ 27432 h 27432"/>
              <a:gd name="connsiteX18" fmla="*/ 5220843 w 8115300"/>
              <a:gd name="connsiteY18" fmla="*/ 27432 h 27432"/>
              <a:gd name="connsiteX19" fmla="*/ 4544568 w 8115300"/>
              <a:gd name="connsiteY19" fmla="*/ 27432 h 27432"/>
              <a:gd name="connsiteX20" fmla="*/ 3868293 w 8115300"/>
              <a:gd name="connsiteY20" fmla="*/ 27432 h 27432"/>
              <a:gd name="connsiteX21" fmla="*/ 3192018 w 8115300"/>
              <a:gd name="connsiteY21" fmla="*/ 27432 h 27432"/>
              <a:gd name="connsiteX22" fmla="*/ 2596896 w 8115300"/>
              <a:gd name="connsiteY22" fmla="*/ 27432 h 27432"/>
              <a:gd name="connsiteX23" fmla="*/ 1839468 w 8115300"/>
              <a:gd name="connsiteY23" fmla="*/ 27432 h 27432"/>
              <a:gd name="connsiteX24" fmla="*/ 1163193 w 8115300"/>
              <a:gd name="connsiteY24" fmla="*/ 27432 h 27432"/>
              <a:gd name="connsiteX25" fmla="*/ 0 w 8115300"/>
              <a:gd name="connsiteY25" fmla="*/ 27432 h 27432"/>
              <a:gd name="connsiteX26" fmla="*/ 0 w 8115300"/>
              <a:gd name="connsiteY2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8115300" h="27432" fill="none" extrusionOk="0">
                <a:moveTo>
                  <a:pt x="0" y="0"/>
                </a:moveTo>
                <a:cubicBezTo>
                  <a:pt x="190010" y="894"/>
                  <a:pt x="220703" y="16712"/>
                  <a:pt x="432816" y="0"/>
                </a:cubicBezTo>
                <a:cubicBezTo>
                  <a:pt x="644929" y="-16712"/>
                  <a:pt x="925351" y="-2130"/>
                  <a:pt x="1190244" y="0"/>
                </a:cubicBezTo>
                <a:cubicBezTo>
                  <a:pt x="1455137" y="2130"/>
                  <a:pt x="1428691" y="10242"/>
                  <a:pt x="1623060" y="0"/>
                </a:cubicBezTo>
                <a:cubicBezTo>
                  <a:pt x="1817429" y="-10242"/>
                  <a:pt x="1970637" y="26101"/>
                  <a:pt x="2218182" y="0"/>
                </a:cubicBezTo>
                <a:cubicBezTo>
                  <a:pt x="2465727" y="-26101"/>
                  <a:pt x="2697424" y="-37662"/>
                  <a:pt x="3056763" y="0"/>
                </a:cubicBezTo>
                <a:cubicBezTo>
                  <a:pt x="3416102" y="37662"/>
                  <a:pt x="3593057" y="5679"/>
                  <a:pt x="3733038" y="0"/>
                </a:cubicBezTo>
                <a:cubicBezTo>
                  <a:pt x="3873019" y="-5679"/>
                  <a:pt x="4227702" y="-17899"/>
                  <a:pt x="4490466" y="0"/>
                </a:cubicBezTo>
                <a:cubicBezTo>
                  <a:pt x="4753230" y="17899"/>
                  <a:pt x="4954916" y="-7629"/>
                  <a:pt x="5085588" y="0"/>
                </a:cubicBezTo>
                <a:cubicBezTo>
                  <a:pt x="5216260" y="7629"/>
                  <a:pt x="5443283" y="13568"/>
                  <a:pt x="5761863" y="0"/>
                </a:cubicBezTo>
                <a:cubicBezTo>
                  <a:pt x="6080443" y="-13568"/>
                  <a:pt x="6414913" y="34176"/>
                  <a:pt x="6600444" y="0"/>
                </a:cubicBezTo>
                <a:cubicBezTo>
                  <a:pt x="6785975" y="-34176"/>
                  <a:pt x="6979908" y="24439"/>
                  <a:pt x="7114413" y="0"/>
                </a:cubicBezTo>
                <a:cubicBezTo>
                  <a:pt x="7248918" y="-24439"/>
                  <a:pt x="7753242" y="49243"/>
                  <a:pt x="8115300" y="0"/>
                </a:cubicBezTo>
                <a:cubicBezTo>
                  <a:pt x="8114711" y="10802"/>
                  <a:pt x="8114630" y="18406"/>
                  <a:pt x="8115300" y="27432"/>
                </a:cubicBezTo>
                <a:cubicBezTo>
                  <a:pt x="7919968" y="56537"/>
                  <a:pt x="7815832" y="29302"/>
                  <a:pt x="7520178" y="27432"/>
                </a:cubicBezTo>
                <a:cubicBezTo>
                  <a:pt x="7224524" y="25562"/>
                  <a:pt x="7237397" y="41582"/>
                  <a:pt x="7087362" y="27432"/>
                </a:cubicBezTo>
                <a:cubicBezTo>
                  <a:pt x="6937327" y="13282"/>
                  <a:pt x="6666361" y="21099"/>
                  <a:pt x="6411087" y="27432"/>
                </a:cubicBezTo>
                <a:cubicBezTo>
                  <a:pt x="6155814" y="33765"/>
                  <a:pt x="6076699" y="29106"/>
                  <a:pt x="5897118" y="27432"/>
                </a:cubicBezTo>
                <a:cubicBezTo>
                  <a:pt x="5717537" y="25758"/>
                  <a:pt x="5480643" y="60140"/>
                  <a:pt x="5220843" y="27432"/>
                </a:cubicBezTo>
                <a:cubicBezTo>
                  <a:pt x="4961043" y="-5276"/>
                  <a:pt x="4741983" y="10261"/>
                  <a:pt x="4544568" y="27432"/>
                </a:cubicBezTo>
                <a:cubicBezTo>
                  <a:pt x="4347154" y="44603"/>
                  <a:pt x="4107592" y="3653"/>
                  <a:pt x="3868293" y="27432"/>
                </a:cubicBezTo>
                <a:cubicBezTo>
                  <a:pt x="3628995" y="51211"/>
                  <a:pt x="3474283" y="17408"/>
                  <a:pt x="3192018" y="27432"/>
                </a:cubicBezTo>
                <a:cubicBezTo>
                  <a:pt x="2909754" y="37456"/>
                  <a:pt x="2798966" y="32872"/>
                  <a:pt x="2596896" y="27432"/>
                </a:cubicBezTo>
                <a:cubicBezTo>
                  <a:pt x="2394826" y="21992"/>
                  <a:pt x="2025585" y="38694"/>
                  <a:pt x="1839468" y="27432"/>
                </a:cubicBezTo>
                <a:cubicBezTo>
                  <a:pt x="1653351" y="16170"/>
                  <a:pt x="1444068" y="17283"/>
                  <a:pt x="1163193" y="27432"/>
                </a:cubicBezTo>
                <a:cubicBezTo>
                  <a:pt x="882319" y="37581"/>
                  <a:pt x="259987" y="69926"/>
                  <a:pt x="0" y="27432"/>
                </a:cubicBezTo>
                <a:cubicBezTo>
                  <a:pt x="586" y="19291"/>
                  <a:pt x="-218" y="13009"/>
                  <a:pt x="0" y="0"/>
                </a:cubicBezTo>
                <a:close/>
              </a:path>
              <a:path w="8115300" h="27432" stroke="0" extrusionOk="0">
                <a:moveTo>
                  <a:pt x="0" y="0"/>
                </a:moveTo>
                <a:cubicBezTo>
                  <a:pt x="246921" y="20773"/>
                  <a:pt x="378767" y="-16956"/>
                  <a:pt x="595122" y="0"/>
                </a:cubicBezTo>
                <a:cubicBezTo>
                  <a:pt x="811477" y="16956"/>
                  <a:pt x="846257" y="-13061"/>
                  <a:pt x="1027938" y="0"/>
                </a:cubicBezTo>
                <a:cubicBezTo>
                  <a:pt x="1209619" y="13061"/>
                  <a:pt x="1578503" y="7172"/>
                  <a:pt x="1866519" y="0"/>
                </a:cubicBezTo>
                <a:cubicBezTo>
                  <a:pt x="2154535" y="-7172"/>
                  <a:pt x="2226239" y="7373"/>
                  <a:pt x="2461641" y="0"/>
                </a:cubicBezTo>
                <a:cubicBezTo>
                  <a:pt x="2697043" y="-7373"/>
                  <a:pt x="2901650" y="-10054"/>
                  <a:pt x="3056763" y="0"/>
                </a:cubicBezTo>
                <a:cubicBezTo>
                  <a:pt x="3211876" y="10054"/>
                  <a:pt x="3585194" y="26991"/>
                  <a:pt x="3895344" y="0"/>
                </a:cubicBezTo>
                <a:cubicBezTo>
                  <a:pt x="4205494" y="-26991"/>
                  <a:pt x="4295029" y="18672"/>
                  <a:pt x="4409313" y="0"/>
                </a:cubicBezTo>
                <a:cubicBezTo>
                  <a:pt x="4523597" y="-18672"/>
                  <a:pt x="4956843" y="3306"/>
                  <a:pt x="5247894" y="0"/>
                </a:cubicBezTo>
                <a:cubicBezTo>
                  <a:pt x="5538945" y="-3306"/>
                  <a:pt x="5725486" y="41316"/>
                  <a:pt x="6086475" y="0"/>
                </a:cubicBezTo>
                <a:cubicBezTo>
                  <a:pt x="6447464" y="-41316"/>
                  <a:pt x="6467270" y="-130"/>
                  <a:pt x="6762750" y="0"/>
                </a:cubicBezTo>
                <a:cubicBezTo>
                  <a:pt x="7058230" y="130"/>
                  <a:pt x="7713814" y="14357"/>
                  <a:pt x="8115300" y="0"/>
                </a:cubicBezTo>
                <a:cubicBezTo>
                  <a:pt x="8113940" y="10164"/>
                  <a:pt x="8115383" y="19377"/>
                  <a:pt x="8115300" y="27432"/>
                </a:cubicBezTo>
                <a:cubicBezTo>
                  <a:pt x="7951056" y="30523"/>
                  <a:pt x="7778080" y="21630"/>
                  <a:pt x="7682484" y="27432"/>
                </a:cubicBezTo>
                <a:cubicBezTo>
                  <a:pt x="7586888" y="33234"/>
                  <a:pt x="7123604" y="-3715"/>
                  <a:pt x="6843903" y="27432"/>
                </a:cubicBezTo>
                <a:cubicBezTo>
                  <a:pt x="6564202" y="58579"/>
                  <a:pt x="6499708" y="46045"/>
                  <a:pt x="6329934" y="27432"/>
                </a:cubicBezTo>
                <a:cubicBezTo>
                  <a:pt x="6160160" y="8819"/>
                  <a:pt x="5847230" y="12305"/>
                  <a:pt x="5653659" y="27432"/>
                </a:cubicBezTo>
                <a:cubicBezTo>
                  <a:pt x="5460088" y="42559"/>
                  <a:pt x="5091368" y="49579"/>
                  <a:pt x="4815078" y="27432"/>
                </a:cubicBezTo>
                <a:cubicBezTo>
                  <a:pt x="4538788" y="5285"/>
                  <a:pt x="4312121" y="56408"/>
                  <a:pt x="4138803" y="27432"/>
                </a:cubicBezTo>
                <a:cubicBezTo>
                  <a:pt x="3965485" y="-1544"/>
                  <a:pt x="3850471" y="37054"/>
                  <a:pt x="3705987" y="27432"/>
                </a:cubicBezTo>
                <a:cubicBezTo>
                  <a:pt x="3561503" y="17810"/>
                  <a:pt x="3428606" y="6693"/>
                  <a:pt x="3192018" y="27432"/>
                </a:cubicBezTo>
                <a:cubicBezTo>
                  <a:pt x="2955430" y="48171"/>
                  <a:pt x="2708142" y="29499"/>
                  <a:pt x="2353437" y="27432"/>
                </a:cubicBezTo>
                <a:cubicBezTo>
                  <a:pt x="1998732" y="25365"/>
                  <a:pt x="1984171" y="39554"/>
                  <a:pt x="1677162" y="27432"/>
                </a:cubicBezTo>
                <a:cubicBezTo>
                  <a:pt x="1370153" y="15310"/>
                  <a:pt x="1367960" y="5957"/>
                  <a:pt x="1163193" y="27432"/>
                </a:cubicBezTo>
                <a:cubicBezTo>
                  <a:pt x="958426" y="48907"/>
                  <a:pt x="303607" y="-7538"/>
                  <a:pt x="0" y="27432"/>
                </a:cubicBezTo>
                <a:cubicBezTo>
                  <a:pt x="-383" y="21019"/>
                  <a:pt x="-503" y="12434"/>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id="{F5B5F69A-0DD8-4E3C-0206-276E580E2870}"/>
              </a:ext>
            </a:extLst>
          </p:cNvPr>
          <p:cNvGrpSpPr/>
          <p:nvPr/>
        </p:nvGrpSpPr>
        <p:grpSpPr>
          <a:xfrm>
            <a:off x="2859268" y="4132049"/>
            <a:ext cx="11669773" cy="569776"/>
            <a:chOff x="2224239" y="3914513"/>
            <a:chExt cx="11669773" cy="569776"/>
          </a:xfrm>
        </p:grpSpPr>
        <p:sp>
          <p:nvSpPr>
            <p:cNvPr id="12" name="TextBox 11">
              <a:extLst>
                <a:ext uri="{FF2B5EF4-FFF2-40B4-BE49-F238E27FC236}">
                  <a16:creationId xmlns:a16="http://schemas.microsoft.com/office/drawing/2014/main" id="{EBB24EBF-DC30-2445-DF28-476CD07A9D21}"/>
                </a:ext>
              </a:extLst>
            </p:cNvPr>
            <p:cNvSpPr txBox="1"/>
            <p:nvPr/>
          </p:nvSpPr>
          <p:spPr>
            <a:xfrm>
              <a:off x="2224239" y="3961069"/>
              <a:ext cx="4223279" cy="523220"/>
            </a:xfrm>
            <a:prstGeom prst="rect">
              <a:avLst/>
            </a:prstGeom>
            <a:noFill/>
          </p:spPr>
          <p:txBody>
            <a:bodyPr wrap="square" rtlCol="0" anchor="ctr">
              <a:spAutoFit/>
            </a:bodyPr>
            <a:lstStyle/>
            <a:p>
              <a:pPr algn="ctr"/>
              <a:r>
                <a:rPr lang="en-US" sz="2800" b="1" dirty="0"/>
                <a:t>Biology</a:t>
              </a:r>
            </a:p>
          </p:txBody>
        </p:sp>
        <p:sp>
          <p:nvSpPr>
            <p:cNvPr id="15" name="TextBox 14">
              <a:extLst>
                <a:ext uri="{FF2B5EF4-FFF2-40B4-BE49-F238E27FC236}">
                  <a16:creationId xmlns:a16="http://schemas.microsoft.com/office/drawing/2014/main" id="{0F322100-F583-8DC0-55BB-01210B29C2FA}"/>
                </a:ext>
              </a:extLst>
            </p:cNvPr>
            <p:cNvSpPr txBox="1"/>
            <p:nvPr/>
          </p:nvSpPr>
          <p:spPr>
            <a:xfrm>
              <a:off x="9670733" y="3914513"/>
              <a:ext cx="4223279" cy="523220"/>
            </a:xfrm>
            <a:prstGeom prst="rect">
              <a:avLst/>
            </a:prstGeom>
            <a:noFill/>
          </p:spPr>
          <p:txBody>
            <a:bodyPr wrap="square" rtlCol="0" anchor="ctr">
              <a:spAutoFit/>
            </a:bodyPr>
            <a:lstStyle/>
            <a:p>
              <a:pPr algn="ctr"/>
              <a:r>
                <a:rPr lang="en-US" sz="2800" b="1" dirty="0"/>
                <a:t>US History</a:t>
              </a:r>
            </a:p>
          </p:txBody>
        </p:sp>
      </p:grpSp>
      <p:pic>
        <p:nvPicPr>
          <p:cNvPr id="2" name="Picture 1" descr="A blue and grey logo&#10;&#10;AI-generated content may be incorrect.">
            <a:extLst>
              <a:ext uri="{FF2B5EF4-FFF2-40B4-BE49-F238E27FC236}">
                <a16:creationId xmlns:a16="http://schemas.microsoft.com/office/drawing/2014/main" id="{54E62D69-7D73-2FBD-A607-55B9E077DAC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3400" y="946221"/>
            <a:ext cx="3827840" cy="1753911"/>
          </a:xfrm>
          <a:prstGeom prst="rect">
            <a:avLst/>
          </a:prstGeom>
        </p:spPr>
      </p:pic>
      <p:pic>
        <p:nvPicPr>
          <p:cNvPr id="5" name="Picture 4">
            <a:extLst>
              <a:ext uri="{FF2B5EF4-FFF2-40B4-BE49-F238E27FC236}">
                <a16:creationId xmlns:a16="http://schemas.microsoft.com/office/drawing/2014/main" id="{06ECBA3D-22F4-8019-6007-0821EDED5429}"/>
              </a:ext>
            </a:extLst>
          </p:cNvPr>
          <p:cNvPicPr>
            <a:picLocks noChangeAspect="1"/>
          </p:cNvPicPr>
          <p:nvPr/>
        </p:nvPicPr>
        <p:blipFill>
          <a:blip r:embed="rId3"/>
          <a:stretch>
            <a:fillRect/>
          </a:stretch>
        </p:blipFill>
        <p:spPr>
          <a:xfrm>
            <a:off x="1981200" y="5050467"/>
            <a:ext cx="6010002" cy="3678176"/>
          </a:xfrm>
          <a:prstGeom prst="rect">
            <a:avLst/>
          </a:prstGeom>
        </p:spPr>
      </p:pic>
      <p:sp>
        <p:nvSpPr>
          <p:cNvPr id="20" name="TextBox 19">
            <a:extLst>
              <a:ext uri="{FF2B5EF4-FFF2-40B4-BE49-F238E27FC236}">
                <a16:creationId xmlns:a16="http://schemas.microsoft.com/office/drawing/2014/main" id="{5F68F4C9-14F2-1A3F-8BB5-916AD609816D}"/>
              </a:ext>
            </a:extLst>
          </p:cNvPr>
          <p:cNvSpPr txBox="1"/>
          <p:nvPr/>
        </p:nvSpPr>
        <p:spPr>
          <a:xfrm>
            <a:off x="2050024" y="6652050"/>
            <a:ext cx="1618488" cy="400110"/>
          </a:xfrm>
          <a:prstGeom prst="rect">
            <a:avLst/>
          </a:prstGeom>
          <a:solidFill>
            <a:srgbClr val="FFFF00"/>
          </a:solidFill>
        </p:spPr>
        <p:txBody>
          <a:bodyPr wrap="square" rtlCol="0">
            <a:spAutoFit/>
          </a:bodyPr>
          <a:lstStyle/>
          <a:p>
            <a:pPr algn="ctr"/>
            <a:r>
              <a:rPr lang="en-US" sz="2000" dirty="0"/>
              <a:t>DISTRICT</a:t>
            </a:r>
          </a:p>
        </p:txBody>
      </p:sp>
      <p:sp>
        <p:nvSpPr>
          <p:cNvPr id="19" name="TextBox 18">
            <a:extLst>
              <a:ext uri="{FF2B5EF4-FFF2-40B4-BE49-F238E27FC236}">
                <a16:creationId xmlns:a16="http://schemas.microsoft.com/office/drawing/2014/main" id="{C68AC76F-0B4A-4631-6E1A-45D6B270590E}"/>
              </a:ext>
            </a:extLst>
          </p:cNvPr>
          <p:cNvSpPr txBox="1"/>
          <p:nvPr/>
        </p:nvSpPr>
        <p:spPr>
          <a:xfrm>
            <a:off x="2050024" y="7282846"/>
            <a:ext cx="1618488" cy="400110"/>
          </a:xfrm>
          <a:prstGeom prst="rect">
            <a:avLst/>
          </a:prstGeom>
          <a:solidFill>
            <a:srgbClr val="FFFF00"/>
          </a:solidFill>
        </p:spPr>
        <p:txBody>
          <a:bodyPr wrap="square" rtlCol="0">
            <a:spAutoFit/>
          </a:bodyPr>
          <a:lstStyle/>
          <a:p>
            <a:pPr algn="ctr"/>
            <a:r>
              <a:rPr lang="en-US" sz="2000" dirty="0"/>
              <a:t>STATE</a:t>
            </a:r>
          </a:p>
        </p:txBody>
      </p:sp>
      <p:sp>
        <p:nvSpPr>
          <p:cNvPr id="21" name="TextBox 20">
            <a:extLst>
              <a:ext uri="{FF2B5EF4-FFF2-40B4-BE49-F238E27FC236}">
                <a16:creationId xmlns:a16="http://schemas.microsoft.com/office/drawing/2014/main" id="{A7E350B9-6FD0-C78F-BBFD-873B2110107F}"/>
              </a:ext>
            </a:extLst>
          </p:cNvPr>
          <p:cNvSpPr txBox="1"/>
          <p:nvPr/>
        </p:nvSpPr>
        <p:spPr>
          <a:xfrm>
            <a:off x="2050024" y="7913642"/>
            <a:ext cx="1618488" cy="400110"/>
          </a:xfrm>
          <a:prstGeom prst="rect">
            <a:avLst/>
          </a:prstGeom>
          <a:solidFill>
            <a:srgbClr val="FFFF00"/>
          </a:solidFill>
        </p:spPr>
        <p:txBody>
          <a:bodyPr wrap="square" rtlCol="0">
            <a:spAutoFit/>
          </a:bodyPr>
          <a:lstStyle/>
          <a:p>
            <a:pPr algn="ctr"/>
            <a:r>
              <a:rPr lang="en-US" sz="2000" dirty="0"/>
              <a:t>SCHOOL</a:t>
            </a:r>
          </a:p>
        </p:txBody>
      </p:sp>
      <p:pic>
        <p:nvPicPr>
          <p:cNvPr id="8" name="Picture 7">
            <a:extLst>
              <a:ext uri="{FF2B5EF4-FFF2-40B4-BE49-F238E27FC236}">
                <a16:creationId xmlns:a16="http://schemas.microsoft.com/office/drawing/2014/main" id="{1B240CB9-CC41-15BE-3849-FA31B6E9BF66}"/>
              </a:ext>
            </a:extLst>
          </p:cNvPr>
          <p:cNvPicPr>
            <a:picLocks noChangeAspect="1"/>
          </p:cNvPicPr>
          <p:nvPr/>
        </p:nvPicPr>
        <p:blipFill>
          <a:blip r:embed="rId4"/>
          <a:stretch>
            <a:fillRect/>
          </a:stretch>
        </p:blipFill>
        <p:spPr>
          <a:xfrm>
            <a:off x="8763000" y="5050467"/>
            <a:ext cx="6010002" cy="3578682"/>
          </a:xfrm>
          <a:prstGeom prst="rect">
            <a:avLst/>
          </a:prstGeom>
        </p:spPr>
      </p:pic>
    </p:spTree>
    <p:extLst>
      <p:ext uri="{BB962C8B-B14F-4D97-AF65-F5344CB8AC3E}">
        <p14:creationId xmlns:p14="http://schemas.microsoft.com/office/powerpoint/2010/main" val="35576890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BE8815C-BF96-DD2B-1A22-22DEB1269EA6}"/>
            </a:ext>
          </a:extLst>
        </p:cNvPr>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427EA434-4D60-B7CC-2D71-C97816E1A1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3428" cy="10287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0AEE65BF-6B74-5E9A-A7FA-7E49F625C2CA}"/>
              </a:ext>
            </a:extLst>
          </p:cNvPr>
          <p:cNvSpPr txBox="1"/>
          <p:nvPr/>
        </p:nvSpPr>
        <p:spPr>
          <a:xfrm>
            <a:off x="959484" y="1101378"/>
            <a:ext cx="16364460" cy="1598754"/>
          </a:xfrm>
          <a:prstGeom prst="rect">
            <a:avLst/>
          </a:prstGeom>
        </p:spPr>
        <p:txBody>
          <a:bodyPr vert="horz" lIns="91440" tIns="45720" rIns="91440" bIns="45720" rtlCol="0" anchor="ctr">
            <a:normAutofit/>
          </a:bodyPr>
          <a:lstStyle/>
          <a:p>
            <a:pPr algn="ctr">
              <a:lnSpc>
                <a:spcPct val="90000"/>
              </a:lnSpc>
              <a:spcBef>
                <a:spcPct val="0"/>
              </a:spcBef>
              <a:spcAft>
                <a:spcPts val="600"/>
              </a:spcAft>
            </a:pPr>
            <a:r>
              <a:rPr lang="en-US" sz="5000" dirty="0">
                <a:latin typeface="+mj-lt"/>
                <a:ea typeface="+mj-ea"/>
                <a:cs typeface="+mj-cs"/>
              </a:rPr>
              <a:t> OHS Gains/Cambridge Testing Highlights 2024 - 2025</a:t>
            </a:r>
          </a:p>
        </p:txBody>
      </p:sp>
      <p:sp>
        <p:nvSpPr>
          <p:cNvPr id="18" name="sketch line">
            <a:extLst>
              <a:ext uri="{FF2B5EF4-FFF2-40B4-BE49-F238E27FC236}">
                <a16:creationId xmlns:a16="http://schemas.microsoft.com/office/drawing/2014/main" id="{C3296653-0BAD-E415-9D15-B8C154995F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84064" y="2700132"/>
            <a:ext cx="8115300" cy="27432"/>
          </a:xfrm>
          <a:custGeom>
            <a:avLst/>
            <a:gdLst>
              <a:gd name="connsiteX0" fmla="*/ 0 w 8115300"/>
              <a:gd name="connsiteY0" fmla="*/ 0 h 27432"/>
              <a:gd name="connsiteX1" fmla="*/ 432816 w 8115300"/>
              <a:gd name="connsiteY1" fmla="*/ 0 h 27432"/>
              <a:gd name="connsiteX2" fmla="*/ 1190244 w 8115300"/>
              <a:gd name="connsiteY2" fmla="*/ 0 h 27432"/>
              <a:gd name="connsiteX3" fmla="*/ 1623060 w 8115300"/>
              <a:gd name="connsiteY3" fmla="*/ 0 h 27432"/>
              <a:gd name="connsiteX4" fmla="*/ 2218182 w 8115300"/>
              <a:gd name="connsiteY4" fmla="*/ 0 h 27432"/>
              <a:gd name="connsiteX5" fmla="*/ 3056763 w 8115300"/>
              <a:gd name="connsiteY5" fmla="*/ 0 h 27432"/>
              <a:gd name="connsiteX6" fmla="*/ 3733038 w 8115300"/>
              <a:gd name="connsiteY6" fmla="*/ 0 h 27432"/>
              <a:gd name="connsiteX7" fmla="*/ 4490466 w 8115300"/>
              <a:gd name="connsiteY7" fmla="*/ 0 h 27432"/>
              <a:gd name="connsiteX8" fmla="*/ 5085588 w 8115300"/>
              <a:gd name="connsiteY8" fmla="*/ 0 h 27432"/>
              <a:gd name="connsiteX9" fmla="*/ 5761863 w 8115300"/>
              <a:gd name="connsiteY9" fmla="*/ 0 h 27432"/>
              <a:gd name="connsiteX10" fmla="*/ 6600444 w 8115300"/>
              <a:gd name="connsiteY10" fmla="*/ 0 h 27432"/>
              <a:gd name="connsiteX11" fmla="*/ 7114413 w 8115300"/>
              <a:gd name="connsiteY11" fmla="*/ 0 h 27432"/>
              <a:gd name="connsiteX12" fmla="*/ 8115300 w 8115300"/>
              <a:gd name="connsiteY12" fmla="*/ 0 h 27432"/>
              <a:gd name="connsiteX13" fmla="*/ 8115300 w 8115300"/>
              <a:gd name="connsiteY13" fmla="*/ 27432 h 27432"/>
              <a:gd name="connsiteX14" fmla="*/ 7520178 w 8115300"/>
              <a:gd name="connsiteY14" fmla="*/ 27432 h 27432"/>
              <a:gd name="connsiteX15" fmla="*/ 7087362 w 8115300"/>
              <a:gd name="connsiteY15" fmla="*/ 27432 h 27432"/>
              <a:gd name="connsiteX16" fmla="*/ 6411087 w 8115300"/>
              <a:gd name="connsiteY16" fmla="*/ 27432 h 27432"/>
              <a:gd name="connsiteX17" fmla="*/ 5897118 w 8115300"/>
              <a:gd name="connsiteY17" fmla="*/ 27432 h 27432"/>
              <a:gd name="connsiteX18" fmla="*/ 5220843 w 8115300"/>
              <a:gd name="connsiteY18" fmla="*/ 27432 h 27432"/>
              <a:gd name="connsiteX19" fmla="*/ 4544568 w 8115300"/>
              <a:gd name="connsiteY19" fmla="*/ 27432 h 27432"/>
              <a:gd name="connsiteX20" fmla="*/ 3868293 w 8115300"/>
              <a:gd name="connsiteY20" fmla="*/ 27432 h 27432"/>
              <a:gd name="connsiteX21" fmla="*/ 3192018 w 8115300"/>
              <a:gd name="connsiteY21" fmla="*/ 27432 h 27432"/>
              <a:gd name="connsiteX22" fmla="*/ 2596896 w 8115300"/>
              <a:gd name="connsiteY22" fmla="*/ 27432 h 27432"/>
              <a:gd name="connsiteX23" fmla="*/ 1839468 w 8115300"/>
              <a:gd name="connsiteY23" fmla="*/ 27432 h 27432"/>
              <a:gd name="connsiteX24" fmla="*/ 1163193 w 8115300"/>
              <a:gd name="connsiteY24" fmla="*/ 27432 h 27432"/>
              <a:gd name="connsiteX25" fmla="*/ 0 w 8115300"/>
              <a:gd name="connsiteY25" fmla="*/ 27432 h 27432"/>
              <a:gd name="connsiteX26" fmla="*/ 0 w 8115300"/>
              <a:gd name="connsiteY2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8115300" h="27432" fill="none" extrusionOk="0">
                <a:moveTo>
                  <a:pt x="0" y="0"/>
                </a:moveTo>
                <a:cubicBezTo>
                  <a:pt x="190010" y="894"/>
                  <a:pt x="220703" y="16712"/>
                  <a:pt x="432816" y="0"/>
                </a:cubicBezTo>
                <a:cubicBezTo>
                  <a:pt x="644929" y="-16712"/>
                  <a:pt x="925351" y="-2130"/>
                  <a:pt x="1190244" y="0"/>
                </a:cubicBezTo>
                <a:cubicBezTo>
                  <a:pt x="1455137" y="2130"/>
                  <a:pt x="1428691" y="10242"/>
                  <a:pt x="1623060" y="0"/>
                </a:cubicBezTo>
                <a:cubicBezTo>
                  <a:pt x="1817429" y="-10242"/>
                  <a:pt x="1970637" y="26101"/>
                  <a:pt x="2218182" y="0"/>
                </a:cubicBezTo>
                <a:cubicBezTo>
                  <a:pt x="2465727" y="-26101"/>
                  <a:pt x="2697424" y="-37662"/>
                  <a:pt x="3056763" y="0"/>
                </a:cubicBezTo>
                <a:cubicBezTo>
                  <a:pt x="3416102" y="37662"/>
                  <a:pt x="3593057" y="5679"/>
                  <a:pt x="3733038" y="0"/>
                </a:cubicBezTo>
                <a:cubicBezTo>
                  <a:pt x="3873019" y="-5679"/>
                  <a:pt x="4227702" y="-17899"/>
                  <a:pt x="4490466" y="0"/>
                </a:cubicBezTo>
                <a:cubicBezTo>
                  <a:pt x="4753230" y="17899"/>
                  <a:pt x="4954916" y="-7629"/>
                  <a:pt x="5085588" y="0"/>
                </a:cubicBezTo>
                <a:cubicBezTo>
                  <a:pt x="5216260" y="7629"/>
                  <a:pt x="5443283" y="13568"/>
                  <a:pt x="5761863" y="0"/>
                </a:cubicBezTo>
                <a:cubicBezTo>
                  <a:pt x="6080443" y="-13568"/>
                  <a:pt x="6414913" y="34176"/>
                  <a:pt x="6600444" y="0"/>
                </a:cubicBezTo>
                <a:cubicBezTo>
                  <a:pt x="6785975" y="-34176"/>
                  <a:pt x="6979908" y="24439"/>
                  <a:pt x="7114413" y="0"/>
                </a:cubicBezTo>
                <a:cubicBezTo>
                  <a:pt x="7248918" y="-24439"/>
                  <a:pt x="7753242" y="49243"/>
                  <a:pt x="8115300" y="0"/>
                </a:cubicBezTo>
                <a:cubicBezTo>
                  <a:pt x="8114711" y="10802"/>
                  <a:pt x="8114630" y="18406"/>
                  <a:pt x="8115300" y="27432"/>
                </a:cubicBezTo>
                <a:cubicBezTo>
                  <a:pt x="7919968" y="56537"/>
                  <a:pt x="7815832" y="29302"/>
                  <a:pt x="7520178" y="27432"/>
                </a:cubicBezTo>
                <a:cubicBezTo>
                  <a:pt x="7224524" y="25562"/>
                  <a:pt x="7237397" y="41582"/>
                  <a:pt x="7087362" y="27432"/>
                </a:cubicBezTo>
                <a:cubicBezTo>
                  <a:pt x="6937327" y="13282"/>
                  <a:pt x="6666361" y="21099"/>
                  <a:pt x="6411087" y="27432"/>
                </a:cubicBezTo>
                <a:cubicBezTo>
                  <a:pt x="6155814" y="33765"/>
                  <a:pt x="6076699" y="29106"/>
                  <a:pt x="5897118" y="27432"/>
                </a:cubicBezTo>
                <a:cubicBezTo>
                  <a:pt x="5717537" y="25758"/>
                  <a:pt x="5480643" y="60140"/>
                  <a:pt x="5220843" y="27432"/>
                </a:cubicBezTo>
                <a:cubicBezTo>
                  <a:pt x="4961043" y="-5276"/>
                  <a:pt x="4741983" y="10261"/>
                  <a:pt x="4544568" y="27432"/>
                </a:cubicBezTo>
                <a:cubicBezTo>
                  <a:pt x="4347154" y="44603"/>
                  <a:pt x="4107592" y="3653"/>
                  <a:pt x="3868293" y="27432"/>
                </a:cubicBezTo>
                <a:cubicBezTo>
                  <a:pt x="3628995" y="51211"/>
                  <a:pt x="3474283" y="17408"/>
                  <a:pt x="3192018" y="27432"/>
                </a:cubicBezTo>
                <a:cubicBezTo>
                  <a:pt x="2909754" y="37456"/>
                  <a:pt x="2798966" y="32872"/>
                  <a:pt x="2596896" y="27432"/>
                </a:cubicBezTo>
                <a:cubicBezTo>
                  <a:pt x="2394826" y="21992"/>
                  <a:pt x="2025585" y="38694"/>
                  <a:pt x="1839468" y="27432"/>
                </a:cubicBezTo>
                <a:cubicBezTo>
                  <a:pt x="1653351" y="16170"/>
                  <a:pt x="1444068" y="17283"/>
                  <a:pt x="1163193" y="27432"/>
                </a:cubicBezTo>
                <a:cubicBezTo>
                  <a:pt x="882319" y="37581"/>
                  <a:pt x="259987" y="69926"/>
                  <a:pt x="0" y="27432"/>
                </a:cubicBezTo>
                <a:cubicBezTo>
                  <a:pt x="586" y="19291"/>
                  <a:pt x="-218" y="13009"/>
                  <a:pt x="0" y="0"/>
                </a:cubicBezTo>
                <a:close/>
              </a:path>
              <a:path w="8115300" h="27432" stroke="0" extrusionOk="0">
                <a:moveTo>
                  <a:pt x="0" y="0"/>
                </a:moveTo>
                <a:cubicBezTo>
                  <a:pt x="246921" y="20773"/>
                  <a:pt x="378767" y="-16956"/>
                  <a:pt x="595122" y="0"/>
                </a:cubicBezTo>
                <a:cubicBezTo>
                  <a:pt x="811477" y="16956"/>
                  <a:pt x="846257" y="-13061"/>
                  <a:pt x="1027938" y="0"/>
                </a:cubicBezTo>
                <a:cubicBezTo>
                  <a:pt x="1209619" y="13061"/>
                  <a:pt x="1578503" y="7172"/>
                  <a:pt x="1866519" y="0"/>
                </a:cubicBezTo>
                <a:cubicBezTo>
                  <a:pt x="2154535" y="-7172"/>
                  <a:pt x="2226239" y="7373"/>
                  <a:pt x="2461641" y="0"/>
                </a:cubicBezTo>
                <a:cubicBezTo>
                  <a:pt x="2697043" y="-7373"/>
                  <a:pt x="2901650" y="-10054"/>
                  <a:pt x="3056763" y="0"/>
                </a:cubicBezTo>
                <a:cubicBezTo>
                  <a:pt x="3211876" y="10054"/>
                  <a:pt x="3585194" y="26991"/>
                  <a:pt x="3895344" y="0"/>
                </a:cubicBezTo>
                <a:cubicBezTo>
                  <a:pt x="4205494" y="-26991"/>
                  <a:pt x="4295029" y="18672"/>
                  <a:pt x="4409313" y="0"/>
                </a:cubicBezTo>
                <a:cubicBezTo>
                  <a:pt x="4523597" y="-18672"/>
                  <a:pt x="4956843" y="3306"/>
                  <a:pt x="5247894" y="0"/>
                </a:cubicBezTo>
                <a:cubicBezTo>
                  <a:pt x="5538945" y="-3306"/>
                  <a:pt x="5725486" y="41316"/>
                  <a:pt x="6086475" y="0"/>
                </a:cubicBezTo>
                <a:cubicBezTo>
                  <a:pt x="6447464" y="-41316"/>
                  <a:pt x="6467270" y="-130"/>
                  <a:pt x="6762750" y="0"/>
                </a:cubicBezTo>
                <a:cubicBezTo>
                  <a:pt x="7058230" y="130"/>
                  <a:pt x="7713814" y="14357"/>
                  <a:pt x="8115300" y="0"/>
                </a:cubicBezTo>
                <a:cubicBezTo>
                  <a:pt x="8113940" y="10164"/>
                  <a:pt x="8115383" y="19377"/>
                  <a:pt x="8115300" y="27432"/>
                </a:cubicBezTo>
                <a:cubicBezTo>
                  <a:pt x="7951056" y="30523"/>
                  <a:pt x="7778080" y="21630"/>
                  <a:pt x="7682484" y="27432"/>
                </a:cubicBezTo>
                <a:cubicBezTo>
                  <a:pt x="7586888" y="33234"/>
                  <a:pt x="7123604" y="-3715"/>
                  <a:pt x="6843903" y="27432"/>
                </a:cubicBezTo>
                <a:cubicBezTo>
                  <a:pt x="6564202" y="58579"/>
                  <a:pt x="6499708" y="46045"/>
                  <a:pt x="6329934" y="27432"/>
                </a:cubicBezTo>
                <a:cubicBezTo>
                  <a:pt x="6160160" y="8819"/>
                  <a:pt x="5847230" y="12305"/>
                  <a:pt x="5653659" y="27432"/>
                </a:cubicBezTo>
                <a:cubicBezTo>
                  <a:pt x="5460088" y="42559"/>
                  <a:pt x="5091368" y="49579"/>
                  <a:pt x="4815078" y="27432"/>
                </a:cubicBezTo>
                <a:cubicBezTo>
                  <a:pt x="4538788" y="5285"/>
                  <a:pt x="4312121" y="56408"/>
                  <a:pt x="4138803" y="27432"/>
                </a:cubicBezTo>
                <a:cubicBezTo>
                  <a:pt x="3965485" y="-1544"/>
                  <a:pt x="3850471" y="37054"/>
                  <a:pt x="3705987" y="27432"/>
                </a:cubicBezTo>
                <a:cubicBezTo>
                  <a:pt x="3561503" y="17810"/>
                  <a:pt x="3428606" y="6693"/>
                  <a:pt x="3192018" y="27432"/>
                </a:cubicBezTo>
                <a:cubicBezTo>
                  <a:pt x="2955430" y="48171"/>
                  <a:pt x="2708142" y="29499"/>
                  <a:pt x="2353437" y="27432"/>
                </a:cubicBezTo>
                <a:cubicBezTo>
                  <a:pt x="1998732" y="25365"/>
                  <a:pt x="1984171" y="39554"/>
                  <a:pt x="1677162" y="27432"/>
                </a:cubicBezTo>
                <a:cubicBezTo>
                  <a:pt x="1370153" y="15310"/>
                  <a:pt x="1367960" y="5957"/>
                  <a:pt x="1163193" y="27432"/>
                </a:cubicBezTo>
                <a:cubicBezTo>
                  <a:pt x="958426" y="48907"/>
                  <a:pt x="303607" y="-7538"/>
                  <a:pt x="0" y="27432"/>
                </a:cubicBezTo>
                <a:cubicBezTo>
                  <a:pt x="-383" y="21019"/>
                  <a:pt x="-503" y="12434"/>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9" name="Table 8">
            <a:extLst>
              <a:ext uri="{FF2B5EF4-FFF2-40B4-BE49-F238E27FC236}">
                <a16:creationId xmlns:a16="http://schemas.microsoft.com/office/drawing/2014/main" id="{364C4BD4-0669-EDC8-8A82-5F3E838B12AF}"/>
              </a:ext>
            </a:extLst>
          </p:cNvPr>
          <p:cNvGraphicFramePr>
            <a:graphicFrameLocks noGrp="1"/>
          </p:cNvGraphicFramePr>
          <p:nvPr>
            <p:extLst>
              <p:ext uri="{D42A27DB-BD31-4B8C-83A1-F6EECF244321}">
                <p14:modId xmlns:p14="http://schemas.microsoft.com/office/powerpoint/2010/main" val="2047293395"/>
              </p:ext>
            </p:extLst>
          </p:nvPr>
        </p:nvGraphicFramePr>
        <p:xfrm>
          <a:off x="2133600" y="3695700"/>
          <a:ext cx="6781801" cy="5489922"/>
        </p:xfrm>
        <a:graphic>
          <a:graphicData uri="http://schemas.openxmlformats.org/drawingml/2006/table">
            <a:tbl>
              <a:tblPr firstRow="1" firstCol="1" bandRow="1">
                <a:tableStyleId>{5C22544A-7EE6-4342-B048-85BDC9FD1C3A}</a:tableStyleId>
              </a:tblPr>
              <a:tblGrid>
                <a:gridCol w="2267501">
                  <a:extLst>
                    <a:ext uri="{9D8B030D-6E8A-4147-A177-3AD203B41FA5}">
                      <a16:colId xmlns:a16="http://schemas.microsoft.com/office/drawing/2014/main" val="4222823700"/>
                    </a:ext>
                  </a:extLst>
                </a:gridCol>
                <a:gridCol w="843701">
                  <a:extLst>
                    <a:ext uri="{9D8B030D-6E8A-4147-A177-3AD203B41FA5}">
                      <a16:colId xmlns:a16="http://schemas.microsoft.com/office/drawing/2014/main" val="1518526735"/>
                    </a:ext>
                  </a:extLst>
                </a:gridCol>
                <a:gridCol w="725459">
                  <a:extLst>
                    <a:ext uri="{9D8B030D-6E8A-4147-A177-3AD203B41FA5}">
                      <a16:colId xmlns:a16="http://schemas.microsoft.com/office/drawing/2014/main" val="1865049344"/>
                    </a:ext>
                  </a:extLst>
                </a:gridCol>
                <a:gridCol w="848070">
                  <a:extLst>
                    <a:ext uri="{9D8B030D-6E8A-4147-A177-3AD203B41FA5}">
                      <a16:colId xmlns:a16="http://schemas.microsoft.com/office/drawing/2014/main" val="2871232226"/>
                    </a:ext>
                  </a:extLst>
                </a:gridCol>
                <a:gridCol w="1048535">
                  <a:extLst>
                    <a:ext uri="{9D8B030D-6E8A-4147-A177-3AD203B41FA5}">
                      <a16:colId xmlns:a16="http://schemas.microsoft.com/office/drawing/2014/main" val="415032032"/>
                    </a:ext>
                  </a:extLst>
                </a:gridCol>
                <a:gridCol w="1048535">
                  <a:extLst>
                    <a:ext uri="{9D8B030D-6E8A-4147-A177-3AD203B41FA5}">
                      <a16:colId xmlns:a16="http://schemas.microsoft.com/office/drawing/2014/main" val="482832244"/>
                    </a:ext>
                  </a:extLst>
                </a:gridCol>
              </a:tblGrid>
              <a:tr h="687450">
                <a:tc>
                  <a:txBody>
                    <a:bodyPr/>
                    <a:lstStyle/>
                    <a:p>
                      <a:pPr marL="0" marR="0" algn="ctr">
                        <a:spcBef>
                          <a:spcPts val="0"/>
                        </a:spcBef>
                        <a:spcAft>
                          <a:spcPts val="0"/>
                        </a:spcAft>
                      </a:pPr>
                      <a:r>
                        <a:rPr lang="en-US" sz="1400" dirty="0">
                          <a:solidFill>
                            <a:srgbClr val="FFFF00"/>
                          </a:solidFill>
                          <a:effectLst/>
                          <a:latin typeface="+mn-lt"/>
                        </a:rPr>
                        <a:t>Category</a:t>
                      </a:r>
                      <a:endParaRPr lang="en-US" sz="1400" dirty="0">
                        <a:solidFill>
                          <a:srgbClr val="FFFF00"/>
                        </a:solidFill>
                        <a:effectLst/>
                        <a:latin typeface="+mn-lt"/>
                        <a:ea typeface="Calibri" panose="020F0502020204030204" pitchFamily="34" charset="0"/>
                      </a:endParaRPr>
                    </a:p>
                  </a:txBody>
                  <a:tcPr marL="64744" marR="64744" marT="899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marL="0" marR="0" algn="ctr">
                        <a:spcBef>
                          <a:spcPts val="0"/>
                        </a:spcBef>
                        <a:spcAft>
                          <a:spcPts val="0"/>
                        </a:spcAft>
                      </a:pPr>
                      <a:r>
                        <a:rPr lang="en-US" sz="1200" dirty="0">
                          <a:solidFill>
                            <a:srgbClr val="FFFF00"/>
                          </a:solidFill>
                          <a:effectLst/>
                          <a:latin typeface="+mn-lt"/>
                          <a:ea typeface="Calibri" panose="020F0502020204030204" pitchFamily="34" charset="0"/>
                        </a:rPr>
                        <a:t>23-24 Points</a:t>
                      </a:r>
                    </a:p>
                  </a:txBody>
                  <a:tcPr marL="64744" marR="64744" marT="899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marL="0" marR="0" algn="ctr">
                        <a:spcBef>
                          <a:spcPts val="0"/>
                        </a:spcBef>
                        <a:spcAft>
                          <a:spcPts val="0"/>
                        </a:spcAft>
                      </a:pPr>
                      <a:r>
                        <a:rPr lang="en-US" sz="1200" dirty="0">
                          <a:solidFill>
                            <a:srgbClr val="FFFF00"/>
                          </a:solidFill>
                          <a:effectLst/>
                          <a:latin typeface="+mn-lt"/>
                          <a:ea typeface="Calibri" panose="020F0502020204030204" pitchFamily="34" charset="0"/>
                        </a:rPr>
                        <a:t>24-25</a:t>
                      </a:r>
                    </a:p>
                    <a:p>
                      <a:pPr marL="0" marR="0" algn="ctr">
                        <a:spcBef>
                          <a:spcPts val="0"/>
                        </a:spcBef>
                        <a:spcAft>
                          <a:spcPts val="0"/>
                        </a:spcAft>
                      </a:pPr>
                      <a:r>
                        <a:rPr lang="en-US" sz="1200" dirty="0">
                          <a:solidFill>
                            <a:srgbClr val="FFFF00"/>
                          </a:solidFill>
                          <a:effectLst/>
                          <a:latin typeface="+mn-lt"/>
                          <a:ea typeface="Calibri" panose="020F0502020204030204" pitchFamily="34" charset="0"/>
                        </a:rPr>
                        <a:t>Points</a:t>
                      </a:r>
                    </a:p>
                  </a:txBody>
                  <a:tcPr marL="64744" marR="64744" marT="899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marL="0" marR="0" algn="ctr">
                        <a:spcBef>
                          <a:spcPts val="0"/>
                        </a:spcBef>
                        <a:spcAft>
                          <a:spcPts val="0"/>
                        </a:spcAft>
                      </a:pPr>
                      <a:r>
                        <a:rPr lang="en-US" sz="1200" dirty="0">
                          <a:solidFill>
                            <a:srgbClr val="FFFF00"/>
                          </a:solidFill>
                          <a:effectLst/>
                          <a:latin typeface="+mn-lt"/>
                          <a:ea typeface="Calibri" panose="020F0502020204030204" pitchFamily="34" charset="0"/>
                        </a:rPr>
                        <a:t>24-25</a:t>
                      </a:r>
                    </a:p>
                    <a:p>
                      <a:pPr marL="0" marR="0" algn="ctr">
                        <a:spcBef>
                          <a:spcPts val="0"/>
                        </a:spcBef>
                        <a:spcAft>
                          <a:spcPts val="0"/>
                        </a:spcAft>
                      </a:pPr>
                      <a:r>
                        <a:rPr lang="en-US" sz="1200" dirty="0">
                          <a:solidFill>
                            <a:srgbClr val="FFFF00"/>
                          </a:solidFill>
                          <a:effectLst/>
                          <a:latin typeface="+mn-lt"/>
                          <a:ea typeface="Calibri" panose="020F0502020204030204" pitchFamily="34" charset="0"/>
                        </a:rPr>
                        <a:t>District/State</a:t>
                      </a:r>
                    </a:p>
                  </a:txBody>
                  <a:tcPr marL="64744" marR="64744" marT="899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marL="0" marR="0" algn="ctr">
                        <a:spcBef>
                          <a:spcPts val="0"/>
                        </a:spcBef>
                        <a:spcAft>
                          <a:spcPts val="0"/>
                        </a:spcAft>
                      </a:pPr>
                      <a:r>
                        <a:rPr lang="en-US" sz="1200" dirty="0">
                          <a:solidFill>
                            <a:srgbClr val="FFFF00"/>
                          </a:solidFill>
                          <a:effectLst/>
                          <a:latin typeface="+mn-lt"/>
                          <a:ea typeface="Calibri" panose="020F0502020204030204" pitchFamily="34" charset="0"/>
                        </a:rPr>
                        <a:t>Oasis</a:t>
                      </a:r>
                    </a:p>
                    <a:p>
                      <a:pPr marL="0" marR="0" algn="ctr">
                        <a:spcBef>
                          <a:spcPts val="0"/>
                        </a:spcBef>
                        <a:spcAft>
                          <a:spcPts val="0"/>
                        </a:spcAft>
                      </a:pPr>
                      <a:r>
                        <a:rPr lang="en-US" sz="1200" dirty="0">
                          <a:solidFill>
                            <a:srgbClr val="FFFF00"/>
                          </a:solidFill>
                          <a:effectLst/>
                          <a:latin typeface="+mn-lt"/>
                          <a:ea typeface="Calibri" panose="020F0502020204030204" pitchFamily="34" charset="0"/>
                        </a:rPr>
                        <a:t>Increase/</a:t>
                      </a:r>
                    </a:p>
                    <a:p>
                      <a:pPr marL="0" marR="0" algn="ctr">
                        <a:spcBef>
                          <a:spcPts val="0"/>
                        </a:spcBef>
                        <a:spcAft>
                          <a:spcPts val="0"/>
                        </a:spcAft>
                      </a:pPr>
                      <a:r>
                        <a:rPr lang="en-US" sz="1200" dirty="0">
                          <a:solidFill>
                            <a:srgbClr val="FFFF00"/>
                          </a:solidFill>
                          <a:effectLst/>
                          <a:latin typeface="+mn-lt"/>
                          <a:ea typeface="Calibri" panose="020F0502020204030204" pitchFamily="34" charset="0"/>
                        </a:rPr>
                        <a:t>Decreases</a:t>
                      </a:r>
                    </a:p>
                  </a:txBody>
                  <a:tcPr marL="64744" marR="64744" marT="899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marL="0" marR="0" algn="ctr">
                        <a:spcBef>
                          <a:spcPts val="0"/>
                        </a:spcBef>
                        <a:spcAft>
                          <a:spcPts val="0"/>
                        </a:spcAft>
                      </a:pPr>
                      <a:r>
                        <a:rPr lang="en-US" sz="1200" dirty="0">
                          <a:solidFill>
                            <a:srgbClr val="FFFF00"/>
                          </a:solidFill>
                          <a:effectLst/>
                          <a:latin typeface="+mn-lt"/>
                          <a:ea typeface="Calibri" panose="020F0502020204030204" pitchFamily="34" charset="0"/>
                        </a:rPr>
                        <a:t>25-26</a:t>
                      </a:r>
                    </a:p>
                    <a:p>
                      <a:pPr marL="0" marR="0" algn="ctr">
                        <a:spcBef>
                          <a:spcPts val="0"/>
                        </a:spcBef>
                        <a:spcAft>
                          <a:spcPts val="0"/>
                        </a:spcAft>
                      </a:pPr>
                      <a:r>
                        <a:rPr lang="en-US" sz="1200" dirty="0">
                          <a:solidFill>
                            <a:srgbClr val="FFFF00"/>
                          </a:solidFill>
                          <a:effectLst/>
                          <a:latin typeface="+mn-lt"/>
                          <a:ea typeface="Calibri" panose="020F0502020204030204" pitchFamily="34" charset="0"/>
                        </a:rPr>
                        <a:t>Points</a:t>
                      </a:r>
                    </a:p>
                  </a:txBody>
                  <a:tcPr marL="64744" marR="64744" marT="899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extLst>
                  <a:ext uri="{0D108BD9-81ED-4DB2-BD59-A6C34878D82A}">
                    <a16:rowId xmlns:a16="http://schemas.microsoft.com/office/drawing/2014/main" val="4091394906"/>
                  </a:ext>
                </a:extLst>
              </a:tr>
              <a:tr h="344052">
                <a:tc>
                  <a:txBody>
                    <a:bodyPr/>
                    <a:lstStyle/>
                    <a:p>
                      <a:pPr marL="0" marR="0">
                        <a:spcBef>
                          <a:spcPts val="0"/>
                        </a:spcBef>
                        <a:spcAft>
                          <a:spcPts val="0"/>
                        </a:spcAft>
                      </a:pPr>
                      <a:r>
                        <a:rPr lang="en-US" sz="1200" dirty="0">
                          <a:solidFill>
                            <a:schemeClr val="tx1"/>
                          </a:solidFill>
                          <a:effectLst/>
                        </a:rPr>
                        <a:t>ELA Achievement</a:t>
                      </a:r>
                      <a:endParaRPr lang="en-US" sz="1200" dirty="0">
                        <a:solidFill>
                          <a:schemeClr val="tx1"/>
                        </a:solidFill>
                        <a:effectLst/>
                        <a:latin typeface="Calibri" panose="020F0502020204030204" pitchFamily="34" charset="0"/>
                        <a:ea typeface="Calibri" panose="020F0502020204030204" pitchFamily="34" charset="0"/>
                      </a:endParaRPr>
                    </a:p>
                  </a:txBody>
                  <a:tcPr marL="64744" marR="64744" marT="899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1200" dirty="0">
                          <a:solidFill>
                            <a:schemeClr val="tx1"/>
                          </a:solidFill>
                          <a:effectLst/>
                        </a:rPr>
                        <a:t>77</a:t>
                      </a:r>
                      <a:endParaRPr lang="en-US" sz="1200" dirty="0">
                        <a:solidFill>
                          <a:schemeClr val="tx1"/>
                        </a:solidFill>
                        <a:effectLst/>
                        <a:latin typeface="Calibri" panose="020F0502020204030204" pitchFamily="34" charset="0"/>
                        <a:ea typeface="Calibri" panose="020F0502020204030204" pitchFamily="34" charset="0"/>
                      </a:endParaRPr>
                    </a:p>
                  </a:txBody>
                  <a:tcPr marL="64744" marR="64744" marT="899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1200" dirty="0">
                          <a:solidFill>
                            <a:schemeClr val="tx1"/>
                          </a:solidFill>
                          <a:effectLst/>
                          <a:latin typeface="Calibri" panose="020F0502020204030204" pitchFamily="34" charset="0"/>
                          <a:ea typeface="Calibri" panose="020F0502020204030204" pitchFamily="34" charset="0"/>
                        </a:rPr>
                        <a:t>75</a:t>
                      </a:r>
                    </a:p>
                  </a:txBody>
                  <a:tcPr marL="64744" marR="64744" marT="899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1200" dirty="0">
                          <a:solidFill>
                            <a:schemeClr val="tx1"/>
                          </a:solidFill>
                          <a:effectLst/>
                          <a:latin typeface="Calibri" panose="020F0502020204030204" pitchFamily="34" charset="0"/>
                          <a:ea typeface="Calibri" panose="020F0502020204030204" pitchFamily="34" charset="0"/>
                        </a:rPr>
                        <a:t>50/55</a:t>
                      </a:r>
                    </a:p>
                  </a:txBody>
                  <a:tcPr marL="64744" marR="64744" marT="899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1200" dirty="0">
                          <a:solidFill>
                            <a:schemeClr val="tx1"/>
                          </a:solidFill>
                          <a:effectLst/>
                          <a:latin typeface="+mn-lt"/>
                          <a:ea typeface="Calibri" panose="020F0502020204030204" pitchFamily="34" charset="0"/>
                        </a:rPr>
                        <a:t>-2</a:t>
                      </a:r>
                    </a:p>
                  </a:txBody>
                  <a:tcPr marL="64744" marR="64744" marT="899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spcBef>
                          <a:spcPts val="0"/>
                        </a:spcBef>
                        <a:spcAft>
                          <a:spcPts val="0"/>
                        </a:spcAft>
                      </a:pPr>
                      <a:endParaRPr lang="en-US" sz="1200" dirty="0">
                        <a:solidFill>
                          <a:schemeClr val="tx1"/>
                        </a:solidFill>
                        <a:effectLst/>
                        <a:latin typeface="+mn-lt"/>
                        <a:ea typeface="Calibri" panose="020F0502020204030204" pitchFamily="34" charset="0"/>
                      </a:endParaRPr>
                    </a:p>
                  </a:txBody>
                  <a:tcPr marL="64744" marR="64744" marT="899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410858096"/>
                  </a:ext>
                </a:extLst>
              </a:tr>
              <a:tr h="344052">
                <a:tc>
                  <a:txBody>
                    <a:bodyPr/>
                    <a:lstStyle/>
                    <a:p>
                      <a:pPr marL="0" marR="0">
                        <a:spcBef>
                          <a:spcPts val="0"/>
                        </a:spcBef>
                        <a:spcAft>
                          <a:spcPts val="0"/>
                        </a:spcAft>
                      </a:pPr>
                      <a:r>
                        <a:rPr lang="en-US" sz="1200" dirty="0">
                          <a:solidFill>
                            <a:schemeClr val="tx1"/>
                          </a:solidFill>
                          <a:effectLst/>
                        </a:rPr>
                        <a:t>ELA Learning Gains</a:t>
                      </a:r>
                      <a:endParaRPr lang="en-US" sz="1200" dirty="0">
                        <a:solidFill>
                          <a:schemeClr val="tx1"/>
                        </a:solidFill>
                        <a:effectLst/>
                        <a:latin typeface="Calibri" panose="020F0502020204030204" pitchFamily="34" charset="0"/>
                        <a:ea typeface="Calibri" panose="020F0502020204030204" pitchFamily="34" charset="0"/>
                      </a:endParaRPr>
                    </a:p>
                  </a:txBody>
                  <a:tcPr marL="64744" marR="64744" marT="899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1200" dirty="0">
                          <a:solidFill>
                            <a:schemeClr val="tx1"/>
                          </a:solidFill>
                          <a:effectLst/>
                        </a:rPr>
                        <a:t>61</a:t>
                      </a:r>
                      <a:endParaRPr lang="en-US" sz="1200" dirty="0">
                        <a:solidFill>
                          <a:schemeClr val="tx1"/>
                        </a:solidFill>
                        <a:effectLst/>
                        <a:latin typeface="Calibri" panose="020F0502020204030204" pitchFamily="34" charset="0"/>
                        <a:ea typeface="Calibri" panose="020F0502020204030204" pitchFamily="34" charset="0"/>
                      </a:endParaRPr>
                    </a:p>
                  </a:txBody>
                  <a:tcPr marL="64744" marR="64744" marT="899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1200" dirty="0">
                          <a:solidFill>
                            <a:schemeClr val="tx1"/>
                          </a:solidFill>
                          <a:effectLst/>
                          <a:latin typeface="Calibri" panose="020F0502020204030204" pitchFamily="34" charset="0"/>
                          <a:ea typeface="Calibri" panose="020F0502020204030204" pitchFamily="34" charset="0"/>
                        </a:rPr>
                        <a:t>60</a:t>
                      </a:r>
                    </a:p>
                  </a:txBody>
                  <a:tcPr marL="64744" marR="64744" marT="899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spcBef>
                          <a:spcPts val="0"/>
                        </a:spcBef>
                        <a:spcAft>
                          <a:spcPts val="0"/>
                        </a:spcAft>
                      </a:pPr>
                      <a:endParaRPr lang="en-US" sz="1200" dirty="0">
                        <a:solidFill>
                          <a:schemeClr val="tx1"/>
                        </a:solidFill>
                        <a:effectLst/>
                        <a:latin typeface="Calibri" panose="020F0502020204030204" pitchFamily="34" charset="0"/>
                        <a:ea typeface="Calibri" panose="020F0502020204030204" pitchFamily="34" charset="0"/>
                      </a:endParaRPr>
                    </a:p>
                  </a:txBody>
                  <a:tcPr marL="64744" marR="64744" marT="899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dirty="0">
                          <a:solidFill>
                            <a:schemeClr val="tx1"/>
                          </a:solidFill>
                          <a:effectLst/>
                          <a:latin typeface="+mn-lt"/>
                          <a:ea typeface="Calibri" panose="020F0502020204030204" pitchFamily="34" charset="0"/>
                        </a:rPr>
                        <a:t>-1</a:t>
                      </a:r>
                    </a:p>
                  </a:txBody>
                  <a:tcPr marL="64744" marR="64744" marT="899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200" dirty="0">
                        <a:solidFill>
                          <a:schemeClr val="tx1"/>
                        </a:solidFill>
                        <a:effectLst/>
                        <a:latin typeface="+mn-lt"/>
                        <a:ea typeface="Calibri" panose="020F0502020204030204" pitchFamily="34" charset="0"/>
                      </a:endParaRPr>
                    </a:p>
                  </a:txBody>
                  <a:tcPr marL="64744" marR="64744" marT="899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347781759"/>
                  </a:ext>
                </a:extLst>
              </a:tr>
              <a:tr h="528184">
                <a:tc>
                  <a:txBody>
                    <a:bodyPr/>
                    <a:lstStyle/>
                    <a:p>
                      <a:pPr marL="0" marR="0">
                        <a:spcBef>
                          <a:spcPts val="0"/>
                        </a:spcBef>
                        <a:spcAft>
                          <a:spcPts val="0"/>
                        </a:spcAft>
                      </a:pPr>
                      <a:r>
                        <a:rPr lang="en-US" sz="1200" dirty="0">
                          <a:solidFill>
                            <a:schemeClr val="tx1"/>
                          </a:solidFill>
                          <a:effectLst/>
                        </a:rPr>
                        <a:t>ELA LG of Lowest 25%</a:t>
                      </a:r>
                      <a:endParaRPr lang="en-US" sz="1200" dirty="0">
                        <a:solidFill>
                          <a:schemeClr val="tx1"/>
                        </a:solidFill>
                        <a:effectLst/>
                        <a:latin typeface="Calibri" panose="020F0502020204030204" pitchFamily="34" charset="0"/>
                        <a:ea typeface="Calibri" panose="020F0502020204030204" pitchFamily="34" charset="0"/>
                      </a:endParaRPr>
                    </a:p>
                  </a:txBody>
                  <a:tcPr marL="64744" marR="64744" marT="899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1200" dirty="0">
                          <a:solidFill>
                            <a:schemeClr val="tx1"/>
                          </a:solidFill>
                          <a:effectLst/>
                        </a:rPr>
                        <a:t>58</a:t>
                      </a:r>
                      <a:endParaRPr lang="en-US" sz="1200" dirty="0">
                        <a:solidFill>
                          <a:schemeClr val="tx1"/>
                        </a:solidFill>
                        <a:effectLst/>
                        <a:latin typeface="Calibri" panose="020F0502020204030204" pitchFamily="34" charset="0"/>
                        <a:ea typeface="Calibri" panose="020F0502020204030204" pitchFamily="34" charset="0"/>
                      </a:endParaRPr>
                    </a:p>
                  </a:txBody>
                  <a:tcPr marL="64744" marR="64744" marT="899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1200" dirty="0">
                          <a:solidFill>
                            <a:schemeClr val="tx1"/>
                          </a:solidFill>
                          <a:effectLst/>
                          <a:latin typeface="Calibri" panose="020F0502020204030204" pitchFamily="34" charset="0"/>
                          <a:ea typeface="Calibri" panose="020F0502020204030204" pitchFamily="34" charset="0"/>
                        </a:rPr>
                        <a:t>70</a:t>
                      </a:r>
                    </a:p>
                  </a:txBody>
                  <a:tcPr marL="64744" marR="64744" marT="899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spcBef>
                          <a:spcPts val="0"/>
                        </a:spcBef>
                        <a:spcAft>
                          <a:spcPts val="0"/>
                        </a:spcAft>
                      </a:pPr>
                      <a:endParaRPr lang="en-US" sz="1200" dirty="0">
                        <a:solidFill>
                          <a:schemeClr val="tx1"/>
                        </a:solidFill>
                        <a:effectLst/>
                        <a:latin typeface="Calibri" panose="020F0502020204030204" pitchFamily="34" charset="0"/>
                        <a:ea typeface="Calibri" panose="020F0502020204030204" pitchFamily="34" charset="0"/>
                      </a:endParaRPr>
                    </a:p>
                  </a:txBody>
                  <a:tcPr marL="64744" marR="64744" marT="899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200" dirty="0">
                          <a:solidFill>
                            <a:schemeClr val="tx1"/>
                          </a:solidFill>
                          <a:effectLst/>
                          <a:latin typeface="+mn-lt"/>
                        </a:rPr>
                        <a:t>+12</a:t>
                      </a:r>
                    </a:p>
                  </a:txBody>
                  <a:tcPr marL="64744" marR="64744" marT="899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a:endParaRPr lang="en-US" sz="1200" dirty="0">
                        <a:solidFill>
                          <a:schemeClr val="tx1"/>
                        </a:solidFill>
                        <a:effectLst/>
                        <a:latin typeface="+mn-lt"/>
                      </a:endParaRPr>
                    </a:p>
                  </a:txBody>
                  <a:tcPr marL="64744" marR="64744" marT="899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117199499"/>
                  </a:ext>
                </a:extLst>
              </a:tr>
              <a:tr h="344052">
                <a:tc>
                  <a:txBody>
                    <a:bodyPr/>
                    <a:lstStyle/>
                    <a:p>
                      <a:pPr marL="0" marR="0">
                        <a:spcBef>
                          <a:spcPts val="0"/>
                        </a:spcBef>
                        <a:spcAft>
                          <a:spcPts val="0"/>
                        </a:spcAft>
                      </a:pPr>
                      <a:r>
                        <a:rPr lang="en-US" sz="1200" dirty="0">
                          <a:solidFill>
                            <a:schemeClr val="tx1"/>
                          </a:solidFill>
                          <a:effectLst/>
                        </a:rPr>
                        <a:t>Math Achievement</a:t>
                      </a:r>
                      <a:endParaRPr lang="en-US" sz="1200" dirty="0">
                        <a:solidFill>
                          <a:schemeClr val="tx1"/>
                        </a:solidFill>
                        <a:effectLst/>
                        <a:latin typeface="Calibri" panose="020F0502020204030204" pitchFamily="34" charset="0"/>
                        <a:ea typeface="Calibri" panose="020F0502020204030204" pitchFamily="34" charset="0"/>
                      </a:endParaRPr>
                    </a:p>
                  </a:txBody>
                  <a:tcPr marL="64744" marR="64744" marT="899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1200" dirty="0">
                          <a:solidFill>
                            <a:schemeClr val="tx1"/>
                          </a:solidFill>
                          <a:effectLst/>
                        </a:rPr>
                        <a:t>61</a:t>
                      </a:r>
                      <a:endParaRPr lang="en-US" sz="1200" dirty="0">
                        <a:solidFill>
                          <a:schemeClr val="tx1"/>
                        </a:solidFill>
                        <a:effectLst/>
                        <a:latin typeface="Calibri" panose="020F0502020204030204" pitchFamily="34" charset="0"/>
                        <a:ea typeface="Calibri" panose="020F0502020204030204" pitchFamily="34" charset="0"/>
                      </a:endParaRPr>
                    </a:p>
                  </a:txBody>
                  <a:tcPr marL="64744" marR="64744" marT="899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1200" dirty="0">
                          <a:solidFill>
                            <a:schemeClr val="tx1"/>
                          </a:solidFill>
                          <a:effectLst/>
                          <a:latin typeface="Calibri" panose="020F0502020204030204" pitchFamily="34" charset="0"/>
                          <a:ea typeface="Calibri" panose="020F0502020204030204" pitchFamily="34" charset="0"/>
                        </a:rPr>
                        <a:t>61</a:t>
                      </a:r>
                    </a:p>
                  </a:txBody>
                  <a:tcPr marL="64744" marR="64744" marT="899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1200" dirty="0">
                          <a:solidFill>
                            <a:schemeClr val="tx1"/>
                          </a:solidFill>
                          <a:effectLst/>
                          <a:latin typeface="Calibri" panose="020F0502020204030204" pitchFamily="34" charset="0"/>
                          <a:ea typeface="Calibri" panose="020F0502020204030204" pitchFamily="34" charset="0"/>
                        </a:rPr>
                        <a:t>43/54</a:t>
                      </a:r>
                    </a:p>
                  </a:txBody>
                  <a:tcPr marL="64744" marR="64744" marT="899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1200" dirty="0">
                          <a:solidFill>
                            <a:schemeClr val="tx1"/>
                          </a:solidFill>
                          <a:effectLst/>
                          <a:latin typeface="+mn-lt"/>
                          <a:ea typeface="Calibri" panose="020F0502020204030204" pitchFamily="34" charset="0"/>
                        </a:rPr>
                        <a:t>=</a:t>
                      </a:r>
                    </a:p>
                  </a:txBody>
                  <a:tcPr marL="64744" marR="64744" marT="899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spcBef>
                          <a:spcPts val="0"/>
                        </a:spcBef>
                        <a:spcAft>
                          <a:spcPts val="0"/>
                        </a:spcAft>
                      </a:pPr>
                      <a:endParaRPr lang="en-US" sz="1200" dirty="0">
                        <a:solidFill>
                          <a:schemeClr val="tx1"/>
                        </a:solidFill>
                        <a:effectLst/>
                        <a:latin typeface="+mn-lt"/>
                        <a:ea typeface="Calibri" panose="020F0502020204030204" pitchFamily="34" charset="0"/>
                      </a:endParaRPr>
                    </a:p>
                  </a:txBody>
                  <a:tcPr marL="64744" marR="64744" marT="899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846996436"/>
                  </a:ext>
                </a:extLst>
              </a:tr>
              <a:tr h="528184">
                <a:tc>
                  <a:txBody>
                    <a:bodyPr/>
                    <a:lstStyle/>
                    <a:p>
                      <a:pPr marL="0" marR="0">
                        <a:spcBef>
                          <a:spcPts val="0"/>
                        </a:spcBef>
                        <a:spcAft>
                          <a:spcPts val="0"/>
                        </a:spcAft>
                      </a:pPr>
                      <a:r>
                        <a:rPr lang="en-US" sz="1200" dirty="0">
                          <a:solidFill>
                            <a:schemeClr val="tx1"/>
                          </a:solidFill>
                          <a:effectLst/>
                        </a:rPr>
                        <a:t>Math Learning Gains</a:t>
                      </a:r>
                      <a:endParaRPr lang="en-US" sz="1200" dirty="0">
                        <a:solidFill>
                          <a:schemeClr val="tx1"/>
                        </a:solidFill>
                        <a:effectLst/>
                        <a:latin typeface="Calibri" panose="020F0502020204030204" pitchFamily="34" charset="0"/>
                        <a:ea typeface="Calibri" panose="020F0502020204030204" pitchFamily="34" charset="0"/>
                      </a:endParaRPr>
                    </a:p>
                  </a:txBody>
                  <a:tcPr marL="64744" marR="64744" marT="899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1200" dirty="0">
                          <a:solidFill>
                            <a:schemeClr val="tx1"/>
                          </a:solidFill>
                          <a:effectLst/>
                        </a:rPr>
                        <a:t>36</a:t>
                      </a:r>
                      <a:endParaRPr lang="en-US" sz="1200" dirty="0">
                        <a:solidFill>
                          <a:schemeClr val="tx1"/>
                        </a:solidFill>
                        <a:effectLst/>
                        <a:latin typeface="Calibri" panose="020F0502020204030204" pitchFamily="34" charset="0"/>
                        <a:ea typeface="Calibri" panose="020F0502020204030204" pitchFamily="34" charset="0"/>
                      </a:endParaRPr>
                    </a:p>
                  </a:txBody>
                  <a:tcPr marL="64744" marR="64744" marT="899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1200" dirty="0">
                          <a:solidFill>
                            <a:schemeClr val="tx1"/>
                          </a:solidFill>
                          <a:effectLst/>
                          <a:latin typeface="Calibri" panose="020F0502020204030204" pitchFamily="34" charset="0"/>
                          <a:ea typeface="Calibri" panose="020F0502020204030204" pitchFamily="34" charset="0"/>
                        </a:rPr>
                        <a:t>35</a:t>
                      </a:r>
                    </a:p>
                  </a:txBody>
                  <a:tcPr marL="64744" marR="64744" marT="899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spcBef>
                          <a:spcPts val="0"/>
                        </a:spcBef>
                        <a:spcAft>
                          <a:spcPts val="0"/>
                        </a:spcAft>
                      </a:pPr>
                      <a:endParaRPr lang="en-US" sz="1200" dirty="0">
                        <a:solidFill>
                          <a:schemeClr val="tx1"/>
                        </a:solidFill>
                        <a:effectLst/>
                        <a:latin typeface="Calibri" panose="020F0502020204030204" pitchFamily="34" charset="0"/>
                        <a:ea typeface="Calibri" panose="020F0502020204030204" pitchFamily="34" charset="0"/>
                      </a:endParaRPr>
                    </a:p>
                  </a:txBody>
                  <a:tcPr marL="64744" marR="64744" marT="899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200" dirty="0">
                          <a:solidFill>
                            <a:schemeClr val="tx1"/>
                          </a:solidFill>
                          <a:effectLst/>
                          <a:latin typeface="+mn-lt"/>
                        </a:rPr>
                        <a:t>-1</a:t>
                      </a:r>
                    </a:p>
                  </a:txBody>
                  <a:tcPr marL="64744" marR="64744" marT="899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1200" dirty="0">
                        <a:solidFill>
                          <a:schemeClr val="tx1"/>
                        </a:solidFill>
                        <a:effectLst/>
                        <a:latin typeface="+mn-lt"/>
                      </a:endParaRPr>
                    </a:p>
                  </a:txBody>
                  <a:tcPr marL="64744" marR="64744" marT="899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808230768"/>
                  </a:ext>
                </a:extLst>
              </a:tr>
              <a:tr h="528184">
                <a:tc>
                  <a:txBody>
                    <a:bodyPr/>
                    <a:lstStyle/>
                    <a:p>
                      <a:pPr marL="0" marR="0">
                        <a:spcBef>
                          <a:spcPts val="0"/>
                        </a:spcBef>
                        <a:spcAft>
                          <a:spcPts val="0"/>
                        </a:spcAft>
                      </a:pPr>
                      <a:r>
                        <a:rPr lang="en-US" sz="1200" dirty="0">
                          <a:solidFill>
                            <a:schemeClr val="tx1"/>
                          </a:solidFill>
                          <a:effectLst/>
                        </a:rPr>
                        <a:t>Math LG of Lowest 25%</a:t>
                      </a:r>
                      <a:endParaRPr lang="en-US" sz="1200" dirty="0">
                        <a:solidFill>
                          <a:schemeClr val="tx1"/>
                        </a:solidFill>
                        <a:effectLst/>
                        <a:latin typeface="Calibri" panose="020F0502020204030204" pitchFamily="34" charset="0"/>
                        <a:ea typeface="Calibri" panose="020F0502020204030204" pitchFamily="34" charset="0"/>
                      </a:endParaRPr>
                    </a:p>
                  </a:txBody>
                  <a:tcPr marL="64744" marR="64744" marT="899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1200" dirty="0">
                          <a:solidFill>
                            <a:schemeClr val="tx1"/>
                          </a:solidFill>
                          <a:effectLst/>
                        </a:rPr>
                        <a:t>38</a:t>
                      </a:r>
                      <a:endParaRPr lang="en-US" sz="1200" dirty="0">
                        <a:solidFill>
                          <a:schemeClr val="tx1"/>
                        </a:solidFill>
                        <a:effectLst/>
                        <a:latin typeface="Calibri" panose="020F0502020204030204" pitchFamily="34" charset="0"/>
                        <a:ea typeface="Calibri" panose="020F0502020204030204" pitchFamily="34" charset="0"/>
                      </a:endParaRPr>
                    </a:p>
                  </a:txBody>
                  <a:tcPr marL="64744" marR="64744" marT="899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1200" dirty="0">
                          <a:solidFill>
                            <a:schemeClr val="tx1"/>
                          </a:solidFill>
                          <a:effectLst/>
                          <a:latin typeface="Calibri" panose="020F0502020204030204" pitchFamily="34" charset="0"/>
                          <a:ea typeface="Calibri" panose="020F0502020204030204" pitchFamily="34" charset="0"/>
                        </a:rPr>
                        <a:t>23</a:t>
                      </a:r>
                    </a:p>
                  </a:txBody>
                  <a:tcPr marL="64744" marR="64744" marT="899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spcBef>
                          <a:spcPts val="0"/>
                        </a:spcBef>
                        <a:spcAft>
                          <a:spcPts val="0"/>
                        </a:spcAft>
                      </a:pPr>
                      <a:endParaRPr lang="en-US" sz="1200" dirty="0">
                        <a:solidFill>
                          <a:schemeClr val="tx1"/>
                        </a:solidFill>
                        <a:effectLst/>
                        <a:latin typeface="Calibri" panose="020F0502020204030204" pitchFamily="34" charset="0"/>
                        <a:ea typeface="Calibri" panose="020F0502020204030204" pitchFamily="34" charset="0"/>
                      </a:endParaRPr>
                    </a:p>
                  </a:txBody>
                  <a:tcPr marL="64744" marR="64744" marT="899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200" dirty="0">
                          <a:solidFill>
                            <a:schemeClr val="tx1"/>
                          </a:solidFill>
                          <a:effectLst/>
                          <a:latin typeface="+mn-lt"/>
                        </a:rPr>
                        <a:t>-15</a:t>
                      </a:r>
                    </a:p>
                  </a:txBody>
                  <a:tcPr marL="64744" marR="64744" marT="899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1200" dirty="0">
                        <a:solidFill>
                          <a:schemeClr val="tx1"/>
                        </a:solidFill>
                        <a:effectLst/>
                        <a:latin typeface="+mn-lt"/>
                      </a:endParaRPr>
                    </a:p>
                  </a:txBody>
                  <a:tcPr marL="64744" marR="64744" marT="899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686516811"/>
                  </a:ext>
                </a:extLst>
              </a:tr>
              <a:tr h="344052">
                <a:tc>
                  <a:txBody>
                    <a:bodyPr/>
                    <a:lstStyle/>
                    <a:p>
                      <a:pPr marL="0" marR="0">
                        <a:spcBef>
                          <a:spcPts val="0"/>
                        </a:spcBef>
                        <a:spcAft>
                          <a:spcPts val="0"/>
                        </a:spcAft>
                      </a:pPr>
                      <a:r>
                        <a:rPr lang="en-US" sz="1200" dirty="0">
                          <a:solidFill>
                            <a:schemeClr val="tx1"/>
                          </a:solidFill>
                          <a:effectLst/>
                        </a:rPr>
                        <a:t>US</a:t>
                      </a:r>
                      <a:endParaRPr lang="en-US" sz="1200" dirty="0">
                        <a:solidFill>
                          <a:schemeClr val="tx1"/>
                        </a:solidFill>
                        <a:effectLst/>
                        <a:latin typeface="Calibri" panose="020F0502020204030204" pitchFamily="34" charset="0"/>
                        <a:ea typeface="Calibri" panose="020F0502020204030204" pitchFamily="34" charset="0"/>
                      </a:endParaRPr>
                    </a:p>
                  </a:txBody>
                  <a:tcPr marL="64744" marR="64744" marT="899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1200" dirty="0">
                          <a:solidFill>
                            <a:schemeClr val="tx1"/>
                          </a:solidFill>
                          <a:effectLst/>
                        </a:rPr>
                        <a:t>76</a:t>
                      </a:r>
                      <a:endParaRPr lang="en-US" sz="1200" dirty="0">
                        <a:solidFill>
                          <a:schemeClr val="tx1"/>
                        </a:solidFill>
                        <a:effectLst/>
                        <a:latin typeface="Calibri" panose="020F0502020204030204" pitchFamily="34" charset="0"/>
                        <a:ea typeface="Calibri" panose="020F0502020204030204" pitchFamily="34" charset="0"/>
                      </a:endParaRPr>
                    </a:p>
                  </a:txBody>
                  <a:tcPr marL="64744" marR="64744" marT="899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1200" dirty="0">
                          <a:solidFill>
                            <a:schemeClr val="tx1"/>
                          </a:solidFill>
                          <a:effectLst/>
                          <a:latin typeface="Calibri" panose="020F0502020204030204" pitchFamily="34" charset="0"/>
                          <a:ea typeface="Calibri" panose="020F0502020204030204" pitchFamily="34" charset="0"/>
                        </a:rPr>
                        <a:t>89</a:t>
                      </a:r>
                    </a:p>
                  </a:txBody>
                  <a:tcPr marL="64744" marR="64744" marT="899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1200" dirty="0">
                          <a:solidFill>
                            <a:schemeClr val="tx1"/>
                          </a:solidFill>
                          <a:effectLst/>
                          <a:latin typeface="Calibri" panose="020F0502020204030204" pitchFamily="34" charset="0"/>
                          <a:ea typeface="Calibri" panose="020F0502020204030204" pitchFamily="34" charset="0"/>
                        </a:rPr>
                        <a:t>59/71</a:t>
                      </a:r>
                    </a:p>
                  </a:txBody>
                  <a:tcPr marL="64744" marR="64744" marT="899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1200" dirty="0">
                          <a:solidFill>
                            <a:schemeClr val="tx1"/>
                          </a:solidFill>
                          <a:effectLst/>
                          <a:latin typeface="+mn-lt"/>
                          <a:ea typeface="Calibri" panose="020F0502020204030204" pitchFamily="34" charset="0"/>
                        </a:rPr>
                        <a:t>+13</a:t>
                      </a:r>
                    </a:p>
                  </a:txBody>
                  <a:tcPr marL="64744" marR="64744" marT="899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marL="0" marR="0" algn="ctr">
                        <a:spcBef>
                          <a:spcPts val="0"/>
                        </a:spcBef>
                        <a:spcAft>
                          <a:spcPts val="0"/>
                        </a:spcAft>
                      </a:pPr>
                      <a:endParaRPr lang="en-US" sz="1200" dirty="0">
                        <a:solidFill>
                          <a:schemeClr val="tx1"/>
                        </a:solidFill>
                        <a:effectLst/>
                        <a:latin typeface="+mn-lt"/>
                        <a:ea typeface="Calibri" panose="020F0502020204030204" pitchFamily="34" charset="0"/>
                      </a:endParaRPr>
                    </a:p>
                  </a:txBody>
                  <a:tcPr marL="64744" marR="64744" marT="899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812130731"/>
                  </a:ext>
                </a:extLst>
              </a:tr>
              <a:tr h="344052">
                <a:tc>
                  <a:txBody>
                    <a:bodyPr/>
                    <a:lstStyle/>
                    <a:p>
                      <a:pPr marL="0" marR="0">
                        <a:spcBef>
                          <a:spcPts val="0"/>
                        </a:spcBef>
                        <a:spcAft>
                          <a:spcPts val="0"/>
                        </a:spcAft>
                      </a:pPr>
                      <a:r>
                        <a:rPr lang="en-US" sz="1200" dirty="0">
                          <a:solidFill>
                            <a:schemeClr val="tx1"/>
                          </a:solidFill>
                          <a:effectLst/>
                        </a:rPr>
                        <a:t>Biology</a:t>
                      </a:r>
                      <a:endParaRPr lang="en-US" sz="1200" dirty="0">
                        <a:solidFill>
                          <a:schemeClr val="tx1"/>
                        </a:solidFill>
                        <a:effectLst/>
                        <a:latin typeface="Calibri" panose="020F0502020204030204" pitchFamily="34" charset="0"/>
                        <a:ea typeface="Calibri" panose="020F0502020204030204" pitchFamily="34" charset="0"/>
                      </a:endParaRPr>
                    </a:p>
                  </a:txBody>
                  <a:tcPr marL="64744" marR="64744" marT="899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1200" dirty="0">
                          <a:solidFill>
                            <a:schemeClr val="tx1"/>
                          </a:solidFill>
                          <a:effectLst/>
                        </a:rPr>
                        <a:t>75</a:t>
                      </a:r>
                      <a:endParaRPr lang="en-US" sz="1200" dirty="0">
                        <a:solidFill>
                          <a:schemeClr val="tx1"/>
                        </a:solidFill>
                        <a:effectLst/>
                        <a:latin typeface="Calibri" panose="020F0502020204030204" pitchFamily="34" charset="0"/>
                        <a:ea typeface="Calibri" panose="020F0502020204030204" pitchFamily="34" charset="0"/>
                      </a:endParaRPr>
                    </a:p>
                  </a:txBody>
                  <a:tcPr marL="64744" marR="64744" marT="899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1200" dirty="0">
                          <a:solidFill>
                            <a:schemeClr val="tx1"/>
                          </a:solidFill>
                          <a:effectLst/>
                          <a:latin typeface="Calibri" panose="020F0502020204030204" pitchFamily="34" charset="0"/>
                          <a:ea typeface="Calibri" panose="020F0502020204030204" pitchFamily="34" charset="0"/>
                        </a:rPr>
                        <a:t>71</a:t>
                      </a:r>
                    </a:p>
                  </a:txBody>
                  <a:tcPr marL="64744" marR="64744" marT="899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1200" dirty="0">
                          <a:solidFill>
                            <a:schemeClr val="tx1"/>
                          </a:solidFill>
                          <a:effectLst/>
                          <a:latin typeface="Calibri" panose="020F0502020204030204" pitchFamily="34" charset="0"/>
                          <a:ea typeface="Calibri" panose="020F0502020204030204" pitchFamily="34" charset="0"/>
                        </a:rPr>
                        <a:t>55/71</a:t>
                      </a:r>
                    </a:p>
                  </a:txBody>
                  <a:tcPr marL="64744" marR="64744" marT="899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1200" dirty="0">
                          <a:solidFill>
                            <a:schemeClr val="tx1"/>
                          </a:solidFill>
                          <a:effectLst/>
                          <a:latin typeface="+mn-lt"/>
                          <a:ea typeface="Calibri" panose="020F0502020204030204" pitchFamily="34" charset="0"/>
                        </a:rPr>
                        <a:t>-4</a:t>
                      </a:r>
                    </a:p>
                  </a:txBody>
                  <a:tcPr marL="64744" marR="64744" marT="899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spcBef>
                          <a:spcPts val="0"/>
                        </a:spcBef>
                        <a:spcAft>
                          <a:spcPts val="0"/>
                        </a:spcAft>
                      </a:pPr>
                      <a:endParaRPr lang="en-US" sz="1200" dirty="0">
                        <a:solidFill>
                          <a:schemeClr val="tx1"/>
                        </a:solidFill>
                        <a:effectLst/>
                        <a:latin typeface="+mn-lt"/>
                        <a:ea typeface="Calibri" panose="020F0502020204030204" pitchFamily="34" charset="0"/>
                      </a:endParaRPr>
                    </a:p>
                  </a:txBody>
                  <a:tcPr marL="64744" marR="64744" marT="899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000320495"/>
                  </a:ext>
                </a:extLst>
              </a:tr>
              <a:tr h="706459">
                <a:tc>
                  <a:txBody>
                    <a:bodyPr/>
                    <a:lstStyle/>
                    <a:p>
                      <a:pPr marL="0" marR="0">
                        <a:spcBef>
                          <a:spcPts val="0"/>
                        </a:spcBef>
                        <a:spcAft>
                          <a:spcPts val="0"/>
                        </a:spcAft>
                      </a:pPr>
                      <a:r>
                        <a:rPr lang="en-US" sz="1200" dirty="0">
                          <a:solidFill>
                            <a:schemeClr val="tx1"/>
                          </a:solidFill>
                          <a:effectLst/>
                        </a:rPr>
                        <a:t>Acceleration </a:t>
                      </a:r>
                      <a:r>
                        <a:rPr lang="en-US" sz="1000" b="0" dirty="0">
                          <a:solidFill>
                            <a:srgbClr val="FF0000"/>
                          </a:solidFill>
                          <a:effectLst/>
                        </a:rPr>
                        <a:t>(1 year behind)</a:t>
                      </a:r>
                    </a:p>
                    <a:p>
                      <a:pPr marL="0" marR="0">
                        <a:spcBef>
                          <a:spcPts val="0"/>
                        </a:spcBef>
                        <a:spcAft>
                          <a:spcPts val="0"/>
                        </a:spcAft>
                      </a:pPr>
                      <a:r>
                        <a:rPr lang="en-US" sz="1000" b="0" dirty="0">
                          <a:solidFill>
                            <a:schemeClr val="tx1"/>
                          </a:solidFill>
                          <a:effectLst/>
                          <a:latin typeface="Calibri" panose="020F0502020204030204" pitchFamily="34" charset="0"/>
                          <a:ea typeface="Calibri" panose="020F0502020204030204" pitchFamily="34" charset="0"/>
                        </a:rPr>
                        <a:t>AICE/Dual Enrollment/Industry Certification</a:t>
                      </a:r>
                    </a:p>
                  </a:txBody>
                  <a:tcPr marL="64744" marR="64744" marT="899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1200" dirty="0">
                          <a:solidFill>
                            <a:schemeClr val="tx1"/>
                          </a:solidFill>
                          <a:effectLst/>
                        </a:rPr>
                        <a:t>72</a:t>
                      </a:r>
                      <a:endParaRPr lang="en-US" sz="1200" dirty="0">
                        <a:solidFill>
                          <a:schemeClr val="tx1"/>
                        </a:solidFill>
                        <a:effectLst/>
                        <a:latin typeface="Calibri" panose="020F0502020204030204" pitchFamily="34" charset="0"/>
                        <a:ea typeface="Calibri" panose="020F0502020204030204" pitchFamily="34" charset="0"/>
                      </a:endParaRPr>
                    </a:p>
                  </a:txBody>
                  <a:tcPr marL="64744" marR="64744" marT="899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1200" dirty="0">
                          <a:solidFill>
                            <a:schemeClr val="tx1"/>
                          </a:solidFill>
                          <a:effectLst/>
                          <a:latin typeface="Calibri" panose="020F0502020204030204" pitchFamily="34" charset="0"/>
                          <a:ea typeface="Calibri" panose="020F0502020204030204" pitchFamily="34" charset="0"/>
                        </a:rPr>
                        <a:t>63</a:t>
                      </a:r>
                    </a:p>
                  </a:txBody>
                  <a:tcPr marL="64744" marR="64744" marT="899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1200" dirty="0">
                          <a:solidFill>
                            <a:schemeClr val="tx1"/>
                          </a:solidFill>
                          <a:effectLst/>
                          <a:latin typeface="Calibri" panose="020F0502020204030204" pitchFamily="34" charset="0"/>
                          <a:ea typeface="Calibri" panose="020F0502020204030204" pitchFamily="34" charset="0"/>
                        </a:rPr>
                        <a:t>67/</a:t>
                      </a:r>
                    </a:p>
                  </a:txBody>
                  <a:tcPr marL="64744" marR="64744" marT="899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1200" dirty="0">
                          <a:solidFill>
                            <a:schemeClr val="tx1"/>
                          </a:solidFill>
                          <a:effectLst/>
                          <a:latin typeface="+mn-lt"/>
                          <a:ea typeface="Calibri" panose="020F0502020204030204" pitchFamily="34" charset="0"/>
                        </a:rPr>
                        <a:t>-9</a:t>
                      </a:r>
                    </a:p>
                  </a:txBody>
                  <a:tcPr marL="64744" marR="64744" marT="899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1200" dirty="0">
                          <a:solidFill>
                            <a:schemeClr val="tx1"/>
                          </a:solidFill>
                          <a:effectLst/>
                          <a:latin typeface="+mn-lt"/>
                          <a:ea typeface="Calibri" panose="020F0502020204030204" pitchFamily="34" charset="0"/>
                        </a:rPr>
                        <a:t>94/+31</a:t>
                      </a:r>
                    </a:p>
                  </a:txBody>
                  <a:tcPr marL="64744" marR="64744" marT="899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3774487770"/>
                  </a:ext>
                </a:extLst>
              </a:tr>
              <a:tr h="447149">
                <a:tc>
                  <a:txBody>
                    <a:bodyPr/>
                    <a:lstStyle/>
                    <a:p>
                      <a:pPr marL="0" marR="0">
                        <a:spcBef>
                          <a:spcPts val="0"/>
                        </a:spcBef>
                        <a:spcAft>
                          <a:spcPts val="0"/>
                        </a:spcAft>
                      </a:pPr>
                      <a:r>
                        <a:rPr lang="en-US" sz="1200" dirty="0">
                          <a:solidFill>
                            <a:schemeClr val="tx1"/>
                          </a:solidFill>
                          <a:effectLst/>
                        </a:rPr>
                        <a:t>Grad Rate </a:t>
                      </a:r>
                      <a:r>
                        <a:rPr lang="en-US" sz="1000" b="0" dirty="0">
                          <a:solidFill>
                            <a:srgbClr val="FF0000"/>
                          </a:solidFill>
                          <a:effectLst/>
                        </a:rPr>
                        <a:t>(1 year behind)</a:t>
                      </a:r>
                      <a:endParaRPr lang="en-US" sz="1000" dirty="0">
                        <a:solidFill>
                          <a:schemeClr val="tx1"/>
                        </a:solidFill>
                        <a:effectLst/>
                        <a:latin typeface="Calibri" panose="020F0502020204030204" pitchFamily="34" charset="0"/>
                        <a:ea typeface="Calibri" panose="020F0502020204030204" pitchFamily="34" charset="0"/>
                      </a:endParaRPr>
                    </a:p>
                  </a:txBody>
                  <a:tcPr marL="64744" marR="64744" marT="899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1200" dirty="0">
                          <a:solidFill>
                            <a:schemeClr val="tx1"/>
                          </a:solidFill>
                          <a:effectLst/>
                        </a:rPr>
                        <a:t>99</a:t>
                      </a:r>
                      <a:endParaRPr lang="en-US" sz="1200" dirty="0">
                        <a:solidFill>
                          <a:schemeClr val="tx1"/>
                        </a:solidFill>
                        <a:effectLst/>
                        <a:latin typeface="Calibri" panose="020F0502020204030204" pitchFamily="34" charset="0"/>
                        <a:ea typeface="Calibri" panose="020F0502020204030204" pitchFamily="34" charset="0"/>
                      </a:endParaRPr>
                    </a:p>
                  </a:txBody>
                  <a:tcPr marL="64744" marR="64744" marT="899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1200" dirty="0">
                          <a:solidFill>
                            <a:schemeClr val="tx1"/>
                          </a:solidFill>
                          <a:effectLst/>
                          <a:latin typeface="Calibri" panose="020F0502020204030204" pitchFamily="34" charset="0"/>
                          <a:ea typeface="Calibri" panose="020F0502020204030204" pitchFamily="34" charset="0"/>
                        </a:rPr>
                        <a:t>99</a:t>
                      </a:r>
                    </a:p>
                  </a:txBody>
                  <a:tcPr marL="64744" marR="64744" marT="899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1200" dirty="0">
                          <a:solidFill>
                            <a:schemeClr val="tx1"/>
                          </a:solidFill>
                          <a:effectLst/>
                          <a:latin typeface="Calibri" panose="020F0502020204030204" pitchFamily="34" charset="0"/>
                          <a:ea typeface="Calibri" panose="020F0502020204030204" pitchFamily="34" charset="0"/>
                        </a:rPr>
                        <a:t>86/89</a:t>
                      </a:r>
                    </a:p>
                  </a:txBody>
                  <a:tcPr marL="64744" marR="64744" marT="899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1200" dirty="0">
                          <a:solidFill>
                            <a:schemeClr val="tx1"/>
                          </a:solidFill>
                          <a:effectLst/>
                          <a:latin typeface="+mn-lt"/>
                          <a:ea typeface="Calibri" panose="020F0502020204030204" pitchFamily="34" charset="0"/>
                        </a:rPr>
                        <a:t>=</a:t>
                      </a:r>
                    </a:p>
                  </a:txBody>
                  <a:tcPr marL="64744" marR="64744" marT="899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1200" dirty="0">
                          <a:solidFill>
                            <a:schemeClr val="tx1"/>
                          </a:solidFill>
                          <a:effectLst/>
                          <a:latin typeface="+mn-lt"/>
                          <a:ea typeface="Calibri" panose="020F0502020204030204" pitchFamily="34" charset="0"/>
                        </a:rPr>
                        <a:t>100/+1</a:t>
                      </a:r>
                    </a:p>
                  </a:txBody>
                  <a:tcPr marL="64744" marR="64744" marT="899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1759196981"/>
                  </a:ext>
                </a:extLst>
              </a:tr>
              <a:tr h="344052">
                <a:tc>
                  <a:txBody>
                    <a:bodyPr/>
                    <a:lstStyle/>
                    <a:p>
                      <a:pPr marL="0" marR="0">
                        <a:spcBef>
                          <a:spcPts val="0"/>
                        </a:spcBef>
                        <a:spcAft>
                          <a:spcPts val="0"/>
                        </a:spcAft>
                      </a:pPr>
                      <a:r>
                        <a:rPr lang="en-US" sz="1200">
                          <a:solidFill>
                            <a:schemeClr val="tx1"/>
                          </a:solidFill>
                          <a:effectLst/>
                        </a:rPr>
                        <a:t>Total</a:t>
                      </a:r>
                      <a:endParaRPr lang="en-US" sz="1200">
                        <a:solidFill>
                          <a:schemeClr val="tx1"/>
                        </a:solidFill>
                        <a:effectLst/>
                        <a:latin typeface="Calibri" panose="020F0502020204030204" pitchFamily="34" charset="0"/>
                        <a:ea typeface="Calibri" panose="020F0502020204030204" pitchFamily="34" charset="0"/>
                      </a:endParaRPr>
                    </a:p>
                  </a:txBody>
                  <a:tcPr marL="64744" marR="64744" marT="899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1200" dirty="0">
                          <a:solidFill>
                            <a:schemeClr val="tx1"/>
                          </a:solidFill>
                          <a:effectLst/>
                        </a:rPr>
                        <a:t>653 </a:t>
                      </a:r>
                      <a:endParaRPr lang="en-US" sz="1200" dirty="0">
                        <a:solidFill>
                          <a:schemeClr val="tx1"/>
                        </a:solidFill>
                        <a:effectLst/>
                        <a:latin typeface="Calibri" panose="020F0502020204030204" pitchFamily="34" charset="0"/>
                        <a:ea typeface="Calibri" panose="020F0502020204030204" pitchFamily="34" charset="0"/>
                      </a:endParaRPr>
                    </a:p>
                  </a:txBody>
                  <a:tcPr marL="64744" marR="64744" marT="899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1200" dirty="0">
                          <a:solidFill>
                            <a:schemeClr val="tx1"/>
                          </a:solidFill>
                          <a:effectLst/>
                          <a:latin typeface="Calibri" panose="020F0502020204030204" pitchFamily="34" charset="0"/>
                          <a:ea typeface="Calibri" panose="020F0502020204030204" pitchFamily="34" charset="0"/>
                        </a:rPr>
                        <a:t>646</a:t>
                      </a:r>
                    </a:p>
                  </a:txBody>
                  <a:tcPr marL="64744" marR="64744" marT="899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spcBef>
                          <a:spcPts val="0"/>
                        </a:spcBef>
                        <a:spcAft>
                          <a:spcPts val="0"/>
                        </a:spcAft>
                      </a:pPr>
                      <a:endParaRPr lang="en-US" sz="1200" dirty="0">
                        <a:solidFill>
                          <a:schemeClr val="tx1"/>
                        </a:solidFill>
                        <a:effectLst/>
                        <a:latin typeface="Calibri" panose="020F0502020204030204" pitchFamily="34" charset="0"/>
                        <a:ea typeface="Calibri" panose="020F0502020204030204" pitchFamily="34" charset="0"/>
                      </a:endParaRPr>
                    </a:p>
                  </a:txBody>
                  <a:tcPr marL="64744" marR="64744" marT="899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1200" dirty="0">
                          <a:solidFill>
                            <a:schemeClr val="tx1"/>
                          </a:solidFill>
                          <a:effectLst/>
                          <a:latin typeface="+mn-lt"/>
                          <a:ea typeface="Calibri" panose="020F0502020204030204" pitchFamily="34" charset="0"/>
                        </a:rPr>
                        <a:t>-7</a:t>
                      </a:r>
                    </a:p>
                  </a:txBody>
                  <a:tcPr marL="64744" marR="64744" marT="899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spcBef>
                          <a:spcPts val="0"/>
                        </a:spcBef>
                        <a:spcAft>
                          <a:spcPts val="0"/>
                        </a:spcAft>
                      </a:pPr>
                      <a:endParaRPr lang="en-US" sz="1200" dirty="0">
                        <a:solidFill>
                          <a:schemeClr val="tx1"/>
                        </a:solidFill>
                        <a:effectLst/>
                        <a:latin typeface="+mn-lt"/>
                        <a:ea typeface="Calibri" panose="020F0502020204030204" pitchFamily="34" charset="0"/>
                      </a:endParaRPr>
                    </a:p>
                  </a:txBody>
                  <a:tcPr marL="64744" marR="64744" marT="899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548959397"/>
                  </a:ext>
                </a:extLst>
              </a:tr>
            </a:tbl>
          </a:graphicData>
        </a:graphic>
      </p:graphicFrame>
      <p:graphicFrame>
        <p:nvGraphicFramePr>
          <p:cNvPr id="10" name="Table 9">
            <a:extLst>
              <a:ext uri="{FF2B5EF4-FFF2-40B4-BE49-F238E27FC236}">
                <a16:creationId xmlns:a16="http://schemas.microsoft.com/office/drawing/2014/main" id="{095C68FE-8888-E9BA-2835-E83DAB25813B}"/>
              </a:ext>
            </a:extLst>
          </p:cNvPr>
          <p:cNvGraphicFramePr>
            <a:graphicFrameLocks noGrp="1"/>
          </p:cNvGraphicFramePr>
          <p:nvPr>
            <p:extLst>
              <p:ext uri="{D42A27DB-BD31-4B8C-83A1-F6EECF244321}">
                <p14:modId xmlns:p14="http://schemas.microsoft.com/office/powerpoint/2010/main" val="2325638539"/>
              </p:ext>
            </p:extLst>
          </p:nvPr>
        </p:nvGraphicFramePr>
        <p:xfrm>
          <a:off x="9917622" y="3695700"/>
          <a:ext cx="6144465" cy="5489922"/>
        </p:xfrm>
        <a:graphic>
          <a:graphicData uri="http://schemas.openxmlformats.org/drawingml/2006/table">
            <a:tbl>
              <a:tblPr firstRow="1" bandRow="1">
                <a:tableStyleId>{2D5ABB26-0587-4C30-8999-92F81FD0307C}</a:tableStyleId>
              </a:tblPr>
              <a:tblGrid>
                <a:gridCol w="3653820">
                  <a:extLst>
                    <a:ext uri="{9D8B030D-6E8A-4147-A177-3AD203B41FA5}">
                      <a16:colId xmlns:a16="http://schemas.microsoft.com/office/drawing/2014/main" val="171995609"/>
                    </a:ext>
                  </a:extLst>
                </a:gridCol>
                <a:gridCol w="830215">
                  <a:extLst>
                    <a:ext uri="{9D8B030D-6E8A-4147-A177-3AD203B41FA5}">
                      <a16:colId xmlns:a16="http://schemas.microsoft.com/office/drawing/2014/main" val="2685468965"/>
                    </a:ext>
                  </a:extLst>
                </a:gridCol>
                <a:gridCol w="830215">
                  <a:extLst>
                    <a:ext uri="{9D8B030D-6E8A-4147-A177-3AD203B41FA5}">
                      <a16:colId xmlns:a16="http://schemas.microsoft.com/office/drawing/2014/main" val="789193357"/>
                    </a:ext>
                  </a:extLst>
                </a:gridCol>
                <a:gridCol w="830215">
                  <a:extLst>
                    <a:ext uri="{9D8B030D-6E8A-4147-A177-3AD203B41FA5}">
                      <a16:colId xmlns:a16="http://schemas.microsoft.com/office/drawing/2014/main" val="665718293"/>
                    </a:ext>
                  </a:extLst>
                </a:gridCol>
              </a:tblGrid>
              <a:tr h="871738">
                <a:tc>
                  <a:txBody>
                    <a:bodyPr/>
                    <a:lstStyle/>
                    <a:p>
                      <a:r>
                        <a:rPr lang="en-US" sz="1100" b="1" dirty="0"/>
                        <a:t>Diploma Requirements: </a:t>
                      </a:r>
                    </a:p>
                    <a:p>
                      <a:r>
                        <a:rPr lang="en-US" sz="1100" dirty="0"/>
                        <a:t>One Test Required  from Groups 1/2/3</a:t>
                      </a:r>
                    </a:p>
                    <a:p>
                      <a:r>
                        <a:rPr lang="en-US" sz="1100" dirty="0"/>
                        <a:t>Optional 2 Courses </a:t>
                      </a:r>
                    </a:p>
                    <a:p>
                      <a:r>
                        <a:rPr lang="en-US" sz="1100" dirty="0"/>
                        <a:t>Five Categories/ 7 Exam Series = AICE Diploma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100" dirty="0"/>
                        <a:t>2024 </a:t>
                      </a:r>
                    </a:p>
                    <a:p>
                      <a:r>
                        <a:rPr lang="en-US" sz="1100" dirty="0"/>
                        <a:t>%</a:t>
                      </a:r>
                    </a:p>
                    <a:p>
                      <a:r>
                        <a:rPr lang="en-US" sz="1100" dirty="0"/>
                        <a:t>Passed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100" dirty="0"/>
                        <a:t>2025</a:t>
                      </a:r>
                    </a:p>
                    <a:p>
                      <a:r>
                        <a:rPr lang="en-US" sz="1100" dirty="0"/>
                        <a:t>%</a:t>
                      </a:r>
                    </a:p>
                    <a:p>
                      <a:r>
                        <a:rPr lang="en-US" sz="1100" dirty="0"/>
                        <a:t>Passed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100" dirty="0"/>
                        <a:t>Number Tested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23173838"/>
                  </a:ext>
                </a:extLst>
              </a:tr>
              <a:tr h="1222460">
                <a:tc>
                  <a:txBody>
                    <a:bodyPr/>
                    <a:lstStyle/>
                    <a:p>
                      <a:r>
                        <a:rPr lang="en-US" sz="1100" b="1" dirty="0"/>
                        <a:t>Group 1/ Math &amp; Science</a:t>
                      </a:r>
                    </a:p>
                    <a:p>
                      <a:r>
                        <a:rPr lang="en-US" sz="1100" b="0" dirty="0"/>
                        <a:t>Chemistry</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b="0" dirty="0"/>
                        <a:t>Environmental Management (Group 1 or 3)</a:t>
                      </a:r>
                    </a:p>
                    <a:p>
                      <a:r>
                        <a:rPr lang="en-US" sz="1100" b="0" dirty="0"/>
                        <a:t>Mathematics</a:t>
                      </a:r>
                    </a:p>
                    <a:p>
                      <a:r>
                        <a:rPr lang="en-US" sz="1100" b="0" dirty="0"/>
                        <a:t>Physics</a:t>
                      </a:r>
                    </a:p>
                    <a:p>
                      <a:r>
                        <a:rPr lang="en-US" sz="1100" b="0" dirty="0"/>
                        <a:t>Psychology (Group 1 or 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100" dirty="0">
                        <a:solidFill>
                          <a:schemeClr val="tx1"/>
                        </a:solidFill>
                      </a:endParaRPr>
                    </a:p>
                    <a:p>
                      <a:r>
                        <a:rPr lang="en-US" sz="1100" dirty="0">
                          <a:solidFill>
                            <a:schemeClr val="tx1"/>
                          </a:solidFill>
                        </a:rPr>
                        <a:t>11</a:t>
                      </a:r>
                    </a:p>
                    <a:p>
                      <a:r>
                        <a:rPr lang="en-US" sz="1100" dirty="0">
                          <a:solidFill>
                            <a:schemeClr val="tx1"/>
                          </a:solidFill>
                        </a:rPr>
                        <a:t>69</a:t>
                      </a:r>
                    </a:p>
                    <a:p>
                      <a:r>
                        <a:rPr lang="en-US" sz="1100" dirty="0">
                          <a:solidFill>
                            <a:schemeClr val="tx1"/>
                          </a:solidFill>
                        </a:rPr>
                        <a:t>26</a:t>
                      </a:r>
                    </a:p>
                    <a:p>
                      <a:r>
                        <a:rPr lang="en-US" sz="1100" dirty="0">
                          <a:solidFill>
                            <a:schemeClr val="tx1"/>
                          </a:solidFill>
                        </a:rPr>
                        <a:t>18</a:t>
                      </a:r>
                    </a:p>
                    <a:p>
                      <a:r>
                        <a:rPr lang="en-US" sz="1100" dirty="0">
                          <a:solidFill>
                            <a:schemeClr val="tx1"/>
                          </a:solidFill>
                        </a:rPr>
                        <a:t>69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100" dirty="0"/>
                    </a:p>
                    <a:p>
                      <a:r>
                        <a:rPr lang="en-US" sz="1100" dirty="0"/>
                        <a:t>N/A</a:t>
                      </a:r>
                    </a:p>
                    <a:p>
                      <a:r>
                        <a:rPr lang="en-US" sz="1100" dirty="0"/>
                        <a:t>72</a:t>
                      </a:r>
                    </a:p>
                    <a:p>
                      <a:r>
                        <a:rPr lang="en-US" sz="1100" dirty="0"/>
                        <a:t>23</a:t>
                      </a:r>
                    </a:p>
                    <a:p>
                      <a:r>
                        <a:rPr lang="en-US" sz="1100" dirty="0"/>
                        <a:t>20</a:t>
                      </a:r>
                    </a:p>
                    <a:p>
                      <a:r>
                        <a:rPr lang="en-US" sz="1100" dirty="0"/>
                        <a:t>62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100" dirty="0"/>
                    </a:p>
                    <a:p>
                      <a:r>
                        <a:rPr lang="en-US" sz="1100" dirty="0"/>
                        <a:t>0</a:t>
                      </a:r>
                    </a:p>
                    <a:p>
                      <a:r>
                        <a:rPr lang="en-US" sz="1100" dirty="0"/>
                        <a:t>103</a:t>
                      </a:r>
                    </a:p>
                    <a:p>
                      <a:r>
                        <a:rPr lang="en-US" sz="1100" dirty="0"/>
                        <a:t>81</a:t>
                      </a:r>
                    </a:p>
                    <a:p>
                      <a:r>
                        <a:rPr lang="en-US" sz="1100" dirty="0"/>
                        <a:t>26</a:t>
                      </a:r>
                    </a:p>
                    <a:p>
                      <a:r>
                        <a:rPr lang="en-US" sz="1100" dirty="0"/>
                        <a:t>51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95956641"/>
                  </a:ext>
                </a:extLst>
              </a:tr>
              <a:tr h="662166">
                <a:tc>
                  <a:txBody>
                    <a:bodyPr/>
                    <a:lstStyle/>
                    <a:p>
                      <a:r>
                        <a:rPr lang="en-US" sz="1100" b="1" dirty="0"/>
                        <a:t>Group 2/ Languages</a:t>
                      </a:r>
                    </a:p>
                    <a:p>
                      <a:r>
                        <a:rPr lang="en-US" sz="1100" b="0" dirty="0"/>
                        <a:t>English Language</a:t>
                      </a:r>
                    </a:p>
                    <a:p>
                      <a:r>
                        <a:rPr lang="en-US" sz="1100" b="0" dirty="0"/>
                        <a:t>Spanish Language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100" dirty="0">
                        <a:solidFill>
                          <a:schemeClr val="tx1"/>
                        </a:solidFill>
                      </a:endParaRPr>
                    </a:p>
                    <a:p>
                      <a:r>
                        <a:rPr lang="en-US" sz="1100" dirty="0">
                          <a:solidFill>
                            <a:schemeClr val="tx1"/>
                          </a:solidFill>
                        </a:rPr>
                        <a:t>78</a:t>
                      </a:r>
                    </a:p>
                    <a:p>
                      <a:r>
                        <a:rPr lang="en-US" sz="1100" dirty="0">
                          <a:solidFill>
                            <a:schemeClr val="tx1"/>
                          </a:solidFill>
                        </a:rPr>
                        <a:t>89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100" dirty="0"/>
                    </a:p>
                    <a:p>
                      <a:r>
                        <a:rPr lang="en-US" sz="1100" dirty="0"/>
                        <a:t>76</a:t>
                      </a:r>
                    </a:p>
                    <a:p>
                      <a:r>
                        <a:rPr lang="en-US" sz="1100" dirty="0"/>
                        <a:t>86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100" dirty="0"/>
                    </a:p>
                    <a:p>
                      <a:r>
                        <a:rPr lang="en-US" sz="1100" dirty="0"/>
                        <a:t>114</a:t>
                      </a:r>
                    </a:p>
                    <a:p>
                      <a:r>
                        <a:rPr lang="en-US" sz="1100" dirty="0"/>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23447888"/>
                  </a:ext>
                </a:extLst>
              </a:tr>
              <a:tr h="1035696">
                <a:tc>
                  <a:txBody>
                    <a:bodyPr/>
                    <a:lstStyle/>
                    <a:p>
                      <a:r>
                        <a:rPr lang="en-US" sz="1100" b="1" dirty="0"/>
                        <a:t>Group 2/ Humanities</a:t>
                      </a:r>
                    </a:p>
                    <a:p>
                      <a:r>
                        <a:rPr lang="en-US" sz="1100" b="0" dirty="0"/>
                        <a:t>International History</a:t>
                      </a:r>
                    </a:p>
                    <a:p>
                      <a:r>
                        <a:rPr lang="en-US" sz="1100" b="0" dirty="0"/>
                        <a:t>Literature in English</a:t>
                      </a:r>
                    </a:p>
                    <a:p>
                      <a:r>
                        <a:rPr lang="en-US" sz="1100" b="0" dirty="0"/>
                        <a:t>US History</a:t>
                      </a:r>
                    </a:p>
                    <a:p>
                      <a:r>
                        <a:rPr lang="en-US" sz="1100" b="0" dirty="0"/>
                        <a:t>Music</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100" dirty="0">
                        <a:solidFill>
                          <a:schemeClr val="tx1"/>
                        </a:solidFill>
                      </a:endParaRPr>
                    </a:p>
                    <a:p>
                      <a:r>
                        <a:rPr lang="en-US" sz="1100" dirty="0">
                          <a:solidFill>
                            <a:schemeClr val="tx1"/>
                          </a:solidFill>
                        </a:rPr>
                        <a:t>40</a:t>
                      </a:r>
                    </a:p>
                    <a:p>
                      <a:r>
                        <a:rPr lang="en-US" sz="1100" dirty="0">
                          <a:solidFill>
                            <a:schemeClr val="tx1"/>
                          </a:solidFill>
                        </a:rPr>
                        <a:t>80</a:t>
                      </a:r>
                    </a:p>
                    <a:p>
                      <a:r>
                        <a:rPr lang="en-US" sz="1100" dirty="0">
                          <a:solidFill>
                            <a:schemeClr val="tx1"/>
                          </a:solidFill>
                        </a:rPr>
                        <a:t>80</a:t>
                      </a:r>
                    </a:p>
                    <a:p>
                      <a:r>
                        <a:rPr lang="en-US" sz="1100" dirty="0">
                          <a:solidFill>
                            <a:schemeClr val="tx1"/>
                          </a:solidFill>
                        </a:rPr>
                        <a:t>100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100" dirty="0"/>
                    </a:p>
                    <a:p>
                      <a:r>
                        <a:rPr lang="en-US" sz="1100" dirty="0"/>
                        <a:t>40</a:t>
                      </a:r>
                    </a:p>
                    <a:p>
                      <a:r>
                        <a:rPr lang="en-US" sz="1100" dirty="0"/>
                        <a:t>69</a:t>
                      </a:r>
                    </a:p>
                    <a:p>
                      <a:r>
                        <a:rPr lang="en-US" sz="1100" dirty="0"/>
                        <a:t>81</a:t>
                      </a:r>
                    </a:p>
                    <a:p>
                      <a:r>
                        <a:rPr lang="en-US" sz="1100" dirty="0"/>
                        <a:t>N/A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100" dirty="0"/>
                    </a:p>
                    <a:p>
                      <a:r>
                        <a:rPr lang="en-US" sz="1100" dirty="0"/>
                        <a:t>114</a:t>
                      </a:r>
                    </a:p>
                    <a:p>
                      <a:r>
                        <a:rPr lang="en-US" sz="1100" dirty="0"/>
                        <a:t>186</a:t>
                      </a:r>
                    </a:p>
                    <a:p>
                      <a:r>
                        <a:rPr lang="en-US" sz="1100" dirty="0"/>
                        <a:t>86</a:t>
                      </a:r>
                    </a:p>
                    <a:p>
                      <a:r>
                        <a:rPr lang="en-US" sz="1100"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33742307"/>
                  </a:ext>
                </a:extLst>
              </a:tr>
              <a:tr h="1035696">
                <a:tc>
                  <a:txBody>
                    <a:bodyPr/>
                    <a:lstStyle/>
                    <a:p>
                      <a:r>
                        <a:rPr lang="en-US" sz="1100" b="1" dirty="0"/>
                        <a:t>Interdisciplinary and Skills based Subjects</a:t>
                      </a:r>
                    </a:p>
                    <a:p>
                      <a:r>
                        <a:rPr lang="en-US" sz="1100" b="0" dirty="0"/>
                        <a:t>Thinking Skills</a:t>
                      </a:r>
                    </a:p>
                    <a:p>
                      <a:r>
                        <a:rPr lang="en-US" sz="1100" b="0" dirty="0"/>
                        <a:t>English General Paper (Gen Ed 78%/ AICE 100%)</a:t>
                      </a:r>
                    </a:p>
                    <a:p>
                      <a:r>
                        <a:rPr lang="en-US" sz="1100" b="0" dirty="0"/>
                        <a:t>Required: Global Perspectives</a:t>
                      </a:r>
                    </a:p>
                    <a:p>
                      <a:r>
                        <a:rPr lang="en-US" sz="1100" b="0" dirty="0"/>
                        <a:t>Travel and Tourism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100" dirty="0">
                        <a:solidFill>
                          <a:schemeClr val="tx1"/>
                        </a:solidFill>
                      </a:endParaRPr>
                    </a:p>
                    <a:p>
                      <a:r>
                        <a:rPr lang="en-US" sz="1100" dirty="0">
                          <a:solidFill>
                            <a:schemeClr val="tx1"/>
                          </a:solidFill>
                        </a:rPr>
                        <a:t>82</a:t>
                      </a:r>
                    </a:p>
                    <a:p>
                      <a:r>
                        <a:rPr lang="en-US" sz="1100" dirty="0">
                          <a:solidFill>
                            <a:schemeClr val="tx1"/>
                          </a:solidFill>
                        </a:rPr>
                        <a:t>80</a:t>
                      </a:r>
                    </a:p>
                    <a:p>
                      <a:r>
                        <a:rPr lang="en-US" sz="1100" dirty="0">
                          <a:solidFill>
                            <a:schemeClr val="tx1"/>
                          </a:solidFill>
                        </a:rPr>
                        <a:t>100</a:t>
                      </a:r>
                    </a:p>
                    <a:p>
                      <a:r>
                        <a:rPr lang="en-US" sz="1100" dirty="0">
                          <a:solidFill>
                            <a:schemeClr val="tx1"/>
                          </a:solidFill>
                        </a:rPr>
                        <a:t>N/A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100" dirty="0"/>
                    </a:p>
                    <a:p>
                      <a:r>
                        <a:rPr lang="en-US" sz="1100" dirty="0"/>
                        <a:t>75</a:t>
                      </a:r>
                    </a:p>
                    <a:p>
                      <a:r>
                        <a:rPr lang="en-US" sz="1100" dirty="0"/>
                        <a:t>90</a:t>
                      </a:r>
                    </a:p>
                    <a:p>
                      <a:r>
                        <a:rPr lang="en-US" sz="1100" dirty="0"/>
                        <a:t>99</a:t>
                      </a:r>
                    </a:p>
                    <a:p>
                      <a:r>
                        <a:rPr lang="en-US" sz="1100" dirty="0"/>
                        <a:t>13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100" dirty="0"/>
                    </a:p>
                    <a:p>
                      <a:r>
                        <a:rPr lang="en-US" sz="1100" dirty="0"/>
                        <a:t>117</a:t>
                      </a:r>
                    </a:p>
                    <a:p>
                      <a:r>
                        <a:rPr lang="en-US" sz="1100" dirty="0"/>
                        <a:t>103</a:t>
                      </a:r>
                    </a:p>
                    <a:p>
                      <a:r>
                        <a:rPr lang="en-US" sz="1100" dirty="0"/>
                        <a:t>91</a:t>
                      </a:r>
                    </a:p>
                    <a:p>
                      <a:r>
                        <a:rPr lang="en-US" sz="1100" dirty="0"/>
                        <a:t>31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40837346"/>
                  </a:ext>
                </a:extLst>
              </a:tr>
              <a:tr h="662166">
                <a:tc>
                  <a:txBody>
                    <a:bodyPr/>
                    <a:lstStyle/>
                    <a:p>
                      <a:r>
                        <a:rPr lang="en-US" sz="1100" b="0" dirty="0">
                          <a:solidFill>
                            <a:schemeClr val="tx1"/>
                          </a:solidFill>
                        </a:rPr>
                        <a:t>Total Tested</a:t>
                      </a:r>
                    </a:p>
                    <a:p>
                      <a:r>
                        <a:rPr lang="en-US" sz="1100" b="0" dirty="0">
                          <a:solidFill>
                            <a:schemeClr val="tx1"/>
                          </a:solidFill>
                        </a:rPr>
                        <a:t>Total Passes</a:t>
                      </a:r>
                    </a:p>
                    <a:p>
                      <a:r>
                        <a:rPr lang="en-US" sz="1100" b="0" dirty="0">
                          <a:solidFill>
                            <a:schemeClr val="tx1"/>
                          </a:solidFill>
                        </a:rPr>
                        <a:t>Cambridge Diplomas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100" dirty="0">
                          <a:solidFill>
                            <a:schemeClr val="tx1"/>
                          </a:solidFill>
                        </a:rPr>
                        <a:t>1152</a:t>
                      </a:r>
                    </a:p>
                    <a:p>
                      <a:r>
                        <a:rPr lang="en-US" sz="1100" dirty="0">
                          <a:solidFill>
                            <a:schemeClr val="tx1"/>
                          </a:solidFill>
                        </a:rPr>
                        <a:t>801/70%</a:t>
                      </a:r>
                    </a:p>
                    <a:p>
                      <a:r>
                        <a:rPr lang="en-US" sz="1100" dirty="0">
                          <a:solidFill>
                            <a:schemeClr val="tx1"/>
                          </a:solidFill>
                        </a:rPr>
                        <a:t>66</a:t>
                      </a:r>
                      <a:endParaRPr lang="en-US" sz="11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100" dirty="0">
                          <a:solidFill>
                            <a:schemeClr val="tx1"/>
                          </a:solidFill>
                        </a:rPr>
                        <a:t>1207</a:t>
                      </a:r>
                    </a:p>
                    <a:p>
                      <a:r>
                        <a:rPr lang="en-US" sz="1100" dirty="0">
                          <a:solidFill>
                            <a:schemeClr val="tx1"/>
                          </a:solidFill>
                        </a:rPr>
                        <a:t>836/69%</a:t>
                      </a:r>
                    </a:p>
                    <a:p>
                      <a:r>
                        <a:rPr lang="en-US" sz="1100" dirty="0">
                          <a:solidFill>
                            <a:schemeClr val="tx1"/>
                          </a:solidFill>
                        </a:rPr>
                        <a:t>62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4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05917509"/>
                  </a:ext>
                </a:extLst>
              </a:tr>
            </a:tbl>
          </a:graphicData>
        </a:graphic>
      </p:graphicFrame>
      <p:sp>
        <p:nvSpPr>
          <p:cNvPr id="11" name="TextBox 10">
            <a:extLst>
              <a:ext uri="{FF2B5EF4-FFF2-40B4-BE49-F238E27FC236}">
                <a16:creationId xmlns:a16="http://schemas.microsoft.com/office/drawing/2014/main" id="{D11BA837-1859-AC7E-4114-B55CD7484A26}"/>
              </a:ext>
            </a:extLst>
          </p:cNvPr>
          <p:cNvSpPr txBox="1"/>
          <p:nvPr/>
        </p:nvSpPr>
        <p:spPr>
          <a:xfrm>
            <a:off x="11734800" y="3013250"/>
            <a:ext cx="3465576" cy="646331"/>
          </a:xfrm>
          <a:prstGeom prst="rect">
            <a:avLst/>
          </a:prstGeom>
          <a:noFill/>
        </p:spPr>
        <p:txBody>
          <a:bodyPr wrap="square" rtlCol="0">
            <a:spAutoFit/>
          </a:bodyPr>
          <a:lstStyle/>
          <a:p>
            <a:r>
              <a:rPr lang="en-US" b="1" dirty="0"/>
              <a:t>Cambridge Testing Highlights</a:t>
            </a:r>
          </a:p>
          <a:p>
            <a:endParaRPr lang="en-US" dirty="0"/>
          </a:p>
        </p:txBody>
      </p:sp>
      <p:sp>
        <p:nvSpPr>
          <p:cNvPr id="12" name="TextBox 11">
            <a:extLst>
              <a:ext uri="{FF2B5EF4-FFF2-40B4-BE49-F238E27FC236}">
                <a16:creationId xmlns:a16="http://schemas.microsoft.com/office/drawing/2014/main" id="{B6F3327B-7A48-1A2F-DB7D-DA359A4D1E67}"/>
              </a:ext>
            </a:extLst>
          </p:cNvPr>
          <p:cNvSpPr txBox="1"/>
          <p:nvPr/>
        </p:nvSpPr>
        <p:spPr>
          <a:xfrm>
            <a:off x="3276600" y="3013250"/>
            <a:ext cx="2999232" cy="369332"/>
          </a:xfrm>
          <a:prstGeom prst="rect">
            <a:avLst/>
          </a:prstGeom>
          <a:noFill/>
        </p:spPr>
        <p:txBody>
          <a:bodyPr wrap="square" rtlCol="0">
            <a:spAutoFit/>
          </a:bodyPr>
          <a:lstStyle/>
          <a:p>
            <a:pPr algn="ctr"/>
            <a:r>
              <a:rPr lang="en-US" b="1" dirty="0"/>
              <a:t>School Grade Components</a:t>
            </a:r>
          </a:p>
        </p:txBody>
      </p:sp>
      <p:sp>
        <p:nvSpPr>
          <p:cNvPr id="14" name="TextBox 13">
            <a:extLst>
              <a:ext uri="{FF2B5EF4-FFF2-40B4-BE49-F238E27FC236}">
                <a16:creationId xmlns:a16="http://schemas.microsoft.com/office/drawing/2014/main" id="{2773D052-EE34-CB49-C9D6-F801F5DCC8C8}"/>
              </a:ext>
            </a:extLst>
          </p:cNvPr>
          <p:cNvSpPr txBox="1"/>
          <p:nvPr/>
        </p:nvSpPr>
        <p:spPr>
          <a:xfrm>
            <a:off x="2133600" y="9334500"/>
            <a:ext cx="13928487" cy="923330"/>
          </a:xfrm>
          <a:prstGeom prst="rect">
            <a:avLst/>
          </a:prstGeom>
          <a:noFill/>
        </p:spPr>
        <p:txBody>
          <a:bodyPr wrap="square" rtlCol="0">
            <a:spAutoFit/>
          </a:bodyPr>
          <a:lstStyle/>
          <a:p>
            <a:pPr algn="ctr"/>
            <a:endParaRPr lang="en-US" dirty="0">
              <a:solidFill>
                <a:srgbClr val="006BB6"/>
              </a:solidFill>
              <a:latin typeface="Canva Sans Bold"/>
              <a:ea typeface="Canva Sans Bold"/>
              <a:cs typeface="Canva Sans Bold"/>
              <a:sym typeface="Canva Sans Bold"/>
            </a:endParaRPr>
          </a:p>
          <a:p>
            <a:pPr algn="ctr"/>
            <a:r>
              <a:rPr lang="en-US" dirty="0">
                <a:solidFill>
                  <a:srgbClr val="006BB6"/>
                </a:solidFill>
                <a:latin typeface="Canva Sans Bold"/>
                <a:ea typeface="Canva Sans Bold"/>
                <a:cs typeface="Canva Sans Bold"/>
                <a:sym typeface="Canva Sans Bold"/>
              </a:rPr>
              <a:t>OASIS HIGH SCHOOL IS A SCHOOL OF EXCELLENCE</a:t>
            </a:r>
          </a:p>
          <a:p>
            <a:endParaRPr lang="en-US" dirty="0"/>
          </a:p>
        </p:txBody>
      </p:sp>
    </p:spTree>
    <p:extLst>
      <p:ext uri="{BB962C8B-B14F-4D97-AF65-F5344CB8AC3E}">
        <p14:creationId xmlns:p14="http://schemas.microsoft.com/office/powerpoint/2010/main" val="160730570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6291500" y="330607"/>
            <a:ext cx="11512543" cy="790575"/>
          </a:xfrm>
          <a:prstGeom prst="rect">
            <a:avLst/>
          </a:prstGeom>
        </p:spPr>
        <p:txBody>
          <a:bodyPr lIns="0" tIns="0" rIns="0" bIns="0" rtlCol="0" anchor="t">
            <a:spAutoFit/>
          </a:bodyPr>
          <a:lstStyle/>
          <a:p>
            <a:pPr marL="0" lvl="0" indent="0" algn="l">
              <a:lnSpc>
                <a:spcPts val="6278"/>
              </a:lnSpc>
              <a:spcBef>
                <a:spcPct val="0"/>
              </a:spcBef>
            </a:pPr>
            <a:r>
              <a:rPr lang="en-US" sz="5231" spc="188">
                <a:solidFill>
                  <a:srgbClr val="FF3131"/>
                </a:solidFill>
                <a:latin typeface="Montserrat Classic Bold"/>
                <a:ea typeface="Montserrat Classic Bold"/>
                <a:cs typeface="Montserrat Classic Bold"/>
                <a:sym typeface="Montserrat Classic Bold"/>
              </a:rPr>
              <a:t>GOAL#1: Student Achievement</a:t>
            </a:r>
          </a:p>
        </p:txBody>
      </p:sp>
      <p:sp>
        <p:nvSpPr>
          <p:cNvPr id="3" name="Freeform 3"/>
          <p:cNvSpPr/>
          <p:nvPr/>
        </p:nvSpPr>
        <p:spPr>
          <a:xfrm rot="5826478">
            <a:off x="-4277790" y="2448051"/>
            <a:ext cx="14236019" cy="7411593"/>
          </a:xfrm>
          <a:custGeom>
            <a:avLst/>
            <a:gdLst/>
            <a:ahLst/>
            <a:cxnLst/>
            <a:rect l="l" t="t" r="r" b="b"/>
            <a:pathLst>
              <a:path w="14236019" h="7411593">
                <a:moveTo>
                  <a:pt x="0" y="0"/>
                </a:moveTo>
                <a:lnTo>
                  <a:pt x="14236019" y="0"/>
                </a:lnTo>
                <a:lnTo>
                  <a:pt x="14236019" y="7411592"/>
                </a:lnTo>
                <a:lnTo>
                  <a:pt x="0" y="741159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4" name="TextBox 4"/>
          <p:cNvSpPr txBox="1"/>
          <p:nvPr/>
        </p:nvSpPr>
        <p:spPr>
          <a:xfrm>
            <a:off x="512118" y="638401"/>
            <a:ext cx="4018692" cy="7487306"/>
          </a:xfrm>
          <a:prstGeom prst="rect">
            <a:avLst/>
          </a:prstGeom>
        </p:spPr>
        <p:txBody>
          <a:bodyPr lIns="0" tIns="0" rIns="0" bIns="0" rtlCol="0" anchor="t">
            <a:spAutoFit/>
          </a:bodyPr>
          <a:lstStyle/>
          <a:p>
            <a:pPr algn="ctr">
              <a:lnSpc>
                <a:spcPts val="7298"/>
              </a:lnSpc>
            </a:pPr>
            <a:endParaRPr dirty="0"/>
          </a:p>
          <a:p>
            <a:pPr algn="ctr">
              <a:lnSpc>
                <a:spcPts val="7298"/>
              </a:lnSpc>
            </a:pPr>
            <a:endParaRPr dirty="0"/>
          </a:p>
          <a:p>
            <a:pPr algn="ctr">
              <a:lnSpc>
                <a:spcPts val="5478"/>
              </a:lnSpc>
            </a:pPr>
            <a:r>
              <a:rPr lang="en-US" sz="3912" dirty="0">
                <a:solidFill>
                  <a:srgbClr val="006BB6"/>
                </a:solidFill>
                <a:latin typeface="Canva Sans Bold"/>
                <a:ea typeface="Canva Sans Bold"/>
                <a:cs typeface="Canva Sans Bold"/>
                <a:sym typeface="Canva Sans Bold"/>
              </a:rPr>
              <a:t>OASIS ELEMENTARY SOUTH IS A SCHOOL OF EXCELLENCE</a:t>
            </a:r>
          </a:p>
          <a:p>
            <a:pPr algn="ctr">
              <a:lnSpc>
                <a:spcPts val="3238"/>
              </a:lnSpc>
            </a:pPr>
            <a:endParaRPr lang="en-US" sz="3912" dirty="0">
              <a:solidFill>
                <a:srgbClr val="FF3131"/>
              </a:solidFill>
              <a:latin typeface="Canva Sans Bold"/>
              <a:ea typeface="Canva Sans Bold"/>
              <a:cs typeface="Canva Sans Bold"/>
              <a:sym typeface="Canva Sans Bold"/>
            </a:endParaRPr>
          </a:p>
          <a:p>
            <a:pPr algn="ctr">
              <a:lnSpc>
                <a:spcPts val="3238"/>
              </a:lnSpc>
            </a:pPr>
            <a:endParaRPr lang="en-US" sz="3912" dirty="0">
              <a:solidFill>
                <a:srgbClr val="FF3131"/>
              </a:solidFill>
              <a:latin typeface="Canva Sans Bold"/>
              <a:ea typeface="Canva Sans Bold"/>
              <a:cs typeface="Canva Sans Bold"/>
              <a:sym typeface="Canva Sans Bold"/>
            </a:endParaRPr>
          </a:p>
          <a:p>
            <a:pPr algn="ctr">
              <a:lnSpc>
                <a:spcPts val="3378"/>
              </a:lnSpc>
            </a:pPr>
            <a:endParaRPr lang="en-US" sz="3912" dirty="0">
              <a:solidFill>
                <a:srgbClr val="FF3131"/>
              </a:solidFill>
              <a:latin typeface="Canva Sans Bold"/>
              <a:ea typeface="Canva Sans Bold"/>
              <a:cs typeface="Canva Sans Bold"/>
              <a:sym typeface="Canva Sans Bold"/>
            </a:endParaRPr>
          </a:p>
          <a:p>
            <a:pPr algn="ctr">
              <a:lnSpc>
                <a:spcPts val="7298"/>
              </a:lnSpc>
            </a:pPr>
            <a:endParaRPr lang="en-US" sz="3912" dirty="0">
              <a:solidFill>
                <a:srgbClr val="FF3131"/>
              </a:solidFill>
              <a:latin typeface="Canva Sans Bold"/>
              <a:ea typeface="Canva Sans Bold"/>
              <a:cs typeface="Canva Sans Bold"/>
              <a:sym typeface="Canva Sans Bold"/>
            </a:endParaRPr>
          </a:p>
        </p:txBody>
      </p:sp>
      <p:graphicFrame>
        <p:nvGraphicFramePr>
          <p:cNvPr id="8" name="Table 7">
            <a:extLst>
              <a:ext uri="{FF2B5EF4-FFF2-40B4-BE49-F238E27FC236}">
                <a16:creationId xmlns:a16="http://schemas.microsoft.com/office/drawing/2014/main" id="{B0A79B6E-5FE5-1A82-0695-30806AB012AB}"/>
              </a:ext>
            </a:extLst>
          </p:cNvPr>
          <p:cNvGraphicFramePr>
            <a:graphicFrameLocks noGrp="1"/>
          </p:cNvGraphicFramePr>
          <p:nvPr>
            <p:extLst>
              <p:ext uri="{D42A27DB-BD31-4B8C-83A1-F6EECF244321}">
                <p14:modId xmlns:p14="http://schemas.microsoft.com/office/powerpoint/2010/main" val="821852823"/>
              </p:ext>
            </p:extLst>
          </p:nvPr>
        </p:nvGraphicFramePr>
        <p:xfrm>
          <a:off x="7161193" y="3162300"/>
          <a:ext cx="9116191" cy="5715000"/>
        </p:xfrm>
        <a:graphic>
          <a:graphicData uri="http://schemas.openxmlformats.org/drawingml/2006/table">
            <a:tbl>
              <a:tblPr firstRow="1" firstCol="1" bandRow="1">
                <a:tableStyleId>{5C22544A-7EE6-4342-B048-85BDC9FD1C3A}</a:tableStyleId>
              </a:tblPr>
              <a:tblGrid>
                <a:gridCol w="4211424">
                  <a:extLst>
                    <a:ext uri="{9D8B030D-6E8A-4147-A177-3AD203B41FA5}">
                      <a16:colId xmlns:a16="http://schemas.microsoft.com/office/drawing/2014/main" val="350381541"/>
                    </a:ext>
                  </a:extLst>
                </a:gridCol>
                <a:gridCol w="2471981">
                  <a:extLst>
                    <a:ext uri="{9D8B030D-6E8A-4147-A177-3AD203B41FA5}">
                      <a16:colId xmlns:a16="http://schemas.microsoft.com/office/drawing/2014/main" val="4246502246"/>
                    </a:ext>
                  </a:extLst>
                </a:gridCol>
                <a:gridCol w="2432786">
                  <a:extLst>
                    <a:ext uri="{9D8B030D-6E8A-4147-A177-3AD203B41FA5}">
                      <a16:colId xmlns:a16="http://schemas.microsoft.com/office/drawing/2014/main" val="4228611822"/>
                    </a:ext>
                  </a:extLst>
                </a:gridCol>
              </a:tblGrid>
              <a:tr h="571500">
                <a:tc>
                  <a:txBody>
                    <a:bodyPr/>
                    <a:lstStyle/>
                    <a:p>
                      <a:pPr marL="0" marR="0" algn="l">
                        <a:lnSpc>
                          <a:spcPct val="115000"/>
                        </a:lnSpc>
                        <a:spcAft>
                          <a:spcPts val="800"/>
                        </a:spcAft>
                        <a:buNone/>
                      </a:pPr>
                      <a:r>
                        <a:rPr lang="en-US" sz="2000" kern="100">
                          <a:effectLst/>
                        </a:rPr>
                        <a:t>OES</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gn="ctr">
                        <a:lnSpc>
                          <a:spcPct val="115000"/>
                        </a:lnSpc>
                        <a:spcAft>
                          <a:spcPts val="800"/>
                        </a:spcAft>
                        <a:buNone/>
                      </a:pPr>
                      <a:r>
                        <a:rPr lang="en-US" sz="2000" kern="100">
                          <a:effectLst/>
                        </a:rPr>
                        <a:t>Points</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gn="ctr">
                        <a:lnSpc>
                          <a:spcPct val="115000"/>
                        </a:lnSpc>
                        <a:spcAft>
                          <a:spcPts val="800"/>
                        </a:spcAft>
                        <a:buNone/>
                      </a:pPr>
                      <a:r>
                        <a:rPr lang="en-US" sz="2000" kern="100">
                          <a:effectLst/>
                        </a:rPr>
                        <a:t>Gains</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965401381"/>
                  </a:ext>
                </a:extLst>
              </a:tr>
              <a:tr h="571500">
                <a:tc>
                  <a:txBody>
                    <a:bodyPr/>
                    <a:lstStyle/>
                    <a:p>
                      <a:pPr marL="0" marR="0" algn="l">
                        <a:lnSpc>
                          <a:spcPct val="115000"/>
                        </a:lnSpc>
                        <a:spcAft>
                          <a:spcPts val="800"/>
                        </a:spcAft>
                        <a:buNone/>
                      </a:pPr>
                      <a:r>
                        <a:rPr lang="en-US" sz="2000" kern="100">
                          <a:effectLst/>
                        </a:rPr>
                        <a:t>Grade 3 ELA Achievement</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gn="ctr">
                        <a:lnSpc>
                          <a:spcPct val="115000"/>
                        </a:lnSpc>
                        <a:spcAft>
                          <a:spcPts val="800"/>
                        </a:spcAft>
                        <a:buNone/>
                      </a:pPr>
                      <a:r>
                        <a:rPr lang="en-US" sz="2000" kern="100">
                          <a:effectLst/>
                        </a:rPr>
                        <a:t>73</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gn="ctr">
                        <a:lnSpc>
                          <a:spcPct val="115000"/>
                        </a:lnSpc>
                        <a:spcAft>
                          <a:spcPts val="800"/>
                        </a:spcAft>
                        <a:buNone/>
                      </a:pPr>
                      <a:r>
                        <a:rPr lang="en-US" sz="2000" kern="100">
                          <a:effectLst/>
                        </a:rPr>
                        <a:t>-4</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105577534"/>
                  </a:ext>
                </a:extLst>
              </a:tr>
              <a:tr h="571500">
                <a:tc>
                  <a:txBody>
                    <a:bodyPr/>
                    <a:lstStyle/>
                    <a:p>
                      <a:pPr marL="0" marR="0" algn="l">
                        <a:lnSpc>
                          <a:spcPct val="115000"/>
                        </a:lnSpc>
                        <a:spcAft>
                          <a:spcPts val="800"/>
                        </a:spcAft>
                        <a:buNone/>
                      </a:pPr>
                      <a:r>
                        <a:rPr lang="en-US" sz="2000" kern="100">
                          <a:effectLst/>
                        </a:rPr>
                        <a:t>ELA Achievement</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gn="ctr">
                        <a:lnSpc>
                          <a:spcPct val="115000"/>
                        </a:lnSpc>
                        <a:spcAft>
                          <a:spcPts val="800"/>
                        </a:spcAft>
                        <a:buNone/>
                      </a:pPr>
                      <a:r>
                        <a:rPr lang="en-US" sz="2000" kern="100">
                          <a:effectLst/>
                        </a:rPr>
                        <a:t>69</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gn="ctr">
                        <a:lnSpc>
                          <a:spcPct val="115000"/>
                        </a:lnSpc>
                        <a:spcAft>
                          <a:spcPts val="800"/>
                        </a:spcAft>
                        <a:buNone/>
                      </a:pPr>
                      <a:r>
                        <a:rPr lang="en-US" sz="2000" kern="100">
                          <a:effectLst/>
                        </a:rPr>
                        <a:t>-6</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367551333"/>
                  </a:ext>
                </a:extLst>
              </a:tr>
              <a:tr h="571500">
                <a:tc>
                  <a:txBody>
                    <a:bodyPr/>
                    <a:lstStyle/>
                    <a:p>
                      <a:pPr marL="0" marR="0" algn="l">
                        <a:lnSpc>
                          <a:spcPct val="115000"/>
                        </a:lnSpc>
                        <a:spcAft>
                          <a:spcPts val="800"/>
                        </a:spcAft>
                        <a:buNone/>
                      </a:pPr>
                      <a:r>
                        <a:rPr lang="en-US" sz="2000" kern="100">
                          <a:effectLst/>
                        </a:rPr>
                        <a:t>ELA Learning Gains</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gn="ctr">
                        <a:lnSpc>
                          <a:spcPct val="115000"/>
                        </a:lnSpc>
                        <a:spcAft>
                          <a:spcPts val="800"/>
                        </a:spcAft>
                        <a:buNone/>
                      </a:pPr>
                      <a:r>
                        <a:rPr lang="en-US" sz="2000" kern="100">
                          <a:effectLst/>
                        </a:rPr>
                        <a:t>62</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gn="ctr">
                        <a:lnSpc>
                          <a:spcPct val="115000"/>
                        </a:lnSpc>
                        <a:spcAft>
                          <a:spcPts val="800"/>
                        </a:spcAft>
                        <a:buNone/>
                      </a:pPr>
                      <a:r>
                        <a:rPr lang="en-US" sz="2000" kern="100">
                          <a:effectLst/>
                        </a:rPr>
                        <a:t>-8</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72930152"/>
                  </a:ext>
                </a:extLst>
              </a:tr>
              <a:tr h="571500">
                <a:tc>
                  <a:txBody>
                    <a:bodyPr/>
                    <a:lstStyle/>
                    <a:p>
                      <a:pPr marL="0" marR="0" algn="l">
                        <a:lnSpc>
                          <a:spcPct val="115000"/>
                        </a:lnSpc>
                        <a:spcAft>
                          <a:spcPts val="800"/>
                        </a:spcAft>
                        <a:buNone/>
                      </a:pPr>
                      <a:r>
                        <a:rPr lang="en-US" sz="2000" kern="100">
                          <a:effectLst/>
                        </a:rPr>
                        <a:t>ELA LG of Lowest 25%</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gn="ctr">
                        <a:lnSpc>
                          <a:spcPct val="115000"/>
                        </a:lnSpc>
                        <a:spcAft>
                          <a:spcPts val="800"/>
                        </a:spcAft>
                        <a:buNone/>
                      </a:pPr>
                      <a:r>
                        <a:rPr lang="en-US" sz="2000" kern="100">
                          <a:effectLst/>
                        </a:rPr>
                        <a:t>51</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gn="ctr">
                        <a:lnSpc>
                          <a:spcPct val="115000"/>
                        </a:lnSpc>
                        <a:spcAft>
                          <a:spcPts val="800"/>
                        </a:spcAft>
                        <a:buNone/>
                      </a:pPr>
                      <a:r>
                        <a:rPr lang="en-US" sz="2000" kern="100">
                          <a:effectLst/>
                        </a:rPr>
                        <a:t>-3</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528918323"/>
                  </a:ext>
                </a:extLst>
              </a:tr>
              <a:tr h="571500">
                <a:tc>
                  <a:txBody>
                    <a:bodyPr/>
                    <a:lstStyle/>
                    <a:p>
                      <a:pPr marL="0" marR="0" algn="l">
                        <a:lnSpc>
                          <a:spcPct val="115000"/>
                        </a:lnSpc>
                        <a:spcAft>
                          <a:spcPts val="800"/>
                        </a:spcAft>
                        <a:buNone/>
                      </a:pPr>
                      <a:r>
                        <a:rPr lang="en-US" sz="2000" kern="100">
                          <a:effectLst/>
                        </a:rPr>
                        <a:t>Math Achievement</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gn="ctr">
                        <a:lnSpc>
                          <a:spcPct val="115000"/>
                        </a:lnSpc>
                        <a:spcAft>
                          <a:spcPts val="800"/>
                        </a:spcAft>
                        <a:buNone/>
                      </a:pPr>
                      <a:r>
                        <a:rPr lang="en-US" sz="2000" kern="100">
                          <a:effectLst/>
                        </a:rPr>
                        <a:t>80</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gn="ctr">
                        <a:lnSpc>
                          <a:spcPct val="115000"/>
                        </a:lnSpc>
                        <a:spcAft>
                          <a:spcPts val="800"/>
                        </a:spcAft>
                        <a:buNone/>
                      </a:pPr>
                      <a:r>
                        <a:rPr lang="en-US" sz="2000" kern="100">
                          <a:effectLst/>
                        </a:rPr>
                        <a:t>-2</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786726419"/>
                  </a:ext>
                </a:extLst>
              </a:tr>
              <a:tr h="571500">
                <a:tc>
                  <a:txBody>
                    <a:bodyPr/>
                    <a:lstStyle/>
                    <a:p>
                      <a:pPr marL="0" marR="0" algn="l">
                        <a:lnSpc>
                          <a:spcPct val="115000"/>
                        </a:lnSpc>
                        <a:spcAft>
                          <a:spcPts val="800"/>
                        </a:spcAft>
                        <a:buNone/>
                      </a:pPr>
                      <a:r>
                        <a:rPr lang="en-US" sz="2000" kern="100">
                          <a:effectLst/>
                        </a:rPr>
                        <a:t>Math Learning Gains</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gn="ctr">
                        <a:lnSpc>
                          <a:spcPct val="115000"/>
                        </a:lnSpc>
                        <a:spcAft>
                          <a:spcPts val="800"/>
                        </a:spcAft>
                        <a:buNone/>
                      </a:pPr>
                      <a:r>
                        <a:rPr lang="en-US" sz="2000" kern="100">
                          <a:effectLst/>
                        </a:rPr>
                        <a:t>73</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gn="ctr">
                        <a:lnSpc>
                          <a:spcPct val="115000"/>
                        </a:lnSpc>
                        <a:spcAft>
                          <a:spcPts val="800"/>
                        </a:spcAft>
                        <a:buNone/>
                      </a:pPr>
                      <a:r>
                        <a:rPr lang="en-US" sz="2000" kern="100">
                          <a:effectLst/>
                        </a:rPr>
                        <a:t>-6</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671817424"/>
                  </a:ext>
                </a:extLst>
              </a:tr>
              <a:tr h="571500">
                <a:tc>
                  <a:txBody>
                    <a:bodyPr/>
                    <a:lstStyle/>
                    <a:p>
                      <a:pPr marL="0" marR="0" algn="l">
                        <a:lnSpc>
                          <a:spcPct val="115000"/>
                        </a:lnSpc>
                        <a:spcAft>
                          <a:spcPts val="800"/>
                        </a:spcAft>
                        <a:buNone/>
                      </a:pPr>
                      <a:r>
                        <a:rPr lang="en-US" sz="2000" kern="100">
                          <a:effectLst/>
                        </a:rPr>
                        <a:t>Math LG of Lowest 25%</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gn="ctr">
                        <a:lnSpc>
                          <a:spcPct val="115000"/>
                        </a:lnSpc>
                        <a:spcAft>
                          <a:spcPts val="800"/>
                        </a:spcAft>
                        <a:buNone/>
                      </a:pPr>
                      <a:r>
                        <a:rPr lang="en-US" sz="2000" kern="100">
                          <a:effectLst/>
                        </a:rPr>
                        <a:t>64</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gn="ctr">
                        <a:lnSpc>
                          <a:spcPct val="115000"/>
                        </a:lnSpc>
                        <a:spcAft>
                          <a:spcPts val="800"/>
                        </a:spcAft>
                        <a:buNone/>
                      </a:pPr>
                      <a:r>
                        <a:rPr lang="en-US" sz="2000" kern="100">
                          <a:effectLst/>
                        </a:rPr>
                        <a:t>-1</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865770237"/>
                  </a:ext>
                </a:extLst>
              </a:tr>
              <a:tr h="571500">
                <a:tc>
                  <a:txBody>
                    <a:bodyPr/>
                    <a:lstStyle/>
                    <a:p>
                      <a:pPr marL="0" marR="0" algn="l">
                        <a:lnSpc>
                          <a:spcPct val="115000"/>
                        </a:lnSpc>
                        <a:spcAft>
                          <a:spcPts val="800"/>
                        </a:spcAft>
                        <a:buNone/>
                      </a:pPr>
                      <a:r>
                        <a:rPr lang="en-US" sz="2000" kern="100">
                          <a:effectLst/>
                        </a:rPr>
                        <a:t>Science</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gn="ctr">
                        <a:lnSpc>
                          <a:spcPct val="115000"/>
                        </a:lnSpc>
                        <a:spcAft>
                          <a:spcPts val="800"/>
                        </a:spcAft>
                        <a:buNone/>
                      </a:pPr>
                      <a:r>
                        <a:rPr lang="en-US" sz="2000" kern="100">
                          <a:effectLst/>
                        </a:rPr>
                        <a:t>76</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gn="ctr">
                        <a:lnSpc>
                          <a:spcPct val="115000"/>
                        </a:lnSpc>
                        <a:spcAft>
                          <a:spcPts val="800"/>
                        </a:spcAft>
                        <a:buNone/>
                      </a:pPr>
                      <a:r>
                        <a:rPr lang="en-US" sz="2000" kern="100">
                          <a:effectLst/>
                        </a:rPr>
                        <a:t>same</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170222999"/>
                  </a:ext>
                </a:extLst>
              </a:tr>
              <a:tr h="571500">
                <a:tc>
                  <a:txBody>
                    <a:bodyPr/>
                    <a:lstStyle/>
                    <a:p>
                      <a:pPr marL="0" marR="0" algn="l">
                        <a:lnSpc>
                          <a:spcPct val="115000"/>
                        </a:lnSpc>
                        <a:spcAft>
                          <a:spcPts val="800"/>
                        </a:spcAft>
                        <a:buNone/>
                      </a:pPr>
                      <a:r>
                        <a:rPr lang="en-US" sz="2000" kern="100">
                          <a:effectLst/>
                        </a:rPr>
                        <a:t>Total</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gn="ctr">
                        <a:lnSpc>
                          <a:spcPct val="115000"/>
                        </a:lnSpc>
                        <a:spcAft>
                          <a:spcPts val="800"/>
                        </a:spcAft>
                        <a:buNone/>
                      </a:pPr>
                      <a:r>
                        <a:rPr lang="en-US" sz="2000" kern="100">
                          <a:effectLst/>
                        </a:rPr>
                        <a:t>548</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gn="ctr">
                        <a:lnSpc>
                          <a:spcPct val="115000"/>
                        </a:lnSpc>
                        <a:spcAft>
                          <a:spcPts val="800"/>
                        </a:spcAft>
                        <a:buNone/>
                      </a:pPr>
                      <a:r>
                        <a:rPr lang="en-US" sz="2000" kern="100" dirty="0">
                          <a:effectLst/>
                        </a:rPr>
                        <a:t>-30</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298556120"/>
                  </a:ext>
                </a:extLst>
              </a:tr>
            </a:tbl>
          </a:graphicData>
        </a:graphic>
      </p:graphicFrame>
      <p:pic>
        <p:nvPicPr>
          <p:cNvPr id="10" name="Picture 9" descr="A blue and yellow logo&#10;&#10;AI-generated content may be incorrect.">
            <a:extLst>
              <a:ext uri="{FF2B5EF4-FFF2-40B4-BE49-F238E27FC236}">
                <a16:creationId xmlns:a16="http://schemas.microsoft.com/office/drawing/2014/main" id="{13EE35F6-3FAB-64B5-44D4-E0B8B2F01B5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66757" y="1021202"/>
            <a:ext cx="2640111" cy="1140091"/>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5F62DA-6FAD-021E-6988-7B65164DFFE9}"/>
            </a:ext>
          </a:extLst>
        </p:cNvPr>
        <p:cNvGrpSpPr/>
        <p:nvPr/>
      </p:nvGrpSpPr>
      <p:grpSpPr>
        <a:xfrm>
          <a:off x="0" y="0"/>
          <a:ext cx="0" cy="0"/>
          <a:chOff x="0" y="0"/>
          <a:chExt cx="0" cy="0"/>
        </a:xfrm>
      </p:grpSpPr>
      <p:sp>
        <p:nvSpPr>
          <p:cNvPr id="2" name="TextBox 2">
            <a:extLst>
              <a:ext uri="{FF2B5EF4-FFF2-40B4-BE49-F238E27FC236}">
                <a16:creationId xmlns:a16="http://schemas.microsoft.com/office/drawing/2014/main" id="{4D4BB32D-7978-0C69-CC3D-5936928B4FEF}"/>
              </a:ext>
            </a:extLst>
          </p:cNvPr>
          <p:cNvSpPr txBox="1"/>
          <p:nvPr/>
        </p:nvSpPr>
        <p:spPr>
          <a:xfrm>
            <a:off x="6291500" y="330607"/>
            <a:ext cx="11512543" cy="790575"/>
          </a:xfrm>
          <a:prstGeom prst="rect">
            <a:avLst/>
          </a:prstGeom>
        </p:spPr>
        <p:txBody>
          <a:bodyPr lIns="0" tIns="0" rIns="0" bIns="0" rtlCol="0" anchor="t">
            <a:spAutoFit/>
          </a:bodyPr>
          <a:lstStyle/>
          <a:p>
            <a:pPr marL="0" lvl="0" indent="0" algn="l">
              <a:lnSpc>
                <a:spcPts val="6278"/>
              </a:lnSpc>
              <a:spcBef>
                <a:spcPct val="0"/>
              </a:spcBef>
            </a:pPr>
            <a:r>
              <a:rPr lang="en-US" sz="5231" spc="188">
                <a:solidFill>
                  <a:srgbClr val="FF3131"/>
                </a:solidFill>
                <a:latin typeface="Montserrat Classic Bold"/>
                <a:ea typeface="Montserrat Classic Bold"/>
                <a:cs typeface="Montserrat Classic Bold"/>
                <a:sym typeface="Montserrat Classic Bold"/>
              </a:rPr>
              <a:t>GOAL#1: Student Achievement</a:t>
            </a:r>
          </a:p>
        </p:txBody>
      </p:sp>
      <p:sp>
        <p:nvSpPr>
          <p:cNvPr id="3" name="Freeform 3">
            <a:extLst>
              <a:ext uri="{FF2B5EF4-FFF2-40B4-BE49-F238E27FC236}">
                <a16:creationId xmlns:a16="http://schemas.microsoft.com/office/drawing/2014/main" id="{2B27B936-66A8-29F5-131B-7D09EB51663C}"/>
              </a:ext>
            </a:extLst>
          </p:cNvPr>
          <p:cNvSpPr/>
          <p:nvPr/>
        </p:nvSpPr>
        <p:spPr>
          <a:xfrm rot="5826478">
            <a:off x="-4277790" y="2448051"/>
            <a:ext cx="14236019" cy="7411593"/>
          </a:xfrm>
          <a:custGeom>
            <a:avLst/>
            <a:gdLst/>
            <a:ahLst/>
            <a:cxnLst/>
            <a:rect l="l" t="t" r="r" b="b"/>
            <a:pathLst>
              <a:path w="14236019" h="7411593">
                <a:moveTo>
                  <a:pt x="0" y="0"/>
                </a:moveTo>
                <a:lnTo>
                  <a:pt x="14236019" y="0"/>
                </a:lnTo>
                <a:lnTo>
                  <a:pt x="14236019" y="7411592"/>
                </a:lnTo>
                <a:lnTo>
                  <a:pt x="0" y="741159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4" name="TextBox 4">
            <a:extLst>
              <a:ext uri="{FF2B5EF4-FFF2-40B4-BE49-F238E27FC236}">
                <a16:creationId xmlns:a16="http://schemas.microsoft.com/office/drawing/2014/main" id="{7EC2ED08-156E-3FF1-42C0-8CF19E87BC9D}"/>
              </a:ext>
            </a:extLst>
          </p:cNvPr>
          <p:cNvSpPr txBox="1"/>
          <p:nvPr/>
        </p:nvSpPr>
        <p:spPr>
          <a:xfrm>
            <a:off x="512118" y="638401"/>
            <a:ext cx="4018692" cy="7487306"/>
          </a:xfrm>
          <a:prstGeom prst="rect">
            <a:avLst/>
          </a:prstGeom>
        </p:spPr>
        <p:txBody>
          <a:bodyPr lIns="0" tIns="0" rIns="0" bIns="0" rtlCol="0" anchor="t">
            <a:spAutoFit/>
          </a:bodyPr>
          <a:lstStyle/>
          <a:p>
            <a:pPr algn="ctr">
              <a:lnSpc>
                <a:spcPts val="7298"/>
              </a:lnSpc>
            </a:pPr>
            <a:endParaRPr dirty="0"/>
          </a:p>
          <a:p>
            <a:pPr algn="ctr">
              <a:lnSpc>
                <a:spcPts val="7298"/>
              </a:lnSpc>
            </a:pPr>
            <a:endParaRPr dirty="0"/>
          </a:p>
          <a:p>
            <a:pPr algn="ctr">
              <a:lnSpc>
                <a:spcPts val="5478"/>
              </a:lnSpc>
            </a:pPr>
            <a:r>
              <a:rPr lang="en-US" sz="3912" dirty="0">
                <a:solidFill>
                  <a:srgbClr val="006BB6"/>
                </a:solidFill>
                <a:latin typeface="Canva Sans Bold"/>
                <a:ea typeface="Canva Sans Bold"/>
                <a:cs typeface="Canva Sans Bold"/>
                <a:sym typeface="Canva Sans Bold"/>
              </a:rPr>
              <a:t>OASIS ELEMENTARY NORTH IS A SCHOOL OF EXCELLENCE</a:t>
            </a:r>
          </a:p>
          <a:p>
            <a:pPr algn="ctr">
              <a:lnSpc>
                <a:spcPts val="3238"/>
              </a:lnSpc>
            </a:pPr>
            <a:endParaRPr lang="en-US" sz="3912" dirty="0">
              <a:solidFill>
                <a:srgbClr val="FF3131"/>
              </a:solidFill>
              <a:latin typeface="Canva Sans Bold"/>
              <a:ea typeface="Canva Sans Bold"/>
              <a:cs typeface="Canva Sans Bold"/>
              <a:sym typeface="Canva Sans Bold"/>
            </a:endParaRPr>
          </a:p>
          <a:p>
            <a:pPr algn="ctr">
              <a:lnSpc>
                <a:spcPts val="3238"/>
              </a:lnSpc>
            </a:pPr>
            <a:endParaRPr lang="en-US" sz="3912" dirty="0">
              <a:solidFill>
                <a:srgbClr val="FF3131"/>
              </a:solidFill>
              <a:latin typeface="Canva Sans Bold"/>
              <a:ea typeface="Canva Sans Bold"/>
              <a:cs typeface="Canva Sans Bold"/>
              <a:sym typeface="Canva Sans Bold"/>
            </a:endParaRPr>
          </a:p>
          <a:p>
            <a:pPr algn="ctr">
              <a:lnSpc>
                <a:spcPts val="3378"/>
              </a:lnSpc>
            </a:pPr>
            <a:endParaRPr lang="en-US" sz="3912" dirty="0">
              <a:solidFill>
                <a:srgbClr val="FF3131"/>
              </a:solidFill>
              <a:latin typeface="Canva Sans Bold"/>
              <a:ea typeface="Canva Sans Bold"/>
              <a:cs typeface="Canva Sans Bold"/>
              <a:sym typeface="Canva Sans Bold"/>
            </a:endParaRPr>
          </a:p>
          <a:p>
            <a:pPr algn="ctr">
              <a:lnSpc>
                <a:spcPts val="7298"/>
              </a:lnSpc>
            </a:pPr>
            <a:endParaRPr lang="en-US" sz="3912" dirty="0">
              <a:solidFill>
                <a:srgbClr val="FF3131"/>
              </a:solidFill>
              <a:latin typeface="Canva Sans Bold"/>
              <a:ea typeface="Canva Sans Bold"/>
              <a:cs typeface="Canva Sans Bold"/>
              <a:sym typeface="Canva Sans Bold"/>
            </a:endParaRPr>
          </a:p>
        </p:txBody>
      </p:sp>
      <p:pic>
        <p:nvPicPr>
          <p:cNvPr id="9" name="Picture 8" descr="A blue and red logo&#10;&#10;AI-generated content may be incorrect.">
            <a:extLst>
              <a:ext uri="{FF2B5EF4-FFF2-40B4-BE49-F238E27FC236}">
                <a16:creationId xmlns:a16="http://schemas.microsoft.com/office/drawing/2014/main" id="{1BD79DF1-07D5-058F-9D76-8DAE52749F8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51911" y="725894"/>
            <a:ext cx="2638576" cy="1141006"/>
          </a:xfrm>
          <a:prstGeom prst="rect">
            <a:avLst/>
          </a:prstGeom>
        </p:spPr>
      </p:pic>
      <p:graphicFrame>
        <p:nvGraphicFramePr>
          <p:cNvPr id="10" name="Table 9">
            <a:extLst>
              <a:ext uri="{FF2B5EF4-FFF2-40B4-BE49-F238E27FC236}">
                <a16:creationId xmlns:a16="http://schemas.microsoft.com/office/drawing/2014/main" id="{CB320A4C-730C-0682-52AD-1DB74629F92B}"/>
              </a:ext>
            </a:extLst>
          </p:cNvPr>
          <p:cNvGraphicFramePr>
            <a:graphicFrameLocks noGrp="1"/>
          </p:cNvGraphicFramePr>
          <p:nvPr>
            <p:extLst>
              <p:ext uri="{D42A27DB-BD31-4B8C-83A1-F6EECF244321}">
                <p14:modId xmlns:p14="http://schemas.microsoft.com/office/powerpoint/2010/main" val="443705890"/>
              </p:ext>
            </p:extLst>
          </p:nvPr>
        </p:nvGraphicFramePr>
        <p:xfrm>
          <a:off x="7696200" y="3086100"/>
          <a:ext cx="8382000" cy="5658782"/>
        </p:xfrm>
        <a:graphic>
          <a:graphicData uri="http://schemas.openxmlformats.org/drawingml/2006/table">
            <a:tbl>
              <a:tblPr firstRow="1" firstCol="1" bandRow="1">
                <a:tableStyleId>{5C22544A-7EE6-4342-B048-85BDC9FD1C3A}</a:tableStyleId>
              </a:tblPr>
              <a:tblGrid>
                <a:gridCol w="5063937">
                  <a:extLst>
                    <a:ext uri="{9D8B030D-6E8A-4147-A177-3AD203B41FA5}">
                      <a16:colId xmlns:a16="http://schemas.microsoft.com/office/drawing/2014/main" val="579876819"/>
                    </a:ext>
                  </a:extLst>
                </a:gridCol>
                <a:gridCol w="1775737">
                  <a:extLst>
                    <a:ext uri="{9D8B030D-6E8A-4147-A177-3AD203B41FA5}">
                      <a16:colId xmlns:a16="http://schemas.microsoft.com/office/drawing/2014/main" val="248031854"/>
                    </a:ext>
                  </a:extLst>
                </a:gridCol>
                <a:gridCol w="1542326">
                  <a:extLst>
                    <a:ext uri="{9D8B030D-6E8A-4147-A177-3AD203B41FA5}">
                      <a16:colId xmlns:a16="http://schemas.microsoft.com/office/drawing/2014/main" val="3314041994"/>
                    </a:ext>
                  </a:extLst>
                </a:gridCol>
              </a:tblGrid>
              <a:tr h="870386">
                <a:tc>
                  <a:txBody>
                    <a:bodyPr/>
                    <a:lstStyle/>
                    <a:p>
                      <a:pPr marL="0" marR="0" algn="ctr">
                        <a:lnSpc>
                          <a:spcPct val="107000"/>
                        </a:lnSpc>
                        <a:spcAft>
                          <a:spcPts val="800"/>
                        </a:spcAft>
                        <a:buNone/>
                      </a:pPr>
                      <a:r>
                        <a:rPr lang="en-US" sz="2200" kern="100" dirty="0">
                          <a:effectLst/>
                        </a:rPr>
                        <a:t>Oasis Elementary North</a:t>
                      </a:r>
                      <a:endParaRPr lang="en-US" sz="22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Aft>
                          <a:spcPts val="800"/>
                        </a:spcAft>
                        <a:buNone/>
                      </a:pPr>
                      <a:r>
                        <a:rPr lang="en-US" sz="2200" kern="100">
                          <a:effectLst/>
                        </a:rPr>
                        <a:t>Points</a:t>
                      </a:r>
                      <a:endParaRPr lang="en-US" sz="22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Aft>
                          <a:spcPts val="800"/>
                        </a:spcAft>
                        <a:buNone/>
                      </a:pPr>
                      <a:r>
                        <a:rPr lang="en-US" sz="2200" kern="100">
                          <a:effectLst/>
                        </a:rPr>
                        <a:t>Gains</a:t>
                      </a:r>
                      <a:endParaRPr lang="en-US" sz="22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941185317"/>
                  </a:ext>
                </a:extLst>
              </a:tr>
              <a:tr h="532044">
                <a:tc>
                  <a:txBody>
                    <a:bodyPr/>
                    <a:lstStyle/>
                    <a:p>
                      <a:pPr marL="0" marR="0">
                        <a:lnSpc>
                          <a:spcPct val="107000"/>
                        </a:lnSpc>
                        <a:spcAft>
                          <a:spcPts val="800"/>
                        </a:spcAft>
                        <a:buNone/>
                      </a:pPr>
                      <a:r>
                        <a:rPr lang="en-US" sz="2200" kern="100">
                          <a:effectLst/>
                        </a:rPr>
                        <a:t>ELA 3</a:t>
                      </a:r>
                      <a:r>
                        <a:rPr lang="en-US" sz="2200" kern="100" baseline="30000">
                          <a:effectLst/>
                        </a:rPr>
                        <a:t>rd</a:t>
                      </a:r>
                      <a:r>
                        <a:rPr lang="en-US" sz="2200" kern="100">
                          <a:effectLst/>
                        </a:rPr>
                        <a:t> Grade Achievement</a:t>
                      </a:r>
                      <a:endParaRPr lang="en-US" sz="22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Aft>
                          <a:spcPts val="800"/>
                        </a:spcAft>
                        <a:buNone/>
                      </a:pPr>
                      <a:r>
                        <a:rPr lang="en-US" sz="2200" kern="100">
                          <a:effectLst/>
                        </a:rPr>
                        <a:t>78</a:t>
                      </a:r>
                      <a:endParaRPr lang="en-US" sz="22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Aft>
                          <a:spcPts val="800"/>
                        </a:spcAft>
                        <a:buNone/>
                      </a:pPr>
                      <a:r>
                        <a:rPr lang="en-US" sz="2200" kern="100">
                          <a:effectLst/>
                        </a:rPr>
                        <a:t>+1</a:t>
                      </a:r>
                      <a:endParaRPr lang="en-US" sz="22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197838679"/>
                  </a:ext>
                </a:extLst>
              </a:tr>
              <a:tr h="532044">
                <a:tc>
                  <a:txBody>
                    <a:bodyPr/>
                    <a:lstStyle/>
                    <a:p>
                      <a:pPr marL="0" marR="0">
                        <a:lnSpc>
                          <a:spcPct val="107000"/>
                        </a:lnSpc>
                        <a:spcAft>
                          <a:spcPts val="800"/>
                        </a:spcAft>
                        <a:buNone/>
                      </a:pPr>
                      <a:r>
                        <a:rPr lang="en-US" sz="2200" kern="100">
                          <a:effectLst/>
                        </a:rPr>
                        <a:t>ELA Achievement</a:t>
                      </a:r>
                      <a:endParaRPr lang="en-US" sz="22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Aft>
                          <a:spcPts val="800"/>
                        </a:spcAft>
                        <a:buNone/>
                      </a:pPr>
                      <a:r>
                        <a:rPr lang="en-US" sz="2200" kern="100">
                          <a:effectLst/>
                        </a:rPr>
                        <a:t>75</a:t>
                      </a:r>
                      <a:endParaRPr lang="en-US" sz="22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Aft>
                          <a:spcPts val="800"/>
                        </a:spcAft>
                        <a:buNone/>
                      </a:pPr>
                      <a:r>
                        <a:rPr lang="en-US" sz="2200" kern="100">
                          <a:effectLst/>
                        </a:rPr>
                        <a:t>+4</a:t>
                      </a:r>
                      <a:endParaRPr lang="en-US" sz="22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220147773"/>
                  </a:ext>
                </a:extLst>
              </a:tr>
              <a:tr h="532044">
                <a:tc>
                  <a:txBody>
                    <a:bodyPr/>
                    <a:lstStyle/>
                    <a:p>
                      <a:pPr marL="0" marR="0">
                        <a:lnSpc>
                          <a:spcPct val="107000"/>
                        </a:lnSpc>
                        <a:spcAft>
                          <a:spcPts val="800"/>
                        </a:spcAft>
                        <a:buNone/>
                      </a:pPr>
                      <a:r>
                        <a:rPr lang="en-US" sz="2200" kern="100">
                          <a:effectLst/>
                        </a:rPr>
                        <a:t>ELA Learning Gains</a:t>
                      </a:r>
                      <a:endParaRPr lang="en-US" sz="22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Aft>
                          <a:spcPts val="800"/>
                        </a:spcAft>
                        <a:buNone/>
                      </a:pPr>
                      <a:r>
                        <a:rPr lang="en-US" sz="2200" kern="100">
                          <a:effectLst/>
                        </a:rPr>
                        <a:t>67</a:t>
                      </a:r>
                      <a:endParaRPr lang="en-US" sz="22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Aft>
                          <a:spcPts val="800"/>
                        </a:spcAft>
                        <a:buNone/>
                      </a:pPr>
                      <a:r>
                        <a:rPr lang="en-US" sz="2200" kern="100">
                          <a:effectLst/>
                        </a:rPr>
                        <a:t>+11</a:t>
                      </a:r>
                      <a:endParaRPr lang="en-US" sz="22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30214181"/>
                  </a:ext>
                </a:extLst>
              </a:tr>
              <a:tr h="532044">
                <a:tc>
                  <a:txBody>
                    <a:bodyPr/>
                    <a:lstStyle/>
                    <a:p>
                      <a:pPr marL="0" marR="0">
                        <a:lnSpc>
                          <a:spcPct val="107000"/>
                        </a:lnSpc>
                        <a:spcAft>
                          <a:spcPts val="800"/>
                        </a:spcAft>
                        <a:buNone/>
                      </a:pPr>
                      <a:r>
                        <a:rPr lang="en-US" sz="2200" kern="100">
                          <a:effectLst/>
                        </a:rPr>
                        <a:t>ELA LG of the Lowest 25%</a:t>
                      </a:r>
                      <a:endParaRPr lang="en-US" sz="22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Aft>
                          <a:spcPts val="800"/>
                        </a:spcAft>
                        <a:buNone/>
                      </a:pPr>
                      <a:r>
                        <a:rPr lang="en-US" sz="2200" kern="100">
                          <a:effectLst/>
                        </a:rPr>
                        <a:t>63</a:t>
                      </a:r>
                      <a:endParaRPr lang="en-US" sz="22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Aft>
                          <a:spcPts val="800"/>
                        </a:spcAft>
                        <a:buNone/>
                      </a:pPr>
                      <a:r>
                        <a:rPr lang="en-US" sz="2200" kern="100">
                          <a:effectLst/>
                        </a:rPr>
                        <a:t>+9</a:t>
                      </a:r>
                      <a:endParaRPr lang="en-US" sz="22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348906955"/>
                  </a:ext>
                </a:extLst>
              </a:tr>
              <a:tr h="532044">
                <a:tc>
                  <a:txBody>
                    <a:bodyPr/>
                    <a:lstStyle/>
                    <a:p>
                      <a:pPr marL="0" marR="0">
                        <a:lnSpc>
                          <a:spcPct val="107000"/>
                        </a:lnSpc>
                        <a:spcAft>
                          <a:spcPts val="800"/>
                        </a:spcAft>
                        <a:buNone/>
                      </a:pPr>
                      <a:r>
                        <a:rPr lang="en-US" sz="2200" kern="100">
                          <a:effectLst/>
                        </a:rPr>
                        <a:t>Math Achievement</a:t>
                      </a:r>
                      <a:endParaRPr lang="en-US" sz="22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Aft>
                          <a:spcPts val="800"/>
                        </a:spcAft>
                        <a:buNone/>
                      </a:pPr>
                      <a:r>
                        <a:rPr lang="en-US" sz="2200" kern="100">
                          <a:effectLst/>
                        </a:rPr>
                        <a:t>85</a:t>
                      </a:r>
                      <a:endParaRPr lang="en-US" sz="22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Aft>
                          <a:spcPts val="800"/>
                        </a:spcAft>
                        <a:buNone/>
                      </a:pPr>
                      <a:r>
                        <a:rPr lang="en-US" sz="2200" kern="100">
                          <a:effectLst/>
                        </a:rPr>
                        <a:t>+1</a:t>
                      </a:r>
                      <a:endParaRPr lang="en-US" sz="22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990645441"/>
                  </a:ext>
                </a:extLst>
              </a:tr>
              <a:tr h="532044">
                <a:tc>
                  <a:txBody>
                    <a:bodyPr/>
                    <a:lstStyle/>
                    <a:p>
                      <a:pPr marL="0" marR="0">
                        <a:lnSpc>
                          <a:spcPct val="107000"/>
                        </a:lnSpc>
                        <a:spcAft>
                          <a:spcPts val="800"/>
                        </a:spcAft>
                        <a:buNone/>
                      </a:pPr>
                      <a:r>
                        <a:rPr lang="en-US" sz="2200" kern="100">
                          <a:effectLst/>
                        </a:rPr>
                        <a:t>Math Learning Gains</a:t>
                      </a:r>
                      <a:endParaRPr lang="en-US" sz="22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Aft>
                          <a:spcPts val="800"/>
                        </a:spcAft>
                        <a:buNone/>
                      </a:pPr>
                      <a:r>
                        <a:rPr lang="en-US" sz="2200" kern="100">
                          <a:effectLst/>
                        </a:rPr>
                        <a:t>74</a:t>
                      </a:r>
                      <a:endParaRPr lang="en-US" sz="22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Aft>
                          <a:spcPts val="800"/>
                        </a:spcAft>
                        <a:buNone/>
                      </a:pPr>
                      <a:r>
                        <a:rPr lang="en-US" sz="2200" kern="100">
                          <a:effectLst/>
                        </a:rPr>
                        <a:t>-3</a:t>
                      </a:r>
                      <a:endParaRPr lang="en-US" sz="22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656528353"/>
                  </a:ext>
                </a:extLst>
              </a:tr>
              <a:tr h="532044">
                <a:tc>
                  <a:txBody>
                    <a:bodyPr/>
                    <a:lstStyle/>
                    <a:p>
                      <a:pPr marL="0" marR="0">
                        <a:lnSpc>
                          <a:spcPct val="107000"/>
                        </a:lnSpc>
                        <a:spcAft>
                          <a:spcPts val="800"/>
                        </a:spcAft>
                        <a:buNone/>
                      </a:pPr>
                      <a:r>
                        <a:rPr lang="en-US" sz="2200" kern="100">
                          <a:effectLst/>
                        </a:rPr>
                        <a:t>Math LG of Lowest 25%</a:t>
                      </a:r>
                      <a:endParaRPr lang="en-US" sz="22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Aft>
                          <a:spcPts val="800"/>
                        </a:spcAft>
                        <a:buNone/>
                      </a:pPr>
                      <a:r>
                        <a:rPr lang="en-US" sz="2200" kern="100">
                          <a:effectLst/>
                        </a:rPr>
                        <a:t>63</a:t>
                      </a:r>
                      <a:endParaRPr lang="en-US" sz="22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Aft>
                          <a:spcPts val="800"/>
                        </a:spcAft>
                        <a:buNone/>
                      </a:pPr>
                      <a:r>
                        <a:rPr lang="en-US" sz="2200" kern="100">
                          <a:effectLst/>
                        </a:rPr>
                        <a:t>-9</a:t>
                      </a:r>
                      <a:endParaRPr lang="en-US" sz="22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224279591"/>
                  </a:ext>
                </a:extLst>
              </a:tr>
              <a:tr h="532044">
                <a:tc>
                  <a:txBody>
                    <a:bodyPr/>
                    <a:lstStyle/>
                    <a:p>
                      <a:pPr marL="0" marR="0">
                        <a:lnSpc>
                          <a:spcPct val="107000"/>
                        </a:lnSpc>
                        <a:spcAft>
                          <a:spcPts val="800"/>
                        </a:spcAft>
                        <a:buNone/>
                      </a:pPr>
                      <a:r>
                        <a:rPr lang="en-US" sz="2200" kern="100">
                          <a:effectLst/>
                        </a:rPr>
                        <a:t>Science</a:t>
                      </a:r>
                      <a:endParaRPr lang="en-US" sz="22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Aft>
                          <a:spcPts val="800"/>
                        </a:spcAft>
                        <a:buNone/>
                      </a:pPr>
                      <a:r>
                        <a:rPr lang="en-US" sz="2200" kern="100">
                          <a:effectLst/>
                        </a:rPr>
                        <a:t>69</a:t>
                      </a:r>
                      <a:endParaRPr lang="en-US" sz="22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Aft>
                          <a:spcPts val="800"/>
                        </a:spcAft>
                        <a:buNone/>
                      </a:pPr>
                      <a:r>
                        <a:rPr lang="en-US" sz="2200" kern="100" dirty="0">
                          <a:effectLst/>
                        </a:rPr>
                        <a:t>+5</a:t>
                      </a:r>
                      <a:endParaRPr lang="en-US" sz="22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584719727"/>
                  </a:ext>
                </a:extLst>
              </a:tr>
              <a:tr h="532044">
                <a:tc>
                  <a:txBody>
                    <a:bodyPr/>
                    <a:lstStyle/>
                    <a:p>
                      <a:pPr marL="0" marR="0">
                        <a:lnSpc>
                          <a:spcPct val="107000"/>
                        </a:lnSpc>
                        <a:spcAft>
                          <a:spcPts val="800"/>
                        </a:spcAft>
                        <a:buNone/>
                      </a:pPr>
                      <a:r>
                        <a:rPr lang="en-US" sz="2200" kern="100">
                          <a:effectLst/>
                        </a:rPr>
                        <a:t>Total</a:t>
                      </a:r>
                      <a:endParaRPr lang="en-US" sz="22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Aft>
                          <a:spcPts val="800"/>
                        </a:spcAft>
                        <a:buNone/>
                      </a:pPr>
                      <a:r>
                        <a:rPr lang="en-US" sz="2200" kern="100">
                          <a:effectLst/>
                        </a:rPr>
                        <a:t>574</a:t>
                      </a:r>
                      <a:endParaRPr lang="en-US" sz="22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Aft>
                          <a:spcPts val="800"/>
                        </a:spcAft>
                        <a:buNone/>
                      </a:pPr>
                      <a:r>
                        <a:rPr lang="en-US" sz="2200" kern="100" dirty="0">
                          <a:effectLst/>
                        </a:rPr>
                        <a:t>+38</a:t>
                      </a:r>
                      <a:endParaRPr lang="en-US" sz="22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684555900"/>
                  </a:ext>
                </a:extLst>
              </a:tr>
            </a:tbl>
          </a:graphicData>
        </a:graphic>
      </p:graphicFrame>
    </p:spTree>
    <p:extLst>
      <p:ext uri="{BB962C8B-B14F-4D97-AF65-F5344CB8AC3E}">
        <p14:creationId xmlns:p14="http://schemas.microsoft.com/office/powerpoint/2010/main" val="304235470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746206-95FE-154D-9D90-3E99F7E859E4}"/>
            </a:ext>
          </a:extLst>
        </p:cNvPr>
        <p:cNvGrpSpPr/>
        <p:nvPr/>
      </p:nvGrpSpPr>
      <p:grpSpPr>
        <a:xfrm>
          <a:off x="0" y="0"/>
          <a:ext cx="0" cy="0"/>
          <a:chOff x="0" y="0"/>
          <a:chExt cx="0" cy="0"/>
        </a:xfrm>
      </p:grpSpPr>
      <p:sp>
        <p:nvSpPr>
          <p:cNvPr id="2" name="TextBox 2">
            <a:extLst>
              <a:ext uri="{FF2B5EF4-FFF2-40B4-BE49-F238E27FC236}">
                <a16:creationId xmlns:a16="http://schemas.microsoft.com/office/drawing/2014/main" id="{BE196A69-760E-107E-508F-62C0F742989A}"/>
              </a:ext>
            </a:extLst>
          </p:cNvPr>
          <p:cNvSpPr txBox="1"/>
          <p:nvPr/>
        </p:nvSpPr>
        <p:spPr>
          <a:xfrm>
            <a:off x="6291500" y="330607"/>
            <a:ext cx="11512543" cy="790575"/>
          </a:xfrm>
          <a:prstGeom prst="rect">
            <a:avLst/>
          </a:prstGeom>
        </p:spPr>
        <p:txBody>
          <a:bodyPr lIns="0" tIns="0" rIns="0" bIns="0" rtlCol="0" anchor="t">
            <a:spAutoFit/>
          </a:bodyPr>
          <a:lstStyle/>
          <a:p>
            <a:pPr marL="0" lvl="0" indent="0" algn="l">
              <a:lnSpc>
                <a:spcPts val="6278"/>
              </a:lnSpc>
              <a:spcBef>
                <a:spcPct val="0"/>
              </a:spcBef>
            </a:pPr>
            <a:r>
              <a:rPr lang="en-US" sz="5231" spc="188">
                <a:solidFill>
                  <a:srgbClr val="FF3131"/>
                </a:solidFill>
                <a:latin typeface="Montserrat Classic Bold"/>
                <a:ea typeface="Montserrat Classic Bold"/>
                <a:cs typeface="Montserrat Classic Bold"/>
                <a:sym typeface="Montserrat Classic Bold"/>
              </a:rPr>
              <a:t>GOAL#1: Student Achievement</a:t>
            </a:r>
          </a:p>
        </p:txBody>
      </p:sp>
      <p:sp>
        <p:nvSpPr>
          <p:cNvPr id="3" name="Freeform 3">
            <a:extLst>
              <a:ext uri="{FF2B5EF4-FFF2-40B4-BE49-F238E27FC236}">
                <a16:creationId xmlns:a16="http://schemas.microsoft.com/office/drawing/2014/main" id="{B3B085D5-A3B3-7C9C-585E-FCA3F9A72CB4}"/>
              </a:ext>
            </a:extLst>
          </p:cNvPr>
          <p:cNvSpPr/>
          <p:nvPr/>
        </p:nvSpPr>
        <p:spPr>
          <a:xfrm rot="5826478">
            <a:off x="-4277790" y="2448051"/>
            <a:ext cx="14236019" cy="7411593"/>
          </a:xfrm>
          <a:custGeom>
            <a:avLst/>
            <a:gdLst/>
            <a:ahLst/>
            <a:cxnLst/>
            <a:rect l="l" t="t" r="r" b="b"/>
            <a:pathLst>
              <a:path w="14236019" h="7411593">
                <a:moveTo>
                  <a:pt x="0" y="0"/>
                </a:moveTo>
                <a:lnTo>
                  <a:pt x="14236019" y="0"/>
                </a:lnTo>
                <a:lnTo>
                  <a:pt x="14236019" y="7411592"/>
                </a:lnTo>
                <a:lnTo>
                  <a:pt x="0" y="741159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4" name="TextBox 4">
            <a:extLst>
              <a:ext uri="{FF2B5EF4-FFF2-40B4-BE49-F238E27FC236}">
                <a16:creationId xmlns:a16="http://schemas.microsoft.com/office/drawing/2014/main" id="{8BD9E203-B2B4-009A-814F-F542739601F3}"/>
              </a:ext>
            </a:extLst>
          </p:cNvPr>
          <p:cNvSpPr txBox="1"/>
          <p:nvPr/>
        </p:nvSpPr>
        <p:spPr>
          <a:xfrm>
            <a:off x="512118" y="638401"/>
            <a:ext cx="4018692" cy="6781985"/>
          </a:xfrm>
          <a:prstGeom prst="rect">
            <a:avLst/>
          </a:prstGeom>
        </p:spPr>
        <p:txBody>
          <a:bodyPr lIns="0" tIns="0" rIns="0" bIns="0" rtlCol="0" anchor="t">
            <a:spAutoFit/>
          </a:bodyPr>
          <a:lstStyle/>
          <a:p>
            <a:pPr algn="ctr">
              <a:lnSpc>
                <a:spcPts val="7298"/>
              </a:lnSpc>
            </a:pPr>
            <a:endParaRPr dirty="0"/>
          </a:p>
          <a:p>
            <a:pPr algn="ctr">
              <a:lnSpc>
                <a:spcPts val="7298"/>
              </a:lnSpc>
            </a:pPr>
            <a:endParaRPr dirty="0"/>
          </a:p>
          <a:p>
            <a:pPr algn="ctr">
              <a:lnSpc>
                <a:spcPts val="5478"/>
              </a:lnSpc>
            </a:pPr>
            <a:endParaRPr lang="en-US" sz="3912" dirty="0">
              <a:solidFill>
                <a:srgbClr val="006BB6"/>
              </a:solidFill>
              <a:latin typeface="Canva Sans Bold"/>
              <a:ea typeface="Canva Sans Bold"/>
              <a:cs typeface="Canva Sans Bold"/>
              <a:sym typeface="Canva Sans Bold"/>
            </a:endParaRPr>
          </a:p>
          <a:p>
            <a:pPr algn="ctr">
              <a:lnSpc>
                <a:spcPts val="5478"/>
              </a:lnSpc>
            </a:pPr>
            <a:r>
              <a:rPr lang="en-US" sz="3912" dirty="0">
                <a:solidFill>
                  <a:srgbClr val="006BB6"/>
                </a:solidFill>
                <a:latin typeface="Canva Sans Bold"/>
                <a:ea typeface="Canva Sans Bold"/>
                <a:cs typeface="Canva Sans Bold"/>
                <a:sym typeface="Canva Sans Bold"/>
              </a:rPr>
              <a:t>OASIS MIDDLE IS A SCHOOL OF EXCELLENCE</a:t>
            </a:r>
          </a:p>
          <a:p>
            <a:pPr algn="ctr">
              <a:lnSpc>
                <a:spcPts val="3238"/>
              </a:lnSpc>
            </a:pPr>
            <a:endParaRPr lang="en-US" sz="3912" dirty="0">
              <a:solidFill>
                <a:srgbClr val="FF3131"/>
              </a:solidFill>
              <a:latin typeface="Canva Sans Bold"/>
              <a:ea typeface="Canva Sans Bold"/>
              <a:cs typeface="Canva Sans Bold"/>
              <a:sym typeface="Canva Sans Bold"/>
            </a:endParaRPr>
          </a:p>
          <a:p>
            <a:pPr algn="ctr">
              <a:lnSpc>
                <a:spcPts val="3238"/>
              </a:lnSpc>
            </a:pPr>
            <a:endParaRPr lang="en-US" sz="3912" dirty="0">
              <a:solidFill>
                <a:srgbClr val="FF3131"/>
              </a:solidFill>
              <a:latin typeface="Canva Sans Bold"/>
              <a:ea typeface="Canva Sans Bold"/>
              <a:cs typeface="Canva Sans Bold"/>
              <a:sym typeface="Canva Sans Bold"/>
            </a:endParaRPr>
          </a:p>
          <a:p>
            <a:pPr algn="ctr">
              <a:lnSpc>
                <a:spcPts val="3378"/>
              </a:lnSpc>
            </a:pPr>
            <a:endParaRPr lang="en-US" sz="3912" dirty="0">
              <a:solidFill>
                <a:srgbClr val="FF3131"/>
              </a:solidFill>
              <a:latin typeface="Canva Sans Bold"/>
              <a:ea typeface="Canva Sans Bold"/>
              <a:cs typeface="Canva Sans Bold"/>
              <a:sym typeface="Canva Sans Bold"/>
            </a:endParaRPr>
          </a:p>
          <a:p>
            <a:pPr algn="ctr">
              <a:lnSpc>
                <a:spcPts val="7298"/>
              </a:lnSpc>
            </a:pPr>
            <a:endParaRPr lang="en-US" sz="3912" dirty="0">
              <a:solidFill>
                <a:srgbClr val="FF3131"/>
              </a:solidFill>
              <a:latin typeface="Canva Sans Bold"/>
              <a:ea typeface="Canva Sans Bold"/>
              <a:cs typeface="Canva Sans Bold"/>
              <a:sym typeface="Canva Sans Bold"/>
            </a:endParaRPr>
          </a:p>
        </p:txBody>
      </p:sp>
      <p:graphicFrame>
        <p:nvGraphicFramePr>
          <p:cNvPr id="6" name="Table 5">
            <a:extLst>
              <a:ext uri="{FF2B5EF4-FFF2-40B4-BE49-F238E27FC236}">
                <a16:creationId xmlns:a16="http://schemas.microsoft.com/office/drawing/2014/main" id="{FA7AEAED-7B0A-C851-3A47-7C0A62A8F577}"/>
              </a:ext>
            </a:extLst>
          </p:cNvPr>
          <p:cNvGraphicFramePr>
            <a:graphicFrameLocks noGrp="1"/>
          </p:cNvGraphicFramePr>
          <p:nvPr>
            <p:extLst>
              <p:ext uri="{D42A27DB-BD31-4B8C-83A1-F6EECF244321}">
                <p14:modId xmlns:p14="http://schemas.microsoft.com/office/powerpoint/2010/main" val="1246889060"/>
              </p:ext>
            </p:extLst>
          </p:nvPr>
        </p:nvGraphicFramePr>
        <p:xfrm>
          <a:off x="6934200" y="1890915"/>
          <a:ext cx="9116191" cy="6505169"/>
        </p:xfrm>
        <a:graphic>
          <a:graphicData uri="http://schemas.openxmlformats.org/drawingml/2006/table">
            <a:tbl>
              <a:tblPr firstRow="1" firstCol="1" bandRow="1">
                <a:tableStyleId>{5C22544A-7EE6-4342-B048-85BDC9FD1C3A}</a:tableStyleId>
              </a:tblPr>
              <a:tblGrid>
                <a:gridCol w="5672412">
                  <a:extLst>
                    <a:ext uri="{9D8B030D-6E8A-4147-A177-3AD203B41FA5}">
                      <a16:colId xmlns:a16="http://schemas.microsoft.com/office/drawing/2014/main" val="3546813096"/>
                    </a:ext>
                  </a:extLst>
                </a:gridCol>
                <a:gridCol w="1766359">
                  <a:extLst>
                    <a:ext uri="{9D8B030D-6E8A-4147-A177-3AD203B41FA5}">
                      <a16:colId xmlns:a16="http://schemas.microsoft.com/office/drawing/2014/main" val="64158611"/>
                    </a:ext>
                  </a:extLst>
                </a:gridCol>
                <a:gridCol w="1677420">
                  <a:extLst>
                    <a:ext uri="{9D8B030D-6E8A-4147-A177-3AD203B41FA5}">
                      <a16:colId xmlns:a16="http://schemas.microsoft.com/office/drawing/2014/main" val="1111032989"/>
                    </a:ext>
                  </a:extLst>
                </a:gridCol>
              </a:tblGrid>
              <a:tr h="0">
                <a:tc>
                  <a:txBody>
                    <a:bodyPr/>
                    <a:lstStyle/>
                    <a:p>
                      <a:pPr marL="0" marR="0" algn="ctr">
                        <a:lnSpc>
                          <a:spcPct val="107000"/>
                        </a:lnSpc>
                        <a:spcAft>
                          <a:spcPts val="800"/>
                        </a:spcAft>
                        <a:buNone/>
                      </a:pPr>
                      <a:r>
                        <a:rPr lang="en-US" sz="2800" kern="100" dirty="0">
                          <a:effectLst/>
                        </a:rPr>
                        <a:t>Oasis Middle School</a:t>
                      </a:r>
                      <a:endParaRPr lang="en-US" sz="2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Aft>
                          <a:spcPts val="800"/>
                        </a:spcAft>
                        <a:buNone/>
                      </a:pPr>
                      <a:r>
                        <a:rPr lang="en-US" sz="2800" kern="100">
                          <a:effectLst/>
                        </a:rPr>
                        <a:t>Points</a:t>
                      </a:r>
                      <a:endParaRPr lang="en-US" sz="2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Aft>
                          <a:spcPts val="800"/>
                        </a:spcAft>
                        <a:buNone/>
                      </a:pPr>
                      <a:r>
                        <a:rPr lang="en-US" sz="2800" kern="100">
                          <a:effectLst/>
                        </a:rPr>
                        <a:t>Gains</a:t>
                      </a:r>
                      <a:endParaRPr lang="en-US" sz="2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207644517"/>
                  </a:ext>
                </a:extLst>
              </a:tr>
              <a:tr h="606886">
                <a:tc>
                  <a:txBody>
                    <a:bodyPr/>
                    <a:lstStyle/>
                    <a:p>
                      <a:pPr marL="0" marR="0">
                        <a:lnSpc>
                          <a:spcPct val="107000"/>
                        </a:lnSpc>
                        <a:spcAft>
                          <a:spcPts val="800"/>
                        </a:spcAft>
                        <a:buNone/>
                      </a:pPr>
                      <a:r>
                        <a:rPr lang="en-US" sz="2800" kern="100" dirty="0">
                          <a:effectLst/>
                        </a:rPr>
                        <a:t>ELA Achievement</a:t>
                      </a:r>
                      <a:endParaRPr lang="en-US" sz="2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Aft>
                          <a:spcPts val="800"/>
                        </a:spcAft>
                        <a:buNone/>
                      </a:pPr>
                      <a:r>
                        <a:rPr lang="en-US" sz="2800" kern="100" dirty="0">
                          <a:effectLst/>
                        </a:rPr>
                        <a:t> 78</a:t>
                      </a:r>
                      <a:endParaRPr lang="en-US" sz="2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Aft>
                          <a:spcPts val="800"/>
                        </a:spcAft>
                        <a:buNone/>
                      </a:pPr>
                      <a:r>
                        <a:rPr lang="en-US" sz="2800" kern="100" dirty="0">
                          <a:effectLst/>
                          <a:latin typeface="Calibri" panose="020F0502020204030204" pitchFamily="34" charset="0"/>
                          <a:ea typeface="Calibri" panose="020F0502020204030204" pitchFamily="34" charset="0"/>
                          <a:cs typeface="Times New Roman" panose="02020603050405020304" pitchFamily="18" charset="0"/>
                        </a:rPr>
                        <a:t>+10</a:t>
                      </a:r>
                    </a:p>
                  </a:txBody>
                  <a:tcPr marL="68580" marR="68580" marT="0" marB="0"/>
                </a:tc>
                <a:extLst>
                  <a:ext uri="{0D108BD9-81ED-4DB2-BD59-A6C34878D82A}">
                    <a16:rowId xmlns:a16="http://schemas.microsoft.com/office/drawing/2014/main" val="2326193477"/>
                  </a:ext>
                </a:extLst>
              </a:tr>
              <a:tr h="606886">
                <a:tc>
                  <a:txBody>
                    <a:bodyPr/>
                    <a:lstStyle/>
                    <a:p>
                      <a:pPr marL="0" marR="0">
                        <a:lnSpc>
                          <a:spcPct val="107000"/>
                        </a:lnSpc>
                        <a:spcAft>
                          <a:spcPts val="800"/>
                        </a:spcAft>
                        <a:buNone/>
                      </a:pPr>
                      <a:r>
                        <a:rPr lang="en-US" sz="2800" kern="100" dirty="0">
                          <a:effectLst/>
                        </a:rPr>
                        <a:t>ELA Learning Gains</a:t>
                      </a:r>
                      <a:endParaRPr lang="en-US" sz="2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Aft>
                          <a:spcPts val="800"/>
                        </a:spcAft>
                        <a:buNone/>
                      </a:pPr>
                      <a:r>
                        <a:rPr lang="en-US" sz="2800" kern="100" dirty="0">
                          <a:effectLst/>
                        </a:rPr>
                        <a:t> 69</a:t>
                      </a:r>
                      <a:endParaRPr lang="en-US" sz="2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Aft>
                          <a:spcPts val="800"/>
                        </a:spcAft>
                        <a:buNone/>
                      </a:pPr>
                      <a:r>
                        <a:rPr lang="en-US" sz="2800" kern="100" dirty="0">
                          <a:effectLst/>
                          <a:latin typeface="Calibri" panose="020F0502020204030204" pitchFamily="34" charset="0"/>
                          <a:ea typeface="Calibri" panose="020F0502020204030204" pitchFamily="34" charset="0"/>
                          <a:cs typeface="Times New Roman" panose="02020603050405020304" pitchFamily="18" charset="0"/>
                        </a:rPr>
                        <a:t>+10</a:t>
                      </a:r>
                    </a:p>
                  </a:txBody>
                  <a:tcPr marL="68580" marR="68580" marT="0" marB="0"/>
                </a:tc>
                <a:extLst>
                  <a:ext uri="{0D108BD9-81ED-4DB2-BD59-A6C34878D82A}">
                    <a16:rowId xmlns:a16="http://schemas.microsoft.com/office/drawing/2014/main" val="1887147803"/>
                  </a:ext>
                </a:extLst>
              </a:tr>
              <a:tr h="606886">
                <a:tc>
                  <a:txBody>
                    <a:bodyPr/>
                    <a:lstStyle/>
                    <a:p>
                      <a:pPr marL="0" marR="0">
                        <a:lnSpc>
                          <a:spcPct val="107000"/>
                        </a:lnSpc>
                        <a:spcAft>
                          <a:spcPts val="800"/>
                        </a:spcAft>
                        <a:buNone/>
                      </a:pPr>
                      <a:r>
                        <a:rPr lang="en-US" sz="2800" kern="100" dirty="0">
                          <a:effectLst/>
                        </a:rPr>
                        <a:t>ELA LG of the Lowest 25%</a:t>
                      </a:r>
                      <a:endParaRPr lang="en-US" sz="2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Aft>
                          <a:spcPts val="800"/>
                        </a:spcAft>
                        <a:buNone/>
                      </a:pPr>
                      <a:r>
                        <a:rPr lang="en-US" sz="2800" kern="100" dirty="0">
                          <a:effectLst/>
                        </a:rPr>
                        <a:t> 66</a:t>
                      </a:r>
                      <a:endParaRPr lang="en-US" sz="2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Aft>
                          <a:spcPts val="800"/>
                        </a:spcAft>
                        <a:buNone/>
                      </a:pPr>
                      <a:r>
                        <a:rPr lang="en-US" sz="2800" kern="100" dirty="0">
                          <a:effectLst/>
                          <a:latin typeface="Calibri" panose="020F0502020204030204" pitchFamily="34" charset="0"/>
                          <a:ea typeface="Calibri" panose="020F0502020204030204" pitchFamily="34" charset="0"/>
                          <a:cs typeface="Times New Roman" panose="02020603050405020304" pitchFamily="18" charset="0"/>
                        </a:rPr>
                        <a:t>+13</a:t>
                      </a:r>
                    </a:p>
                  </a:txBody>
                  <a:tcPr marL="68580" marR="68580" marT="0" marB="0"/>
                </a:tc>
                <a:extLst>
                  <a:ext uri="{0D108BD9-81ED-4DB2-BD59-A6C34878D82A}">
                    <a16:rowId xmlns:a16="http://schemas.microsoft.com/office/drawing/2014/main" val="3039365687"/>
                  </a:ext>
                </a:extLst>
              </a:tr>
              <a:tr h="606886">
                <a:tc>
                  <a:txBody>
                    <a:bodyPr/>
                    <a:lstStyle/>
                    <a:p>
                      <a:pPr marL="0" marR="0">
                        <a:lnSpc>
                          <a:spcPct val="107000"/>
                        </a:lnSpc>
                        <a:spcAft>
                          <a:spcPts val="800"/>
                        </a:spcAft>
                        <a:buNone/>
                      </a:pPr>
                      <a:r>
                        <a:rPr lang="en-US" sz="2800" kern="100" dirty="0">
                          <a:effectLst/>
                        </a:rPr>
                        <a:t>Math Achievement</a:t>
                      </a:r>
                      <a:endParaRPr lang="en-US" sz="2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Aft>
                          <a:spcPts val="800"/>
                        </a:spcAft>
                        <a:buNone/>
                      </a:pPr>
                      <a:r>
                        <a:rPr lang="en-US" sz="2800" kern="100" dirty="0">
                          <a:effectLst/>
                        </a:rPr>
                        <a:t> 86</a:t>
                      </a:r>
                      <a:endParaRPr lang="en-US" sz="2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Aft>
                          <a:spcPts val="800"/>
                        </a:spcAft>
                        <a:buNone/>
                      </a:pPr>
                      <a:r>
                        <a:rPr lang="en-US" sz="2800" kern="100" dirty="0">
                          <a:effectLst/>
                          <a:latin typeface="Calibri" panose="020F0502020204030204" pitchFamily="34" charset="0"/>
                          <a:ea typeface="Calibri" panose="020F0502020204030204" pitchFamily="34" charset="0"/>
                          <a:cs typeface="Times New Roman" panose="02020603050405020304" pitchFamily="18" charset="0"/>
                        </a:rPr>
                        <a:t>+4</a:t>
                      </a:r>
                    </a:p>
                  </a:txBody>
                  <a:tcPr marL="68580" marR="68580" marT="0" marB="0"/>
                </a:tc>
                <a:extLst>
                  <a:ext uri="{0D108BD9-81ED-4DB2-BD59-A6C34878D82A}">
                    <a16:rowId xmlns:a16="http://schemas.microsoft.com/office/drawing/2014/main" val="1551876405"/>
                  </a:ext>
                </a:extLst>
              </a:tr>
              <a:tr h="606886">
                <a:tc>
                  <a:txBody>
                    <a:bodyPr/>
                    <a:lstStyle/>
                    <a:p>
                      <a:pPr marL="0" marR="0">
                        <a:lnSpc>
                          <a:spcPct val="107000"/>
                        </a:lnSpc>
                        <a:spcAft>
                          <a:spcPts val="800"/>
                        </a:spcAft>
                        <a:buNone/>
                      </a:pPr>
                      <a:r>
                        <a:rPr lang="en-US" sz="2800" kern="100" dirty="0">
                          <a:effectLst/>
                        </a:rPr>
                        <a:t>Math Learning Gains</a:t>
                      </a:r>
                      <a:endParaRPr lang="en-US" sz="2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Aft>
                          <a:spcPts val="800"/>
                        </a:spcAft>
                        <a:buNone/>
                      </a:pPr>
                      <a:r>
                        <a:rPr lang="en-US" sz="2800" kern="100" dirty="0">
                          <a:effectLst/>
                        </a:rPr>
                        <a:t> 77</a:t>
                      </a:r>
                      <a:endParaRPr lang="en-US" sz="2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Aft>
                          <a:spcPts val="800"/>
                        </a:spcAft>
                        <a:buNone/>
                      </a:pPr>
                      <a:r>
                        <a:rPr lang="en-US" sz="2800" kern="100" dirty="0">
                          <a:effectLst/>
                          <a:latin typeface="Calibri" panose="020F0502020204030204" pitchFamily="34" charset="0"/>
                          <a:ea typeface="Calibri" panose="020F0502020204030204" pitchFamily="34" charset="0"/>
                          <a:cs typeface="Times New Roman" panose="02020603050405020304" pitchFamily="18" charset="0"/>
                        </a:rPr>
                        <a:t>+5</a:t>
                      </a:r>
                    </a:p>
                  </a:txBody>
                  <a:tcPr marL="68580" marR="68580" marT="0" marB="0"/>
                </a:tc>
                <a:extLst>
                  <a:ext uri="{0D108BD9-81ED-4DB2-BD59-A6C34878D82A}">
                    <a16:rowId xmlns:a16="http://schemas.microsoft.com/office/drawing/2014/main" val="3623089236"/>
                  </a:ext>
                </a:extLst>
              </a:tr>
              <a:tr h="606886">
                <a:tc>
                  <a:txBody>
                    <a:bodyPr/>
                    <a:lstStyle/>
                    <a:p>
                      <a:pPr marL="0" marR="0">
                        <a:lnSpc>
                          <a:spcPct val="107000"/>
                        </a:lnSpc>
                        <a:spcAft>
                          <a:spcPts val="800"/>
                        </a:spcAft>
                        <a:buNone/>
                      </a:pPr>
                      <a:r>
                        <a:rPr lang="en-US" sz="2800" kern="100" dirty="0">
                          <a:effectLst/>
                        </a:rPr>
                        <a:t>Math LG of Lowest 25%</a:t>
                      </a:r>
                      <a:endParaRPr lang="en-US" sz="2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Aft>
                          <a:spcPts val="800"/>
                        </a:spcAft>
                        <a:buNone/>
                      </a:pPr>
                      <a:r>
                        <a:rPr lang="en-US" sz="2800" kern="100" dirty="0">
                          <a:effectLst/>
                        </a:rPr>
                        <a:t> 74</a:t>
                      </a:r>
                      <a:endParaRPr lang="en-US" sz="2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Aft>
                          <a:spcPts val="800"/>
                        </a:spcAft>
                        <a:buNone/>
                      </a:pPr>
                      <a:r>
                        <a:rPr lang="en-US" sz="2800" kern="100" dirty="0">
                          <a:effectLst/>
                          <a:latin typeface="Calibri" panose="020F0502020204030204" pitchFamily="34" charset="0"/>
                          <a:ea typeface="Calibri" panose="020F0502020204030204" pitchFamily="34" charset="0"/>
                          <a:cs typeface="Times New Roman" panose="02020603050405020304" pitchFamily="18" charset="0"/>
                        </a:rPr>
                        <a:t>+10</a:t>
                      </a:r>
                    </a:p>
                  </a:txBody>
                  <a:tcPr marL="68580" marR="68580" marT="0" marB="0"/>
                </a:tc>
                <a:extLst>
                  <a:ext uri="{0D108BD9-81ED-4DB2-BD59-A6C34878D82A}">
                    <a16:rowId xmlns:a16="http://schemas.microsoft.com/office/drawing/2014/main" val="683577488"/>
                  </a:ext>
                </a:extLst>
              </a:tr>
              <a:tr h="606886">
                <a:tc>
                  <a:txBody>
                    <a:bodyPr/>
                    <a:lstStyle/>
                    <a:p>
                      <a:pPr marL="0" marR="0">
                        <a:lnSpc>
                          <a:spcPct val="107000"/>
                        </a:lnSpc>
                        <a:spcAft>
                          <a:spcPts val="800"/>
                        </a:spcAft>
                        <a:buNone/>
                      </a:pPr>
                      <a:r>
                        <a:rPr lang="en-US" sz="2800" kern="100" dirty="0">
                          <a:effectLst/>
                        </a:rPr>
                        <a:t>Science Achievement</a:t>
                      </a:r>
                      <a:endParaRPr lang="en-US" sz="2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Aft>
                          <a:spcPts val="800"/>
                        </a:spcAft>
                        <a:buNone/>
                      </a:pPr>
                      <a:r>
                        <a:rPr lang="en-US" sz="2800" kern="100" dirty="0">
                          <a:effectLst/>
                        </a:rPr>
                        <a:t> 78</a:t>
                      </a:r>
                      <a:endParaRPr lang="en-US" sz="2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Aft>
                          <a:spcPts val="800"/>
                        </a:spcAft>
                        <a:buNone/>
                      </a:pPr>
                      <a:r>
                        <a:rPr lang="en-US" sz="2800" kern="100" dirty="0">
                          <a:effectLst/>
                          <a:latin typeface="Calibri" panose="020F0502020204030204" pitchFamily="34" charset="0"/>
                          <a:ea typeface="Calibri" panose="020F0502020204030204" pitchFamily="34" charset="0"/>
                          <a:cs typeface="Times New Roman" panose="02020603050405020304" pitchFamily="18" charset="0"/>
                        </a:rPr>
                        <a:t>+16</a:t>
                      </a:r>
                    </a:p>
                  </a:txBody>
                  <a:tcPr marL="68580" marR="68580" marT="0" marB="0"/>
                </a:tc>
                <a:extLst>
                  <a:ext uri="{0D108BD9-81ED-4DB2-BD59-A6C34878D82A}">
                    <a16:rowId xmlns:a16="http://schemas.microsoft.com/office/drawing/2014/main" val="1357347288"/>
                  </a:ext>
                </a:extLst>
              </a:tr>
              <a:tr h="606886">
                <a:tc>
                  <a:txBody>
                    <a:bodyPr/>
                    <a:lstStyle/>
                    <a:p>
                      <a:pPr marL="0" marR="0">
                        <a:lnSpc>
                          <a:spcPct val="107000"/>
                        </a:lnSpc>
                        <a:spcAft>
                          <a:spcPts val="800"/>
                        </a:spcAft>
                        <a:buNone/>
                      </a:pPr>
                      <a:r>
                        <a:rPr lang="en-US" sz="2800" kern="100" dirty="0">
                          <a:effectLst/>
                          <a:latin typeface="Calibri" panose="020F0502020204030204" pitchFamily="34" charset="0"/>
                          <a:ea typeface="Calibri" panose="020F0502020204030204" pitchFamily="34" charset="0"/>
                          <a:cs typeface="Times New Roman" panose="02020603050405020304" pitchFamily="18" charset="0"/>
                        </a:rPr>
                        <a:t>Civics Achievement</a:t>
                      </a:r>
                    </a:p>
                  </a:txBody>
                  <a:tcPr marL="68580" marR="68580" marT="0" marB="0"/>
                </a:tc>
                <a:tc>
                  <a:txBody>
                    <a:bodyPr/>
                    <a:lstStyle/>
                    <a:p>
                      <a:pPr marL="0" marR="0" algn="ctr">
                        <a:lnSpc>
                          <a:spcPct val="107000"/>
                        </a:lnSpc>
                        <a:spcAft>
                          <a:spcPts val="800"/>
                        </a:spcAft>
                        <a:buNone/>
                      </a:pPr>
                      <a:r>
                        <a:rPr lang="en-US" sz="2800" kern="100" dirty="0">
                          <a:effectLst/>
                        </a:rPr>
                        <a:t> 87</a:t>
                      </a:r>
                      <a:endParaRPr lang="en-US" sz="2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Aft>
                          <a:spcPts val="800"/>
                        </a:spcAft>
                        <a:buNone/>
                      </a:pPr>
                      <a:r>
                        <a:rPr lang="en-US" sz="2800" kern="100" dirty="0">
                          <a:effectLst/>
                          <a:latin typeface="Calibri" panose="020F0502020204030204" pitchFamily="34" charset="0"/>
                          <a:ea typeface="Calibri" panose="020F0502020204030204" pitchFamily="34" charset="0"/>
                          <a:cs typeface="Times New Roman" panose="02020603050405020304" pitchFamily="18" charset="0"/>
                        </a:rPr>
                        <a:t>0</a:t>
                      </a:r>
                    </a:p>
                  </a:txBody>
                  <a:tcPr marL="68580" marR="68580" marT="0" marB="0"/>
                </a:tc>
                <a:extLst>
                  <a:ext uri="{0D108BD9-81ED-4DB2-BD59-A6C34878D82A}">
                    <a16:rowId xmlns:a16="http://schemas.microsoft.com/office/drawing/2014/main" val="136477624"/>
                  </a:ext>
                </a:extLst>
              </a:tr>
              <a:tr h="606886">
                <a:tc>
                  <a:txBody>
                    <a:bodyPr/>
                    <a:lstStyle/>
                    <a:p>
                      <a:pPr marL="0" marR="0">
                        <a:lnSpc>
                          <a:spcPct val="107000"/>
                        </a:lnSpc>
                        <a:spcAft>
                          <a:spcPts val="800"/>
                        </a:spcAft>
                        <a:buNone/>
                      </a:pPr>
                      <a:r>
                        <a:rPr lang="en-US" sz="2800" kern="100" dirty="0">
                          <a:effectLst/>
                          <a:latin typeface="Calibri" panose="020F0502020204030204" pitchFamily="34" charset="0"/>
                          <a:ea typeface="Calibri" panose="020F0502020204030204" pitchFamily="34" charset="0"/>
                          <a:cs typeface="Times New Roman" panose="02020603050405020304" pitchFamily="18" charset="0"/>
                        </a:rPr>
                        <a:t>Acceleration</a:t>
                      </a:r>
                    </a:p>
                  </a:txBody>
                  <a:tcPr marL="68580" marR="68580" marT="0" marB="0"/>
                </a:tc>
                <a:tc>
                  <a:txBody>
                    <a:bodyPr/>
                    <a:lstStyle/>
                    <a:p>
                      <a:pPr marL="0" marR="0" algn="ctr">
                        <a:lnSpc>
                          <a:spcPct val="107000"/>
                        </a:lnSpc>
                        <a:spcAft>
                          <a:spcPts val="800"/>
                        </a:spcAft>
                        <a:buNone/>
                      </a:pPr>
                      <a:r>
                        <a:rPr lang="en-US" sz="2800" kern="100" dirty="0">
                          <a:effectLst/>
                          <a:latin typeface="Calibri" panose="020F0502020204030204" pitchFamily="34" charset="0"/>
                          <a:ea typeface="Calibri" panose="020F0502020204030204" pitchFamily="34" charset="0"/>
                          <a:cs typeface="Times New Roman" panose="02020603050405020304" pitchFamily="18" charset="0"/>
                        </a:rPr>
                        <a:t>91</a:t>
                      </a:r>
                    </a:p>
                  </a:txBody>
                  <a:tcPr marL="68580" marR="68580" marT="0" marB="0"/>
                </a:tc>
                <a:tc>
                  <a:txBody>
                    <a:bodyPr/>
                    <a:lstStyle/>
                    <a:p>
                      <a:pPr marL="0" marR="0" algn="ctr">
                        <a:lnSpc>
                          <a:spcPct val="107000"/>
                        </a:lnSpc>
                        <a:spcAft>
                          <a:spcPts val="800"/>
                        </a:spcAft>
                        <a:buNone/>
                      </a:pPr>
                      <a:r>
                        <a:rPr lang="en-US" sz="2800" kern="100" dirty="0">
                          <a:effectLst/>
                          <a:latin typeface="Calibri" panose="020F0502020204030204" pitchFamily="34" charset="0"/>
                          <a:ea typeface="Calibri" panose="020F0502020204030204" pitchFamily="34" charset="0"/>
                          <a:cs typeface="Times New Roman" panose="02020603050405020304" pitchFamily="18" charset="0"/>
                        </a:rPr>
                        <a:t>+13</a:t>
                      </a:r>
                    </a:p>
                  </a:txBody>
                  <a:tcPr marL="68580" marR="68580" marT="0" marB="0"/>
                </a:tc>
                <a:extLst>
                  <a:ext uri="{0D108BD9-81ED-4DB2-BD59-A6C34878D82A}">
                    <a16:rowId xmlns:a16="http://schemas.microsoft.com/office/drawing/2014/main" val="2862809571"/>
                  </a:ext>
                </a:extLst>
              </a:tr>
              <a:tr h="606886">
                <a:tc>
                  <a:txBody>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lang="en-US" sz="2800" kern="100" dirty="0">
                          <a:effectLst/>
                        </a:rPr>
                        <a:t>Total</a:t>
                      </a:r>
                      <a:endParaRPr lang="en-US" sz="2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Aft>
                          <a:spcPts val="800"/>
                        </a:spcAft>
                        <a:buNone/>
                      </a:pPr>
                      <a:r>
                        <a:rPr lang="en-US" sz="2800" kern="100" dirty="0">
                          <a:effectLst/>
                          <a:latin typeface="Calibri" panose="020F0502020204030204" pitchFamily="34" charset="0"/>
                          <a:ea typeface="Calibri" panose="020F0502020204030204" pitchFamily="34" charset="0"/>
                          <a:cs typeface="Times New Roman" panose="02020603050405020304" pitchFamily="18" charset="0"/>
                        </a:rPr>
                        <a:t>706</a:t>
                      </a:r>
                    </a:p>
                  </a:txBody>
                  <a:tcPr marL="68580" marR="68580" marT="0" marB="0"/>
                </a:tc>
                <a:tc>
                  <a:txBody>
                    <a:bodyPr/>
                    <a:lstStyle/>
                    <a:p>
                      <a:pPr marL="0" marR="0" algn="ctr">
                        <a:lnSpc>
                          <a:spcPct val="107000"/>
                        </a:lnSpc>
                        <a:spcAft>
                          <a:spcPts val="800"/>
                        </a:spcAft>
                        <a:buNone/>
                      </a:pPr>
                      <a:r>
                        <a:rPr lang="en-US" sz="2800" kern="100" dirty="0">
                          <a:effectLst/>
                          <a:latin typeface="Calibri" panose="020F0502020204030204" pitchFamily="34" charset="0"/>
                          <a:ea typeface="Calibri" panose="020F0502020204030204" pitchFamily="34" charset="0"/>
                          <a:cs typeface="Times New Roman" panose="02020603050405020304" pitchFamily="18" charset="0"/>
                        </a:rPr>
                        <a:t>+81</a:t>
                      </a:r>
                    </a:p>
                  </a:txBody>
                  <a:tcPr marL="68580" marR="68580" marT="0" marB="0"/>
                </a:tc>
                <a:extLst>
                  <a:ext uri="{0D108BD9-81ED-4DB2-BD59-A6C34878D82A}">
                    <a16:rowId xmlns:a16="http://schemas.microsoft.com/office/drawing/2014/main" val="3932478393"/>
                  </a:ext>
                </a:extLst>
              </a:tr>
            </a:tbl>
          </a:graphicData>
        </a:graphic>
      </p:graphicFrame>
      <p:pic>
        <p:nvPicPr>
          <p:cNvPr id="7" name="Picture 6" descr="A blue and purple logo&#10;&#10;AI-generated content may be incorrect.">
            <a:extLst>
              <a:ext uri="{FF2B5EF4-FFF2-40B4-BE49-F238E27FC236}">
                <a16:creationId xmlns:a16="http://schemas.microsoft.com/office/drawing/2014/main" id="{8DE76A08-AD57-2A7B-6A00-C1977BBEDD8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67524" y="725894"/>
            <a:ext cx="2638576" cy="1185324"/>
          </a:xfrm>
          <a:prstGeom prst="rect">
            <a:avLst/>
          </a:prstGeom>
        </p:spPr>
      </p:pic>
    </p:spTree>
    <p:extLst>
      <p:ext uri="{BB962C8B-B14F-4D97-AF65-F5344CB8AC3E}">
        <p14:creationId xmlns:p14="http://schemas.microsoft.com/office/powerpoint/2010/main" val="311051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808465-5F84-D320-F44C-CC621530B904}"/>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5F1210B3-7E5D-C332-6306-04BB926903BB}"/>
              </a:ext>
            </a:extLst>
          </p:cNvPr>
          <p:cNvGrpSpPr/>
          <p:nvPr/>
        </p:nvGrpSpPr>
        <p:grpSpPr>
          <a:xfrm>
            <a:off x="2211785" y="3111533"/>
            <a:ext cx="14397730" cy="4785381"/>
            <a:chOff x="0" y="0"/>
            <a:chExt cx="4663503" cy="1550011"/>
          </a:xfrm>
        </p:grpSpPr>
        <p:sp>
          <p:nvSpPr>
            <p:cNvPr id="3" name="Freeform 3">
              <a:extLst>
                <a:ext uri="{FF2B5EF4-FFF2-40B4-BE49-F238E27FC236}">
                  <a16:creationId xmlns:a16="http://schemas.microsoft.com/office/drawing/2014/main" id="{2B782DEE-51F1-5099-DBCD-05BF511AD024}"/>
                </a:ext>
              </a:extLst>
            </p:cNvPr>
            <p:cNvSpPr/>
            <p:nvPr/>
          </p:nvSpPr>
          <p:spPr>
            <a:xfrm>
              <a:off x="0" y="0"/>
              <a:ext cx="4663503" cy="1550011"/>
            </a:xfrm>
            <a:custGeom>
              <a:avLst/>
              <a:gdLst/>
              <a:ahLst/>
              <a:cxnLst/>
              <a:rect l="l" t="t" r="r" b="b"/>
              <a:pathLst>
                <a:path w="4663503" h="1550011">
                  <a:moveTo>
                    <a:pt x="19358" y="0"/>
                  </a:moveTo>
                  <a:lnTo>
                    <a:pt x="4644146" y="0"/>
                  </a:lnTo>
                  <a:cubicBezTo>
                    <a:pt x="4654836" y="0"/>
                    <a:pt x="4663503" y="8667"/>
                    <a:pt x="4663503" y="19358"/>
                  </a:cubicBezTo>
                  <a:lnTo>
                    <a:pt x="4663503" y="1530653"/>
                  </a:lnTo>
                  <a:cubicBezTo>
                    <a:pt x="4663503" y="1535787"/>
                    <a:pt x="4661464" y="1540711"/>
                    <a:pt x="4657834" y="1544341"/>
                  </a:cubicBezTo>
                  <a:cubicBezTo>
                    <a:pt x="4654203" y="1547972"/>
                    <a:pt x="4649279" y="1550011"/>
                    <a:pt x="4644146" y="1550011"/>
                  </a:cubicBezTo>
                  <a:lnTo>
                    <a:pt x="19358" y="1550011"/>
                  </a:lnTo>
                  <a:cubicBezTo>
                    <a:pt x="14224" y="1550011"/>
                    <a:pt x="9300" y="1547972"/>
                    <a:pt x="5670" y="1544341"/>
                  </a:cubicBezTo>
                  <a:cubicBezTo>
                    <a:pt x="2039" y="1540711"/>
                    <a:pt x="0" y="1535787"/>
                    <a:pt x="0" y="1530653"/>
                  </a:cubicBezTo>
                  <a:lnTo>
                    <a:pt x="0" y="19358"/>
                  </a:lnTo>
                  <a:cubicBezTo>
                    <a:pt x="0" y="14224"/>
                    <a:pt x="2039" y="9300"/>
                    <a:pt x="5670" y="5670"/>
                  </a:cubicBezTo>
                  <a:cubicBezTo>
                    <a:pt x="9300" y="2039"/>
                    <a:pt x="14224" y="0"/>
                    <a:pt x="19358" y="0"/>
                  </a:cubicBezTo>
                  <a:close/>
                </a:path>
              </a:pathLst>
            </a:custGeom>
            <a:solidFill>
              <a:srgbClr val="000000">
                <a:alpha val="0"/>
              </a:srgbClr>
            </a:solidFill>
            <a:ln w="161925" cap="rnd">
              <a:gradFill>
                <a:gsLst>
                  <a:gs pos="0">
                    <a:srgbClr val="08377C">
                      <a:alpha val="100000"/>
                    </a:srgbClr>
                  </a:gs>
                  <a:gs pos="50000">
                    <a:srgbClr val="006BB6">
                      <a:alpha val="100000"/>
                    </a:srgbClr>
                  </a:gs>
                  <a:gs pos="100000">
                    <a:srgbClr val="C9E9FF">
                      <a:alpha val="100000"/>
                    </a:srgbClr>
                  </a:gs>
                </a:gsLst>
                <a:lin ang="2700000"/>
              </a:gradFill>
              <a:prstDash val="solid"/>
              <a:round/>
            </a:ln>
          </p:spPr>
          <p:txBody>
            <a:bodyPr/>
            <a:lstStyle/>
            <a:p>
              <a:endParaRPr lang="en-US"/>
            </a:p>
          </p:txBody>
        </p:sp>
        <p:sp>
          <p:nvSpPr>
            <p:cNvPr id="4" name="TextBox 4">
              <a:extLst>
                <a:ext uri="{FF2B5EF4-FFF2-40B4-BE49-F238E27FC236}">
                  <a16:creationId xmlns:a16="http://schemas.microsoft.com/office/drawing/2014/main" id="{3479B2DF-E6F6-771D-3E8F-B045BACF03BF}"/>
                </a:ext>
              </a:extLst>
            </p:cNvPr>
            <p:cNvSpPr txBox="1"/>
            <p:nvPr/>
          </p:nvSpPr>
          <p:spPr>
            <a:xfrm>
              <a:off x="0" y="-95250"/>
              <a:ext cx="4663503" cy="1645261"/>
            </a:xfrm>
            <a:prstGeom prst="rect">
              <a:avLst/>
            </a:prstGeom>
          </p:spPr>
          <p:txBody>
            <a:bodyPr lIns="50800" tIns="50800" rIns="50800" bIns="50800" rtlCol="0" anchor="ctr"/>
            <a:lstStyle/>
            <a:p>
              <a:pPr algn="ctr">
                <a:lnSpc>
                  <a:spcPts val="5739"/>
                </a:lnSpc>
              </a:pPr>
              <a:r>
                <a:rPr lang="en-US" sz="4099" dirty="0">
                  <a:solidFill>
                    <a:srgbClr val="000000"/>
                  </a:solidFill>
                  <a:latin typeface="Arimo Bold"/>
                  <a:ea typeface="Arimo Bold"/>
                  <a:cs typeface="Arimo Bold"/>
                  <a:sym typeface="Arimo Bold"/>
                </a:rPr>
                <a:t>1.1 Align K-12 Measurable Curriculum</a:t>
              </a:r>
            </a:p>
            <a:p>
              <a:pPr algn="ctr">
                <a:lnSpc>
                  <a:spcPts val="5739"/>
                </a:lnSpc>
              </a:pPr>
              <a:r>
                <a:rPr lang="en-US" sz="4099" dirty="0">
                  <a:solidFill>
                    <a:srgbClr val="000000"/>
                  </a:solidFill>
                  <a:latin typeface="Arimo Bold"/>
                  <a:ea typeface="Arimo Bold"/>
                  <a:cs typeface="Arimo Bold"/>
                  <a:sym typeface="Arimo Bold"/>
                </a:rPr>
                <a:t>1.2 Provide Innovative Curriculum to promote high academic performance</a:t>
              </a:r>
            </a:p>
            <a:p>
              <a:pPr algn="ctr">
                <a:lnSpc>
                  <a:spcPts val="5739"/>
                </a:lnSpc>
              </a:pPr>
              <a:r>
                <a:rPr lang="en-US" sz="4099" dirty="0">
                  <a:solidFill>
                    <a:srgbClr val="000000"/>
                  </a:solidFill>
                  <a:latin typeface="Arimo Bold"/>
                  <a:ea typeface="Arimo Bold"/>
                  <a:cs typeface="Arimo Bold"/>
                  <a:sym typeface="Arimo Bold"/>
                </a:rPr>
                <a:t>1.3 Integrate Resilience learning</a:t>
              </a:r>
            </a:p>
            <a:p>
              <a:pPr algn="ctr">
                <a:lnSpc>
                  <a:spcPts val="5739"/>
                </a:lnSpc>
              </a:pPr>
              <a:r>
                <a:rPr lang="en-US" sz="4099" dirty="0">
                  <a:solidFill>
                    <a:srgbClr val="000000"/>
                  </a:solidFill>
                  <a:latin typeface="Arimo Bold"/>
                  <a:ea typeface="Arimo Bold"/>
                  <a:cs typeface="Arimo Bold"/>
                  <a:sym typeface="Arimo Bold"/>
                </a:rPr>
                <a:t>1.4 Develop Professional Teaching Corps</a:t>
              </a:r>
            </a:p>
          </p:txBody>
        </p:sp>
      </p:grpSp>
      <p:grpSp>
        <p:nvGrpSpPr>
          <p:cNvPr id="5" name="Group 5">
            <a:extLst>
              <a:ext uri="{FF2B5EF4-FFF2-40B4-BE49-F238E27FC236}">
                <a16:creationId xmlns:a16="http://schemas.microsoft.com/office/drawing/2014/main" id="{883D8656-8180-148C-FD2D-19908CA7073C}"/>
              </a:ext>
            </a:extLst>
          </p:cNvPr>
          <p:cNvGrpSpPr/>
          <p:nvPr/>
        </p:nvGrpSpPr>
        <p:grpSpPr>
          <a:xfrm>
            <a:off x="-2001494" y="8323039"/>
            <a:ext cx="4723978" cy="4723978"/>
            <a:chOff x="0" y="0"/>
            <a:chExt cx="812800" cy="812800"/>
          </a:xfrm>
        </p:grpSpPr>
        <p:sp>
          <p:nvSpPr>
            <p:cNvPr id="6" name="Freeform 6">
              <a:extLst>
                <a:ext uri="{FF2B5EF4-FFF2-40B4-BE49-F238E27FC236}">
                  <a16:creationId xmlns:a16="http://schemas.microsoft.com/office/drawing/2014/main" id="{12951262-6DBE-9CB2-37A9-951C43545B65}"/>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952500" cap="sq">
              <a:solidFill>
                <a:srgbClr val="08377C"/>
              </a:solidFill>
              <a:prstDash val="solid"/>
              <a:miter/>
            </a:ln>
          </p:spPr>
          <p:txBody>
            <a:bodyPr/>
            <a:lstStyle/>
            <a:p>
              <a:endParaRPr lang="en-US"/>
            </a:p>
          </p:txBody>
        </p:sp>
        <p:sp>
          <p:nvSpPr>
            <p:cNvPr id="7" name="TextBox 7">
              <a:extLst>
                <a:ext uri="{FF2B5EF4-FFF2-40B4-BE49-F238E27FC236}">
                  <a16:creationId xmlns:a16="http://schemas.microsoft.com/office/drawing/2014/main" id="{75EAFBAB-F40D-8F2C-1247-7A119B633F2D}"/>
                </a:ext>
              </a:extLst>
            </p:cNvPr>
            <p:cNvSpPr txBox="1"/>
            <p:nvPr/>
          </p:nvSpPr>
          <p:spPr>
            <a:xfrm>
              <a:off x="76200" y="28575"/>
              <a:ext cx="660400" cy="708025"/>
            </a:xfrm>
            <a:prstGeom prst="rect">
              <a:avLst/>
            </a:prstGeom>
          </p:spPr>
          <p:txBody>
            <a:bodyPr lIns="50800" tIns="50800" rIns="50800" bIns="50800" rtlCol="0" anchor="ctr"/>
            <a:lstStyle/>
            <a:p>
              <a:pPr algn="ctr">
                <a:lnSpc>
                  <a:spcPts val="2659"/>
                </a:lnSpc>
              </a:pPr>
              <a:endParaRPr/>
            </a:p>
          </p:txBody>
        </p:sp>
      </p:grpSp>
      <p:grpSp>
        <p:nvGrpSpPr>
          <p:cNvPr id="8" name="Group 8">
            <a:extLst>
              <a:ext uri="{FF2B5EF4-FFF2-40B4-BE49-F238E27FC236}">
                <a16:creationId xmlns:a16="http://schemas.microsoft.com/office/drawing/2014/main" id="{57EE6925-C93C-4F3B-B50F-B63104D8BC24}"/>
              </a:ext>
            </a:extLst>
          </p:cNvPr>
          <p:cNvGrpSpPr/>
          <p:nvPr/>
        </p:nvGrpSpPr>
        <p:grpSpPr>
          <a:xfrm>
            <a:off x="3408560" y="8871939"/>
            <a:ext cx="772722" cy="772722"/>
            <a:chOff x="0" y="0"/>
            <a:chExt cx="812800" cy="812800"/>
          </a:xfrm>
        </p:grpSpPr>
        <p:sp>
          <p:nvSpPr>
            <p:cNvPr id="9" name="Freeform 9">
              <a:extLst>
                <a:ext uri="{FF2B5EF4-FFF2-40B4-BE49-F238E27FC236}">
                  <a16:creationId xmlns:a16="http://schemas.microsoft.com/office/drawing/2014/main" id="{25156651-72BD-D7EF-2077-B38FAD8B0947}"/>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8377C"/>
            </a:solidFill>
            <a:ln cap="sq">
              <a:noFill/>
              <a:prstDash val="solid"/>
              <a:miter/>
            </a:ln>
          </p:spPr>
          <p:txBody>
            <a:bodyPr/>
            <a:lstStyle/>
            <a:p>
              <a:endParaRPr lang="en-US"/>
            </a:p>
          </p:txBody>
        </p:sp>
        <p:sp>
          <p:nvSpPr>
            <p:cNvPr id="10" name="TextBox 10">
              <a:extLst>
                <a:ext uri="{FF2B5EF4-FFF2-40B4-BE49-F238E27FC236}">
                  <a16:creationId xmlns:a16="http://schemas.microsoft.com/office/drawing/2014/main" id="{3873AD6D-8FA6-9AA5-B982-5BCF39DB2F5C}"/>
                </a:ext>
              </a:extLst>
            </p:cNvPr>
            <p:cNvSpPr txBox="1"/>
            <p:nvPr/>
          </p:nvSpPr>
          <p:spPr>
            <a:xfrm>
              <a:off x="76200" y="38100"/>
              <a:ext cx="660400" cy="698500"/>
            </a:xfrm>
            <a:prstGeom prst="rect">
              <a:avLst/>
            </a:prstGeom>
          </p:spPr>
          <p:txBody>
            <a:bodyPr lIns="50800" tIns="50800" rIns="50800" bIns="50800" rtlCol="0" anchor="ctr"/>
            <a:lstStyle/>
            <a:p>
              <a:pPr marL="0" lvl="0" indent="0" algn="ctr">
                <a:lnSpc>
                  <a:spcPts val="3079"/>
                </a:lnSpc>
                <a:spcBef>
                  <a:spcPct val="0"/>
                </a:spcBef>
              </a:pPr>
              <a:endParaRPr/>
            </a:p>
          </p:txBody>
        </p:sp>
      </p:grpSp>
      <p:sp>
        <p:nvSpPr>
          <p:cNvPr id="11" name="Freeform 11">
            <a:extLst>
              <a:ext uri="{FF2B5EF4-FFF2-40B4-BE49-F238E27FC236}">
                <a16:creationId xmlns:a16="http://schemas.microsoft.com/office/drawing/2014/main" id="{D232699B-C648-8766-FBE6-3CAE4F31E848}"/>
              </a:ext>
            </a:extLst>
          </p:cNvPr>
          <p:cNvSpPr/>
          <p:nvPr/>
        </p:nvSpPr>
        <p:spPr>
          <a:xfrm>
            <a:off x="14857029" y="375670"/>
            <a:ext cx="2566653" cy="1306061"/>
          </a:xfrm>
          <a:custGeom>
            <a:avLst/>
            <a:gdLst/>
            <a:ahLst/>
            <a:cxnLst/>
            <a:rect l="l" t="t" r="r" b="b"/>
            <a:pathLst>
              <a:path w="2566653" h="1306061">
                <a:moveTo>
                  <a:pt x="0" y="0"/>
                </a:moveTo>
                <a:lnTo>
                  <a:pt x="2566653" y="0"/>
                </a:lnTo>
                <a:lnTo>
                  <a:pt x="2566653" y="1306060"/>
                </a:lnTo>
                <a:lnTo>
                  <a:pt x="0" y="1306060"/>
                </a:lnTo>
                <a:lnTo>
                  <a:pt x="0" y="0"/>
                </a:lnTo>
                <a:close/>
              </a:path>
            </a:pathLst>
          </a:custGeom>
          <a:blipFill>
            <a:blip r:embed="rId2"/>
            <a:stretch>
              <a:fillRect t="-44089" b="-52428"/>
            </a:stretch>
          </a:blipFill>
        </p:spPr>
        <p:txBody>
          <a:bodyPr/>
          <a:lstStyle/>
          <a:p>
            <a:endParaRPr lang="en-US"/>
          </a:p>
        </p:txBody>
      </p:sp>
      <p:sp>
        <p:nvSpPr>
          <p:cNvPr id="12" name="TextBox 12">
            <a:extLst>
              <a:ext uri="{FF2B5EF4-FFF2-40B4-BE49-F238E27FC236}">
                <a16:creationId xmlns:a16="http://schemas.microsoft.com/office/drawing/2014/main" id="{88404C9F-9120-BE44-D7E1-913C52C34904}"/>
              </a:ext>
            </a:extLst>
          </p:cNvPr>
          <p:cNvSpPr txBox="1"/>
          <p:nvPr/>
        </p:nvSpPr>
        <p:spPr>
          <a:xfrm>
            <a:off x="1028700" y="1113783"/>
            <a:ext cx="8720552" cy="1571625"/>
          </a:xfrm>
          <a:prstGeom prst="rect">
            <a:avLst/>
          </a:prstGeom>
        </p:spPr>
        <p:txBody>
          <a:bodyPr lIns="0" tIns="0" rIns="0" bIns="0" rtlCol="0" anchor="t">
            <a:spAutoFit/>
          </a:bodyPr>
          <a:lstStyle/>
          <a:p>
            <a:pPr algn="l">
              <a:lnSpc>
                <a:spcPts val="6158"/>
              </a:lnSpc>
            </a:pPr>
            <a:r>
              <a:rPr lang="en-US" sz="5131" spc="184">
                <a:solidFill>
                  <a:srgbClr val="2A2E3A"/>
                </a:solidFill>
                <a:latin typeface="Montserrat Classic Bold"/>
                <a:ea typeface="Montserrat Classic Bold"/>
                <a:cs typeface="Montserrat Classic Bold"/>
                <a:sym typeface="Montserrat Classic Bold"/>
              </a:rPr>
              <a:t>STRATEGIC GOAL  </a:t>
            </a:r>
            <a:r>
              <a:rPr lang="en-US" sz="5131" spc="184">
                <a:solidFill>
                  <a:srgbClr val="FF3131"/>
                </a:solidFill>
                <a:latin typeface="Montserrat Classic Bold"/>
                <a:ea typeface="Montserrat Classic Bold"/>
                <a:cs typeface="Montserrat Classic Bold"/>
                <a:sym typeface="Montserrat Classic Bold"/>
              </a:rPr>
              <a:t>#1</a:t>
            </a:r>
          </a:p>
          <a:p>
            <a:pPr marL="0" lvl="0" indent="0" algn="l">
              <a:lnSpc>
                <a:spcPts val="6158"/>
              </a:lnSpc>
              <a:spcBef>
                <a:spcPct val="0"/>
              </a:spcBef>
            </a:pPr>
            <a:endParaRPr lang="en-US" sz="5131" spc="184">
              <a:solidFill>
                <a:srgbClr val="FF3131"/>
              </a:solidFill>
              <a:latin typeface="Montserrat Classic Bold"/>
              <a:ea typeface="Montserrat Classic Bold"/>
              <a:cs typeface="Montserrat Classic Bold"/>
              <a:sym typeface="Montserrat Classic Bold"/>
            </a:endParaRPr>
          </a:p>
        </p:txBody>
      </p:sp>
    </p:spTree>
    <p:extLst>
      <p:ext uri="{BB962C8B-B14F-4D97-AF65-F5344CB8AC3E}">
        <p14:creationId xmlns:p14="http://schemas.microsoft.com/office/powerpoint/2010/main" val="107924595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201660" y="3044455"/>
            <a:ext cx="13576395" cy="7087326"/>
          </a:xfrm>
          <a:custGeom>
            <a:avLst/>
            <a:gdLst/>
            <a:ahLst/>
            <a:cxnLst/>
            <a:rect l="l" t="t" r="r" b="b"/>
            <a:pathLst>
              <a:path w="13576395" h="7087326">
                <a:moveTo>
                  <a:pt x="0" y="0"/>
                </a:moveTo>
                <a:lnTo>
                  <a:pt x="13576394" y="0"/>
                </a:lnTo>
                <a:lnTo>
                  <a:pt x="13576394" y="7087325"/>
                </a:lnTo>
                <a:lnTo>
                  <a:pt x="0" y="7087325"/>
                </a:lnTo>
                <a:lnTo>
                  <a:pt x="0" y="0"/>
                </a:lnTo>
                <a:close/>
              </a:path>
            </a:pathLst>
          </a:custGeom>
          <a:blipFill>
            <a:blip r:embed="rId3"/>
            <a:stretch>
              <a:fillRect l="-395" t="-381" r="-1932"/>
            </a:stretch>
          </a:blipFill>
        </p:spPr>
        <p:txBody>
          <a:bodyPr/>
          <a:lstStyle/>
          <a:p>
            <a:endParaRPr lang="en-US"/>
          </a:p>
        </p:txBody>
      </p:sp>
      <p:sp>
        <p:nvSpPr>
          <p:cNvPr id="3" name="TextBox 3"/>
          <p:cNvSpPr txBox="1"/>
          <p:nvPr/>
        </p:nvSpPr>
        <p:spPr>
          <a:xfrm>
            <a:off x="533400" y="419100"/>
            <a:ext cx="16452986" cy="615553"/>
          </a:xfrm>
          <a:prstGeom prst="rect">
            <a:avLst/>
          </a:prstGeom>
        </p:spPr>
        <p:txBody>
          <a:bodyPr wrap="square" lIns="0" tIns="0" rIns="0" bIns="0" rtlCol="0" anchor="t">
            <a:spAutoFit/>
          </a:bodyPr>
          <a:lstStyle/>
          <a:p>
            <a:pPr algn="ctr">
              <a:lnSpc>
                <a:spcPts val="4838"/>
              </a:lnSpc>
              <a:spcBef>
                <a:spcPct val="0"/>
              </a:spcBef>
            </a:pPr>
            <a:r>
              <a:rPr lang="en-US" sz="4031" spc="145" dirty="0">
                <a:solidFill>
                  <a:srgbClr val="006BB6"/>
                </a:solidFill>
                <a:latin typeface="Canva Sans Bold"/>
                <a:ea typeface="Canva Sans Bold"/>
                <a:cs typeface="Canva Sans Bold"/>
                <a:sym typeface="Canva Sans Bold"/>
              </a:rPr>
              <a:t>How do we go from “Great to </a:t>
            </a:r>
            <a:r>
              <a:rPr lang="en-US" sz="4031" spc="145" dirty="0">
                <a:solidFill>
                  <a:srgbClr val="FF3131"/>
                </a:solidFill>
                <a:latin typeface="Canva Sans Bold"/>
                <a:ea typeface="Canva Sans Bold"/>
                <a:cs typeface="Canva Sans Bold"/>
                <a:sym typeface="Canva Sans Bold"/>
              </a:rPr>
              <a:t>Exceptional</a:t>
            </a:r>
            <a:r>
              <a:rPr lang="en-US" sz="4031" spc="145" dirty="0">
                <a:solidFill>
                  <a:srgbClr val="006BB6"/>
                </a:solidFill>
                <a:latin typeface="Canva Sans Bold"/>
                <a:ea typeface="Canva Sans Bold"/>
                <a:cs typeface="Canva Sans Bold"/>
                <a:sym typeface="Canva Sans Bold"/>
              </a:rPr>
              <a:t>” academically?</a:t>
            </a:r>
          </a:p>
        </p:txBody>
      </p:sp>
      <p:sp>
        <p:nvSpPr>
          <p:cNvPr id="4" name="TextBox 4"/>
          <p:cNvSpPr txBox="1"/>
          <p:nvPr/>
        </p:nvSpPr>
        <p:spPr>
          <a:xfrm>
            <a:off x="1658577" y="1291855"/>
            <a:ext cx="15327809" cy="1795363"/>
          </a:xfrm>
          <a:prstGeom prst="rect">
            <a:avLst/>
          </a:prstGeom>
        </p:spPr>
        <p:txBody>
          <a:bodyPr lIns="0" tIns="0" rIns="0" bIns="0" rtlCol="0" anchor="t">
            <a:spAutoFit/>
          </a:bodyPr>
          <a:lstStyle/>
          <a:p>
            <a:pPr marL="633000" lvl="1" indent="-316500" algn="l">
              <a:lnSpc>
                <a:spcPts val="3518"/>
              </a:lnSpc>
              <a:spcBef>
                <a:spcPct val="0"/>
              </a:spcBef>
              <a:buFont typeface="Arial"/>
              <a:buChar char="•"/>
            </a:pPr>
            <a:r>
              <a:rPr lang="en-US" sz="2931" spc="105" dirty="0">
                <a:solidFill>
                  <a:srgbClr val="052A47"/>
                </a:solidFill>
                <a:latin typeface="Canva Sans Bold"/>
                <a:ea typeface="Canva Sans Bold"/>
                <a:cs typeface="Canva Sans Bold"/>
                <a:sym typeface="Canva Sans Bold"/>
              </a:rPr>
              <a:t>Universal approach to teaching and learning as a system​ </a:t>
            </a:r>
          </a:p>
          <a:p>
            <a:pPr marL="633000" lvl="1" indent="-316500" algn="l">
              <a:lnSpc>
                <a:spcPts val="3518"/>
              </a:lnSpc>
              <a:spcBef>
                <a:spcPct val="0"/>
              </a:spcBef>
              <a:buFont typeface="Arial"/>
              <a:buChar char="•"/>
            </a:pPr>
            <a:r>
              <a:rPr lang="en-US" sz="2931" spc="105" dirty="0">
                <a:solidFill>
                  <a:srgbClr val="052A47"/>
                </a:solidFill>
                <a:latin typeface="Canva Sans Bold"/>
                <a:ea typeface="Canva Sans Bold"/>
                <a:cs typeface="Canva Sans Bold"/>
                <a:sym typeface="Canva Sans Bold"/>
              </a:rPr>
              <a:t>Strategic focus on professional development​ </a:t>
            </a:r>
          </a:p>
          <a:p>
            <a:pPr marL="633000" lvl="1" indent="-316500" algn="l">
              <a:lnSpc>
                <a:spcPts val="3518"/>
              </a:lnSpc>
              <a:spcBef>
                <a:spcPct val="0"/>
              </a:spcBef>
              <a:buFont typeface="Arial"/>
              <a:buChar char="•"/>
            </a:pPr>
            <a:r>
              <a:rPr lang="en-US" sz="2931" spc="105" dirty="0">
                <a:solidFill>
                  <a:srgbClr val="052A47"/>
                </a:solidFill>
                <a:latin typeface="Canva Sans Bold"/>
                <a:ea typeface="Canva Sans Bold"/>
                <a:cs typeface="Canva Sans Bold"/>
                <a:sym typeface="Canva Sans Bold"/>
              </a:rPr>
              <a:t>Commitment of minimum 3-5 years in staff development &amp; implementation​ </a:t>
            </a:r>
          </a:p>
          <a:p>
            <a:pPr marL="633000" lvl="1" indent="-316500" algn="l">
              <a:lnSpc>
                <a:spcPts val="3518"/>
              </a:lnSpc>
              <a:spcBef>
                <a:spcPct val="0"/>
              </a:spcBef>
              <a:buFont typeface="Arial"/>
              <a:buChar char="•"/>
            </a:pPr>
            <a:r>
              <a:rPr lang="en-US" sz="2931" spc="105" dirty="0">
                <a:solidFill>
                  <a:srgbClr val="052A47"/>
                </a:solidFill>
                <a:latin typeface="Canva Sans Bold"/>
                <a:ea typeface="Canva Sans Bold"/>
                <a:cs typeface="Canva Sans Bold"/>
                <a:sym typeface="Canva Sans Bold"/>
              </a:rPr>
              <a:t>Laser Focus on Instruction, Systems, Leadership and Culture</a:t>
            </a:r>
          </a:p>
        </p:txBody>
      </p:sp>
      <p:pic>
        <p:nvPicPr>
          <p:cNvPr id="6" name="Picture 5">
            <a:extLst>
              <a:ext uri="{FF2B5EF4-FFF2-40B4-BE49-F238E27FC236}">
                <a16:creationId xmlns:a16="http://schemas.microsoft.com/office/drawing/2014/main" id="{37E7BDC3-9160-7EAB-4B1B-EF2319CCC1D1}"/>
              </a:ext>
            </a:extLst>
          </p:cNvPr>
          <p:cNvPicPr>
            <a:picLocks noChangeAspect="1"/>
          </p:cNvPicPr>
          <p:nvPr/>
        </p:nvPicPr>
        <p:blipFill>
          <a:blip r:embed="rId4"/>
          <a:stretch>
            <a:fillRect/>
          </a:stretch>
        </p:blipFill>
        <p:spPr>
          <a:xfrm>
            <a:off x="14706600" y="1179553"/>
            <a:ext cx="1700811" cy="1009983"/>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50739" y="243384"/>
            <a:ext cx="17986522" cy="10287000"/>
          </a:xfrm>
          <a:custGeom>
            <a:avLst/>
            <a:gdLst/>
            <a:ahLst/>
            <a:cxnLst/>
            <a:rect l="l" t="t" r="r" b="b"/>
            <a:pathLst>
              <a:path w="17986522" h="10287000">
                <a:moveTo>
                  <a:pt x="0" y="0"/>
                </a:moveTo>
                <a:lnTo>
                  <a:pt x="17986522" y="0"/>
                </a:lnTo>
                <a:lnTo>
                  <a:pt x="17986522" y="10287000"/>
                </a:lnTo>
                <a:lnTo>
                  <a:pt x="0" y="10287000"/>
                </a:lnTo>
                <a:lnTo>
                  <a:pt x="0" y="0"/>
                </a:lnTo>
                <a:close/>
              </a:path>
            </a:pathLst>
          </a:custGeom>
          <a:blipFill>
            <a:blip r:embed="rId2"/>
            <a:stretch>
              <a:fillRect l="-791" r="-791" b="-2887"/>
            </a:stretch>
          </a:blipFill>
        </p:spPr>
        <p:txBody>
          <a:bodyPr/>
          <a:lstStyle/>
          <a:p>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665249" y="-864"/>
            <a:ext cx="17894988" cy="10287864"/>
          </a:xfrm>
          <a:custGeom>
            <a:avLst/>
            <a:gdLst/>
            <a:ahLst/>
            <a:cxnLst/>
            <a:rect l="l" t="t" r="r" b="b"/>
            <a:pathLst>
              <a:path w="17894988" h="10287864">
                <a:moveTo>
                  <a:pt x="0" y="0"/>
                </a:moveTo>
                <a:lnTo>
                  <a:pt x="17894988" y="0"/>
                </a:lnTo>
                <a:lnTo>
                  <a:pt x="17894988" y="10287864"/>
                </a:lnTo>
                <a:lnTo>
                  <a:pt x="0" y="10287864"/>
                </a:lnTo>
                <a:lnTo>
                  <a:pt x="0" y="0"/>
                </a:lnTo>
                <a:close/>
              </a:path>
            </a:pathLst>
          </a:custGeom>
          <a:blipFill>
            <a:blip r:embed="rId2"/>
            <a:stretch>
              <a:fillRect l="-1503" r="-143"/>
            </a:stretch>
          </a:blipFill>
        </p:spPr>
        <p:txBody>
          <a:bodyPr/>
          <a:lstStyle/>
          <a:p>
            <a:endParaRPr lang="en-U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4761EB-649C-CB07-6B0C-F4A44A24D285}"/>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61354A9C-8820-98B1-5826-8B0AE6D0F73A}"/>
              </a:ext>
            </a:extLst>
          </p:cNvPr>
          <p:cNvGrpSpPr/>
          <p:nvPr/>
        </p:nvGrpSpPr>
        <p:grpSpPr>
          <a:xfrm>
            <a:off x="2211785" y="3111533"/>
            <a:ext cx="14397730" cy="4785381"/>
            <a:chOff x="0" y="0"/>
            <a:chExt cx="4663503" cy="1550011"/>
          </a:xfrm>
        </p:grpSpPr>
        <p:sp>
          <p:nvSpPr>
            <p:cNvPr id="3" name="Freeform 3">
              <a:extLst>
                <a:ext uri="{FF2B5EF4-FFF2-40B4-BE49-F238E27FC236}">
                  <a16:creationId xmlns:a16="http://schemas.microsoft.com/office/drawing/2014/main" id="{C617D6F0-EF55-B718-26AA-A9C36E13B78E}"/>
                </a:ext>
              </a:extLst>
            </p:cNvPr>
            <p:cNvSpPr/>
            <p:nvPr/>
          </p:nvSpPr>
          <p:spPr>
            <a:xfrm>
              <a:off x="0" y="0"/>
              <a:ext cx="4663503" cy="1550011"/>
            </a:xfrm>
            <a:custGeom>
              <a:avLst/>
              <a:gdLst/>
              <a:ahLst/>
              <a:cxnLst/>
              <a:rect l="l" t="t" r="r" b="b"/>
              <a:pathLst>
                <a:path w="4663503" h="1550011">
                  <a:moveTo>
                    <a:pt x="19358" y="0"/>
                  </a:moveTo>
                  <a:lnTo>
                    <a:pt x="4644146" y="0"/>
                  </a:lnTo>
                  <a:cubicBezTo>
                    <a:pt x="4654836" y="0"/>
                    <a:pt x="4663503" y="8667"/>
                    <a:pt x="4663503" y="19358"/>
                  </a:cubicBezTo>
                  <a:lnTo>
                    <a:pt x="4663503" y="1530653"/>
                  </a:lnTo>
                  <a:cubicBezTo>
                    <a:pt x="4663503" y="1535787"/>
                    <a:pt x="4661464" y="1540711"/>
                    <a:pt x="4657834" y="1544341"/>
                  </a:cubicBezTo>
                  <a:cubicBezTo>
                    <a:pt x="4654203" y="1547972"/>
                    <a:pt x="4649279" y="1550011"/>
                    <a:pt x="4644146" y="1550011"/>
                  </a:cubicBezTo>
                  <a:lnTo>
                    <a:pt x="19358" y="1550011"/>
                  </a:lnTo>
                  <a:cubicBezTo>
                    <a:pt x="14224" y="1550011"/>
                    <a:pt x="9300" y="1547972"/>
                    <a:pt x="5670" y="1544341"/>
                  </a:cubicBezTo>
                  <a:cubicBezTo>
                    <a:pt x="2039" y="1540711"/>
                    <a:pt x="0" y="1535787"/>
                    <a:pt x="0" y="1530653"/>
                  </a:cubicBezTo>
                  <a:lnTo>
                    <a:pt x="0" y="19358"/>
                  </a:lnTo>
                  <a:cubicBezTo>
                    <a:pt x="0" y="14224"/>
                    <a:pt x="2039" y="9300"/>
                    <a:pt x="5670" y="5670"/>
                  </a:cubicBezTo>
                  <a:cubicBezTo>
                    <a:pt x="9300" y="2039"/>
                    <a:pt x="14224" y="0"/>
                    <a:pt x="19358" y="0"/>
                  </a:cubicBezTo>
                  <a:close/>
                </a:path>
              </a:pathLst>
            </a:custGeom>
            <a:solidFill>
              <a:srgbClr val="000000">
                <a:alpha val="0"/>
              </a:srgbClr>
            </a:solidFill>
            <a:ln w="161925" cap="rnd">
              <a:gradFill>
                <a:gsLst>
                  <a:gs pos="0">
                    <a:srgbClr val="08377C">
                      <a:alpha val="100000"/>
                    </a:srgbClr>
                  </a:gs>
                  <a:gs pos="50000">
                    <a:srgbClr val="006BB6">
                      <a:alpha val="100000"/>
                    </a:srgbClr>
                  </a:gs>
                  <a:gs pos="100000">
                    <a:srgbClr val="C9E9FF">
                      <a:alpha val="100000"/>
                    </a:srgbClr>
                  </a:gs>
                </a:gsLst>
                <a:lin ang="2700000"/>
              </a:gradFill>
              <a:prstDash val="solid"/>
              <a:round/>
            </a:ln>
          </p:spPr>
          <p:txBody>
            <a:bodyPr/>
            <a:lstStyle/>
            <a:p>
              <a:endParaRPr lang="en-US"/>
            </a:p>
          </p:txBody>
        </p:sp>
        <p:sp>
          <p:nvSpPr>
            <p:cNvPr id="4" name="TextBox 4">
              <a:extLst>
                <a:ext uri="{FF2B5EF4-FFF2-40B4-BE49-F238E27FC236}">
                  <a16:creationId xmlns:a16="http://schemas.microsoft.com/office/drawing/2014/main" id="{791FD821-3AA4-4CE3-7470-7D5920EDDDB2}"/>
                </a:ext>
              </a:extLst>
            </p:cNvPr>
            <p:cNvSpPr txBox="1"/>
            <p:nvPr/>
          </p:nvSpPr>
          <p:spPr>
            <a:xfrm>
              <a:off x="0" y="-114300"/>
              <a:ext cx="4663503" cy="1664311"/>
            </a:xfrm>
            <a:prstGeom prst="rect">
              <a:avLst/>
            </a:prstGeom>
          </p:spPr>
          <p:txBody>
            <a:bodyPr lIns="50800" tIns="50800" rIns="50800" bIns="50800" rtlCol="0" anchor="ctr"/>
            <a:lstStyle/>
            <a:p>
              <a:pPr algn="ctr">
                <a:lnSpc>
                  <a:spcPts val="6439"/>
                </a:lnSpc>
              </a:pPr>
              <a:r>
                <a:rPr lang="en-US" sz="4599" dirty="0">
                  <a:solidFill>
                    <a:srgbClr val="000000"/>
                  </a:solidFill>
                  <a:latin typeface="Arimo Bold"/>
                  <a:ea typeface="Arimo Bold"/>
                  <a:cs typeface="Arimo Bold"/>
                  <a:sym typeface="Arimo Bold"/>
                </a:rPr>
                <a:t> </a:t>
              </a:r>
              <a:r>
                <a:rPr lang="en-US" sz="4599" dirty="0">
                  <a:solidFill>
                    <a:srgbClr val="FF3131"/>
                  </a:solidFill>
                  <a:latin typeface="Arimo Bold"/>
                  <a:ea typeface="Arimo Bold"/>
                  <a:cs typeface="Arimo Bold"/>
                  <a:sym typeface="Arimo Bold"/>
                </a:rPr>
                <a:t>CONTINUOUS IMPROVEMENT</a:t>
              </a:r>
              <a:r>
                <a:rPr lang="en-US" sz="4599" dirty="0">
                  <a:solidFill>
                    <a:srgbClr val="000000"/>
                  </a:solidFill>
                  <a:latin typeface="Arimo"/>
                  <a:ea typeface="Arimo"/>
                  <a:cs typeface="Arimo"/>
                  <a:sym typeface="Arimo"/>
                </a:rPr>
                <a:t> </a:t>
              </a:r>
            </a:p>
            <a:p>
              <a:pPr algn="ctr">
                <a:lnSpc>
                  <a:spcPts val="5739"/>
                </a:lnSpc>
              </a:pPr>
              <a:r>
                <a:rPr lang="en-US" sz="4099" dirty="0">
                  <a:solidFill>
                    <a:srgbClr val="000000"/>
                  </a:solidFill>
                  <a:latin typeface="Arimo"/>
                  <a:ea typeface="Arimo"/>
                  <a:cs typeface="Arimo"/>
                  <a:sym typeface="Arimo"/>
                </a:rPr>
                <a:t>Oasis Charter Schools will identify, recruit and retain high caliber educators by offering a competitive salary, shared educator values and opportunities for professional development</a:t>
              </a:r>
            </a:p>
          </p:txBody>
        </p:sp>
      </p:grpSp>
      <p:grpSp>
        <p:nvGrpSpPr>
          <p:cNvPr id="5" name="Group 5">
            <a:extLst>
              <a:ext uri="{FF2B5EF4-FFF2-40B4-BE49-F238E27FC236}">
                <a16:creationId xmlns:a16="http://schemas.microsoft.com/office/drawing/2014/main" id="{8E2FF5C6-E8DF-23D3-5815-EFF7EBB1EA22}"/>
              </a:ext>
            </a:extLst>
          </p:cNvPr>
          <p:cNvGrpSpPr/>
          <p:nvPr/>
        </p:nvGrpSpPr>
        <p:grpSpPr>
          <a:xfrm>
            <a:off x="-2001494" y="8323039"/>
            <a:ext cx="4723978" cy="4723978"/>
            <a:chOff x="0" y="0"/>
            <a:chExt cx="812800" cy="812800"/>
          </a:xfrm>
        </p:grpSpPr>
        <p:sp>
          <p:nvSpPr>
            <p:cNvPr id="6" name="Freeform 6">
              <a:extLst>
                <a:ext uri="{FF2B5EF4-FFF2-40B4-BE49-F238E27FC236}">
                  <a16:creationId xmlns:a16="http://schemas.microsoft.com/office/drawing/2014/main" id="{A5EF55CD-C9CA-78BE-9183-DC4EDA7DE913}"/>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952500" cap="sq">
              <a:solidFill>
                <a:srgbClr val="08377C"/>
              </a:solidFill>
              <a:prstDash val="solid"/>
              <a:miter/>
            </a:ln>
          </p:spPr>
          <p:txBody>
            <a:bodyPr/>
            <a:lstStyle/>
            <a:p>
              <a:endParaRPr lang="en-US"/>
            </a:p>
          </p:txBody>
        </p:sp>
        <p:sp>
          <p:nvSpPr>
            <p:cNvPr id="7" name="TextBox 7">
              <a:extLst>
                <a:ext uri="{FF2B5EF4-FFF2-40B4-BE49-F238E27FC236}">
                  <a16:creationId xmlns:a16="http://schemas.microsoft.com/office/drawing/2014/main" id="{AF02DBCD-1830-BBDC-2993-3008297DA6DE}"/>
                </a:ext>
              </a:extLst>
            </p:cNvPr>
            <p:cNvSpPr txBox="1"/>
            <p:nvPr/>
          </p:nvSpPr>
          <p:spPr>
            <a:xfrm>
              <a:off x="76200" y="28575"/>
              <a:ext cx="660400" cy="708025"/>
            </a:xfrm>
            <a:prstGeom prst="rect">
              <a:avLst/>
            </a:prstGeom>
          </p:spPr>
          <p:txBody>
            <a:bodyPr lIns="50800" tIns="50800" rIns="50800" bIns="50800" rtlCol="0" anchor="ctr"/>
            <a:lstStyle/>
            <a:p>
              <a:pPr algn="ctr">
                <a:lnSpc>
                  <a:spcPts val="2659"/>
                </a:lnSpc>
              </a:pPr>
              <a:endParaRPr/>
            </a:p>
          </p:txBody>
        </p:sp>
      </p:grpSp>
      <p:grpSp>
        <p:nvGrpSpPr>
          <p:cNvPr id="8" name="Group 8">
            <a:extLst>
              <a:ext uri="{FF2B5EF4-FFF2-40B4-BE49-F238E27FC236}">
                <a16:creationId xmlns:a16="http://schemas.microsoft.com/office/drawing/2014/main" id="{7DE09FDD-A11F-317C-33AB-830163F58B2C}"/>
              </a:ext>
            </a:extLst>
          </p:cNvPr>
          <p:cNvGrpSpPr/>
          <p:nvPr/>
        </p:nvGrpSpPr>
        <p:grpSpPr>
          <a:xfrm>
            <a:off x="3408560" y="8871939"/>
            <a:ext cx="772722" cy="772722"/>
            <a:chOff x="0" y="0"/>
            <a:chExt cx="812800" cy="812800"/>
          </a:xfrm>
        </p:grpSpPr>
        <p:sp>
          <p:nvSpPr>
            <p:cNvPr id="9" name="Freeform 9">
              <a:extLst>
                <a:ext uri="{FF2B5EF4-FFF2-40B4-BE49-F238E27FC236}">
                  <a16:creationId xmlns:a16="http://schemas.microsoft.com/office/drawing/2014/main" id="{4FA79FE6-F21B-5C63-B6E9-533E559652C5}"/>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8377C"/>
            </a:solidFill>
            <a:ln cap="sq">
              <a:noFill/>
              <a:prstDash val="solid"/>
              <a:miter/>
            </a:ln>
          </p:spPr>
          <p:txBody>
            <a:bodyPr/>
            <a:lstStyle/>
            <a:p>
              <a:endParaRPr lang="en-US"/>
            </a:p>
          </p:txBody>
        </p:sp>
        <p:sp>
          <p:nvSpPr>
            <p:cNvPr id="10" name="TextBox 10">
              <a:extLst>
                <a:ext uri="{FF2B5EF4-FFF2-40B4-BE49-F238E27FC236}">
                  <a16:creationId xmlns:a16="http://schemas.microsoft.com/office/drawing/2014/main" id="{2A563045-119D-5B32-D8FA-804D5D92C813}"/>
                </a:ext>
              </a:extLst>
            </p:cNvPr>
            <p:cNvSpPr txBox="1"/>
            <p:nvPr/>
          </p:nvSpPr>
          <p:spPr>
            <a:xfrm>
              <a:off x="76200" y="38100"/>
              <a:ext cx="660400" cy="698500"/>
            </a:xfrm>
            <a:prstGeom prst="rect">
              <a:avLst/>
            </a:prstGeom>
          </p:spPr>
          <p:txBody>
            <a:bodyPr lIns="50800" tIns="50800" rIns="50800" bIns="50800" rtlCol="0" anchor="ctr"/>
            <a:lstStyle/>
            <a:p>
              <a:pPr marL="0" lvl="0" indent="0" algn="ctr">
                <a:lnSpc>
                  <a:spcPts val="3079"/>
                </a:lnSpc>
                <a:spcBef>
                  <a:spcPct val="0"/>
                </a:spcBef>
              </a:pPr>
              <a:endParaRPr/>
            </a:p>
          </p:txBody>
        </p:sp>
      </p:grpSp>
      <p:sp>
        <p:nvSpPr>
          <p:cNvPr id="11" name="Freeform 11">
            <a:extLst>
              <a:ext uri="{FF2B5EF4-FFF2-40B4-BE49-F238E27FC236}">
                <a16:creationId xmlns:a16="http://schemas.microsoft.com/office/drawing/2014/main" id="{DE5ECB54-0688-B7F8-110D-B8561F72B327}"/>
              </a:ext>
            </a:extLst>
          </p:cNvPr>
          <p:cNvSpPr/>
          <p:nvPr/>
        </p:nvSpPr>
        <p:spPr>
          <a:xfrm>
            <a:off x="14857029" y="375670"/>
            <a:ext cx="2566653" cy="1306061"/>
          </a:xfrm>
          <a:custGeom>
            <a:avLst/>
            <a:gdLst/>
            <a:ahLst/>
            <a:cxnLst/>
            <a:rect l="l" t="t" r="r" b="b"/>
            <a:pathLst>
              <a:path w="2566653" h="1306061">
                <a:moveTo>
                  <a:pt x="0" y="0"/>
                </a:moveTo>
                <a:lnTo>
                  <a:pt x="2566653" y="0"/>
                </a:lnTo>
                <a:lnTo>
                  <a:pt x="2566653" y="1306060"/>
                </a:lnTo>
                <a:lnTo>
                  <a:pt x="0" y="1306060"/>
                </a:lnTo>
                <a:lnTo>
                  <a:pt x="0" y="0"/>
                </a:lnTo>
                <a:close/>
              </a:path>
            </a:pathLst>
          </a:custGeom>
          <a:blipFill>
            <a:blip r:embed="rId2"/>
            <a:stretch>
              <a:fillRect t="-44089" b="-52428"/>
            </a:stretch>
          </a:blipFill>
        </p:spPr>
        <p:txBody>
          <a:bodyPr/>
          <a:lstStyle/>
          <a:p>
            <a:endParaRPr lang="en-US"/>
          </a:p>
        </p:txBody>
      </p:sp>
      <p:sp>
        <p:nvSpPr>
          <p:cNvPr id="12" name="TextBox 12">
            <a:extLst>
              <a:ext uri="{FF2B5EF4-FFF2-40B4-BE49-F238E27FC236}">
                <a16:creationId xmlns:a16="http://schemas.microsoft.com/office/drawing/2014/main" id="{0C796C62-707A-DE31-B9CB-751B6530F2BE}"/>
              </a:ext>
            </a:extLst>
          </p:cNvPr>
          <p:cNvSpPr txBox="1"/>
          <p:nvPr/>
        </p:nvSpPr>
        <p:spPr>
          <a:xfrm>
            <a:off x="1028700" y="1113783"/>
            <a:ext cx="8720552" cy="1571625"/>
          </a:xfrm>
          <a:prstGeom prst="rect">
            <a:avLst/>
          </a:prstGeom>
        </p:spPr>
        <p:txBody>
          <a:bodyPr lIns="0" tIns="0" rIns="0" bIns="0" rtlCol="0" anchor="t">
            <a:spAutoFit/>
          </a:bodyPr>
          <a:lstStyle/>
          <a:p>
            <a:pPr algn="l">
              <a:lnSpc>
                <a:spcPts val="6158"/>
              </a:lnSpc>
            </a:pPr>
            <a:r>
              <a:rPr lang="en-US" sz="5131" spc="184" dirty="0">
                <a:solidFill>
                  <a:srgbClr val="2A2E3A"/>
                </a:solidFill>
                <a:latin typeface="Montserrat Classic Bold"/>
                <a:ea typeface="Montserrat Classic Bold"/>
                <a:cs typeface="Montserrat Classic Bold"/>
                <a:sym typeface="Montserrat Classic Bold"/>
              </a:rPr>
              <a:t>STRATEGIC GOAL  </a:t>
            </a:r>
            <a:r>
              <a:rPr lang="en-US" sz="5131" spc="184" dirty="0">
                <a:solidFill>
                  <a:srgbClr val="FF3131"/>
                </a:solidFill>
                <a:latin typeface="Montserrat Classic Bold"/>
                <a:ea typeface="Montserrat Classic Bold"/>
                <a:cs typeface="Montserrat Classic Bold"/>
                <a:sym typeface="Montserrat Classic Bold"/>
              </a:rPr>
              <a:t>#2</a:t>
            </a:r>
          </a:p>
          <a:p>
            <a:pPr marL="0" lvl="0" indent="0" algn="l">
              <a:lnSpc>
                <a:spcPts val="6158"/>
              </a:lnSpc>
              <a:spcBef>
                <a:spcPct val="0"/>
              </a:spcBef>
            </a:pPr>
            <a:endParaRPr lang="en-US" sz="5131" spc="184" dirty="0">
              <a:solidFill>
                <a:srgbClr val="FF3131"/>
              </a:solidFill>
              <a:latin typeface="Montserrat Classic Bold"/>
              <a:ea typeface="Montserrat Classic Bold"/>
              <a:cs typeface="Montserrat Classic Bold"/>
              <a:sym typeface="Montserrat Classic Bold"/>
            </a:endParaRPr>
          </a:p>
        </p:txBody>
      </p:sp>
    </p:spTree>
    <p:extLst>
      <p:ext uri="{BB962C8B-B14F-4D97-AF65-F5344CB8AC3E}">
        <p14:creationId xmlns:p14="http://schemas.microsoft.com/office/powerpoint/2010/main" val="88148031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24DF7A-6BD3-F4AC-4E12-D9D7EB69A3DB}"/>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F8007B05-D98C-C59B-1322-624D5E6FA931}"/>
              </a:ext>
            </a:extLst>
          </p:cNvPr>
          <p:cNvGrpSpPr/>
          <p:nvPr/>
        </p:nvGrpSpPr>
        <p:grpSpPr>
          <a:xfrm>
            <a:off x="2211785" y="3111533"/>
            <a:ext cx="14397730" cy="4785381"/>
            <a:chOff x="0" y="0"/>
            <a:chExt cx="4663503" cy="1550011"/>
          </a:xfrm>
        </p:grpSpPr>
        <p:sp>
          <p:nvSpPr>
            <p:cNvPr id="3" name="Freeform 3">
              <a:extLst>
                <a:ext uri="{FF2B5EF4-FFF2-40B4-BE49-F238E27FC236}">
                  <a16:creationId xmlns:a16="http://schemas.microsoft.com/office/drawing/2014/main" id="{37CC2BA0-FF67-EA42-7D6D-C8312C31505A}"/>
                </a:ext>
              </a:extLst>
            </p:cNvPr>
            <p:cNvSpPr/>
            <p:nvPr/>
          </p:nvSpPr>
          <p:spPr>
            <a:xfrm>
              <a:off x="0" y="0"/>
              <a:ext cx="4663503" cy="1550011"/>
            </a:xfrm>
            <a:custGeom>
              <a:avLst/>
              <a:gdLst/>
              <a:ahLst/>
              <a:cxnLst/>
              <a:rect l="l" t="t" r="r" b="b"/>
              <a:pathLst>
                <a:path w="4663503" h="1550011">
                  <a:moveTo>
                    <a:pt x="19358" y="0"/>
                  </a:moveTo>
                  <a:lnTo>
                    <a:pt x="4644146" y="0"/>
                  </a:lnTo>
                  <a:cubicBezTo>
                    <a:pt x="4654836" y="0"/>
                    <a:pt x="4663503" y="8667"/>
                    <a:pt x="4663503" y="19358"/>
                  </a:cubicBezTo>
                  <a:lnTo>
                    <a:pt x="4663503" y="1530653"/>
                  </a:lnTo>
                  <a:cubicBezTo>
                    <a:pt x="4663503" y="1535787"/>
                    <a:pt x="4661464" y="1540711"/>
                    <a:pt x="4657834" y="1544341"/>
                  </a:cubicBezTo>
                  <a:cubicBezTo>
                    <a:pt x="4654203" y="1547972"/>
                    <a:pt x="4649279" y="1550011"/>
                    <a:pt x="4644146" y="1550011"/>
                  </a:cubicBezTo>
                  <a:lnTo>
                    <a:pt x="19358" y="1550011"/>
                  </a:lnTo>
                  <a:cubicBezTo>
                    <a:pt x="14224" y="1550011"/>
                    <a:pt x="9300" y="1547972"/>
                    <a:pt x="5670" y="1544341"/>
                  </a:cubicBezTo>
                  <a:cubicBezTo>
                    <a:pt x="2039" y="1540711"/>
                    <a:pt x="0" y="1535787"/>
                    <a:pt x="0" y="1530653"/>
                  </a:cubicBezTo>
                  <a:lnTo>
                    <a:pt x="0" y="19358"/>
                  </a:lnTo>
                  <a:cubicBezTo>
                    <a:pt x="0" y="14224"/>
                    <a:pt x="2039" y="9300"/>
                    <a:pt x="5670" y="5670"/>
                  </a:cubicBezTo>
                  <a:cubicBezTo>
                    <a:pt x="9300" y="2039"/>
                    <a:pt x="14224" y="0"/>
                    <a:pt x="19358" y="0"/>
                  </a:cubicBezTo>
                  <a:close/>
                </a:path>
              </a:pathLst>
            </a:custGeom>
            <a:solidFill>
              <a:srgbClr val="000000">
                <a:alpha val="0"/>
              </a:srgbClr>
            </a:solidFill>
            <a:ln w="161925" cap="rnd">
              <a:gradFill>
                <a:gsLst>
                  <a:gs pos="0">
                    <a:srgbClr val="08377C">
                      <a:alpha val="100000"/>
                    </a:srgbClr>
                  </a:gs>
                  <a:gs pos="50000">
                    <a:srgbClr val="006BB6">
                      <a:alpha val="100000"/>
                    </a:srgbClr>
                  </a:gs>
                  <a:gs pos="100000">
                    <a:srgbClr val="C9E9FF">
                      <a:alpha val="100000"/>
                    </a:srgbClr>
                  </a:gs>
                </a:gsLst>
                <a:lin ang="2700000"/>
              </a:gradFill>
              <a:prstDash val="solid"/>
              <a:round/>
            </a:ln>
          </p:spPr>
          <p:txBody>
            <a:bodyPr/>
            <a:lstStyle/>
            <a:p>
              <a:endParaRPr lang="en-US"/>
            </a:p>
          </p:txBody>
        </p:sp>
        <p:sp>
          <p:nvSpPr>
            <p:cNvPr id="4" name="TextBox 4">
              <a:extLst>
                <a:ext uri="{FF2B5EF4-FFF2-40B4-BE49-F238E27FC236}">
                  <a16:creationId xmlns:a16="http://schemas.microsoft.com/office/drawing/2014/main" id="{015CD45D-0B5E-C2BF-245D-9829DB8C9755}"/>
                </a:ext>
              </a:extLst>
            </p:cNvPr>
            <p:cNvSpPr txBox="1"/>
            <p:nvPr/>
          </p:nvSpPr>
          <p:spPr>
            <a:xfrm>
              <a:off x="0" y="-95250"/>
              <a:ext cx="4663503" cy="1645261"/>
            </a:xfrm>
            <a:prstGeom prst="rect">
              <a:avLst/>
            </a:prstGeom>
          </p:spPr>
          <p:txBody>
            <a:bodyPr lIns="50800" tIns="50800" rIns="50800" bIns="50800" rtlCol="0" anchor="ctr"/>
            <a:lstStyle/>
            <a:p>
              <a:pPr algn="ctr">
                <a:lnSpc>
                  <a:spcPts val="5739"/>
                </a:lnSpc>
              </a:pPr>
              <a:r>
                <a:rPr lang="en-US" sz="4099" dirty="0">
                  <a:solidFill>
                    <a:srgbClr val="000000"/>
                  </a:solidFill>
                  <a:latin typeface="Arimo Bold"/>
                  <a:ea typeface="Arimo Bold"/>
                  <a:cs typeface="Arimo Bold"/>
                  <a:sym typeface="Arimo Bold"/>
                </a:rPr>
                <a:t> 2.1 Recruit and Retain Qualified Staff</a:t>
              </a:r>
            </a:p>
            <a:p>
              <a:pPr algn="ctr">
                <a:lnSpc>
                  <a:spcPts val="5739"/>
                </a:lnSpc>
              </a:pPr>
              <a:r>
                <a:rPr lang="en-US" sz="4099" dirty="0">
                  <a:solidFill>
                    <a:srgbClr val="000000"/>
                  </a:solidFill>
                  <a:latin typeface="Arimo Bold"/>
                  <a:ea typeface="Arimo Bold"/>
                  <a:cs typeface="Arimo Bold"/>
                  <a:sym typeface="Arimo Bold"/>
                </a:rPr>
                <a:t>2.2 Educator Development</a:t>
              </a:r>
              <a:r>
                <a:rPr lang="en-US" sz="4099" dirty="0">
                  <a:solidFill>
                    <a:srgbClr val="FF3131"/>
                  </a:solidFill>
                  <a:latin typeface="Arimo Bold"/>
                  <a:ea typeface="Arimo Bold"/>
                  <a:cs typeface="Arimo Bold"/>
                  <a:sym typeface="Arimo Bold"/>
                </a:rPr>
                <a:t> </a:t>
              </a:r>
            </a:p>
          </p:txBody>
        </p:sp>
      </p:grpSp>
      <p:grpSp>
        <p:nvGrpSpPr>
          <p:cNvPr id="5" name="Group 5">
            <a:extLst>
              <a:ext uri="{FF2B5EF4-FFF2-40B4-BE49-F238E27FC236}">
                <a16:creationId xmlns:a16="http://schemas.microsoft.com/office/drawing/2014/main" id="{740A0BD9-DEDF-CBFF-9728-E08C54B30835}"/>
              </a:ext>
            </a:extLst>
          </p:cNvPr>
          <p:cNvGrpSpPr/>
          <p:nvPr/>
        </p:nvGrpSpPr>
        <p:grpSpPr>
          <a:xfrm>
            <a:off x="-2001494" y="8323039"/>
            <a:ext cx="4723978" cy="4723978"/>
            <a:chOff x="0" y="0"/>
            <a:chExt cx="812800" cy="812800"/>
          </a:xfrm>
        </p:grpSpPr>
        <p:sp>
          <p:nvSpPr>
            <p:cNvPr id="6" name="Freeform 6">
              <a:extLst>
                <a:ext uri="{FF2B5EF4-FFF2-40B4-BE49-F238E27FC236}">
                  <a16:creationId xmlns:a16="http://schemas.microsoft.com/office/drawing/2014/main" id="{A962A686-94DC-2A9A-A990-C8D22EACF488}"/>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952500" cap="sq">
              <a:solidFill>
                <a:srgbClr val="08377C"/>
              </a:solidFill>
              <a:prstDash val="solid"/>
              <a:miter/>
            </a:ln>
          </p:spPr>
          <p:txBody>
            <a:bodyPr/>
            <a:lstStyle/>
            <a:p>
              <a:endParaRPr lang="en-US"/>
            </a:p>
          </p:txBody>
        </p:sp>
        <p:sp>
          <p:nvSpPr>
            <p:cNvPr id="7" name="TextBox 7">
              <a:extLst>
                <a:ext uri="{FF2B5EF4-FFF2-40B4-BE49-F238E27FC236}">
                  <a16:creationId xmlns:a16="http://schemas.microsoft.com/office/drawing/2014/main" id="{D80BD320-7F63-E4A6-FBF4-E3A8C4B07C33}"/>
                </a:ext>
              </a:extLst>
            </p:cNvPr>
            <p:cNvSpPr txBox="1"/>
            <p:nvPr/>
          </p:nvSpPr>
          <p:spPr>
            <a:xfrm>
              <a:off x="76200" y="28575"/>
              <a:ext cx="660400" cy="708025"/>
            </a:xfrm>
            <a:prstGeom prst="rect">
              <a:avLst/>
            </a:prstGeom>
          </p:spPr>
          <p:txBody>
            <a:bodyPr lIns="50800" tIns="50800" rIns="50800" bIns="50800" rtlCol="0" anchor="ctr"/>
            <a:lstStyle/>
            <a:p>
              <a:pPr algn="ctr">
                <a:lnSpc>
                  <a:spcPts val="2659"/>
                </a:lnSpc>
              </a:pPr>
              <a:endParaRPr/>
            </a:p>
          </p:txBody>
        </p:sp>
      </p:grpSp>
      <p:grpSp>
        <p:nvGrpSpPr>
          <p:cNvPr id="8" name="Group 8">
            <a:extLst>
              <a:ext uri="{FF2B5EF4-FFF2-40B4-BE49-F238E27FC236}">
                <a16:creationId xmlns:a16="http://schemas.microsoft.com/office/drawing/2014/main" id="{2205DE1E-2825-6DC6-644F-A7FE9650BED3}"/>
              </a:ext>
            </a:extLst>
          </p:cNvPr>
          <p:cNvGrpSpPr/>
          <p:nvPr/>
        </p:nvGrpSpPr>
        <p:grpSpPr>
          <a:xfrm>
            <a:off x="3408560" y="8871939"/>
            <a:ext cx="772722" cy="772722"/>
            <a:chOff x="0" y="0"/>
            <a:chExt cx="812800" cy="812800"/>
          </a:xfrm>
        </p:grpSpPr>
        <p:sp>
          <p:nvSpPr>
            <p:cNvPr id="9" name="Freeform 9">
              <a:extLst>
                <a:ext uri="{FF2B5EF4-FFF2-40B4-BE49-F238E27FC236}">
                  <a16:creationId xmlns:a16="http://schemas.microsoft.com/office/drawing/2014/main" id="{60B1B126-5A0A-DC39-C345-711F52CABB05}"/>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8377C"/>
            </a:solidFill>
            <a:ln cap="sq">
              <a:noFill/>
              <a:prstDash val="solid"/>
              <a:miter/>
            </a:ln>
          </p:spPr>
          <p:txBody>
            <a:bodyPr/>
            <a:lstStyle/>
            <a:p>
              <a:endParaRPr lang="en-US"/>
            </a:p>
          </p:txBody>
        </p:sp>
        <p:sp>
          <p:nvSpPr>
            <p:cNvPr id="10" name="TextBox 10">
              <a:extLst>
                <a:ext uri="{FF2B5EF4-FFF2-40B4-BE49-F238E27FC236}">
                  <a16:creationId xmlns:a16="http://schemas.microsoft.com/office/drawing/2014/main" id="{A3E9BC05-32F3-E798-5C9E-B4FDD10B6BCB}"/>
                </a:ext>
              </a:extLst>
            </p:cNvPr>
            <p:cNvSpPr txBox="1"/>
            <p:nvPr/>
          </p:nvSpPr>
          <p:spPr>
            <a:xfrm>
              <a:off x="76200" y="38100"/>
              <a:ext cx="660400" cy="698500"/>
            </a:xfrm>
            <a:prstGeom prst="rect">
              <a:avLst/>
            </a:prstGeom>
          </p:spPr>
          <p:txBody>
            <a:bodyPr lIns="50800" tIns="50800" rIns="50800" bIns="50800" rtlCol="0" anchor="ctr"/>
            <a:lstStyle/>
            <a:p>
              <a:pPr marL="0" lvl="0" indent="0" algn="ctr">
                <a:lnSpc>
                  <a:spcPts val="3079"/>
                </a:lnSpc>
                <a:spcBef>
                  <a:spcPct val="0"/>
                </a:spcBef>
              </a:pPr>
              <a:endParaRPr/>
            </a:p>
          </p:txBody>
        </p:sp>
      </p:grpSp>
      <p:sp>
        <p:nvSpPr>
          <p:cNvPr id="11" name="Freeform 11">
            <a:extLst>
              <a:ext uri="{FF2B5EF4-FFF2-40B4-BE49-F238E27FC236}">
                <a16:creationId xmlns:a16="http://schemas.microsoft.com/office/drawing/2014/main" id="{C8DF3AA0-E146-431B-A902-8A0859CB9796}"/>
              </a:ext>
            </a:extLst>
          </p:cNvPr>
          <p:cNvSpPr/>
          <p:nvPr/>
        </p:nvSpPr>
        <p:spPr>
          <a:xfrm>
            <a:off x="14857029" y="375670"/>
            <a:ext cx="2566653" cy="1306061"/>
          </a:xfrm>
          <a:custGeom>
            <a:avLst/>
            <a:gdLst/>
            <a:ahLst/>
            <a:cxnLst/>
            <a:rect l="l" t="t" r="r" b="b"/>
            <a:pathLst>
              <a:path w="2566653" h="1306061">
                <a:moveTo>
                  <a:pt x="0" y="0"/>
                </a:moveTo>
                <a:lnTo>
                  <a:pt x="2566653" y="0"/>
                </a:lnTo>
                <a:lnTo>
                  <a:pt x="2566653" y="1306060"/>
                </a:lnTo>
                <a:lnTo>
                  <a:pt x="0" y="1306060"/>
                </a:lnTo>
                <a:lnTo>
                  <a:pt x="0" y="0"/>
                </a:lnTo>
                <a:close/>
              </a:path>
            </a:pathLst>
          </a:custGeom>
          <a:blipFill>
            <a:blip r:embed="rId2"/>
            <a:stretch>
              <a:fillRect t="-44089" b="-52428"/>
            </a:stretch>
          </a:blipFill>
        </p:spPr>
        <p:txBody>
          <a:bodyPr/>
          <a:lstStyle/>
          <a:p>
            <a:endParaRPr lang="en-US"/>
          </a:p>
        </p:txBody>
      </p:sp>
      <p:sp>
        <p:nvSpPr>
          <p:cNvPr id="12" name="TextBox 12">
            <a:extLst>
              <a:ext uri="{FF2B5EF4-FFF2-40B4-BE49-F238E27FC236}">
                <a16:creationId xmlns:a16="http://schemas.microsoft.com/office/drawing/2014/main" id="{226A5F33-D0A0-E3D1-647B-9D12012DC1C5}"/>
              </a:ext>
            </a:extLst>
          </p:cNvPr>
          <p:cNvSpPr txBox="1"/>
          <p:nvPr/>
        </p:nvSpPr>
        <p:spPr>
          <a:xfrm>
            <a:off x="1028700" y="1113783"/>
            <a:ext cx="8720552" cy="1571625"/>
          </a:xfrm>
          <a:prstGeom prst="rect">
            <a:avLst/>
          </a:prstGeom>
        </p:spPr>
        <p:txBody>
          <a:bodyPr lIns="0" tIns="0" rIns="0" bIns="0" rtlCol="0" anchor="t">
            <a:spAutoFit/>
          </a:bodyPr>
          <a:lstStyle/>
          <a:p>
            <a:pPr algn="l">
              <a:lnSpc>
                <a:spcPts val="6158"/>
              </a:lnSpc>
            </a:pPr>
            <a:r>
              <a:rPr lang="en-US" sz="5131" spc="184" dirty="0">
                <a:solidFill>
                  <a:srgbClr val="2A2E3A"/>
                </a:solidFill>
                <a:latin typeface="Montserrat Classic Bold"/>
                <a:ea typeface="Montserrat Classic Bold"/>
                <a:cs typeface="Montserrat Classic Bold"/>
                <a:sym typeface="Montserrat Classic Bold"/>
              </a:rPr>
              <a:t>STRATEGIC GOAL  </a:t>
            </a:r>
            <a:r>
              <a:rPr lang="en-US" sz="5131" spc="184" dirty="0">
                <a:solidFill>
                  <a:srgbClr val="FF3131"/>
                </a:solidFill>
                <a:latin typeface="Montserrat Classic Bold"/>
                <a:ea typeface="Montserrat Classic Bold"/>
                <a:cs typeface="Montserrat Classic Bold"/>
                <a:sym typeface="Montserrat Classic Bold"/>
              </a:rPr>
              <a:t>#2</a:t>
            </a:r>
          </a:p>
          <a:p>
            <a:pPr marL="0" lvl="0" indent="0" algn="l">
              <a:lnSpc>
                <a:spcPts val="6158"/>
              </a:lnSpc>
              <a:spcBef>
                <a:spcPct val="0"/>
              </a:spcBef>
            </a:pPr>
            <a:endParaRPr lang="en-US" sz="5131" spc="184" dirty="0">
              <a:solidFill>
                <a:srgbClr val="FF3131"/>
              </a:solidFill>
              <a:latin typeface="Montserrat Classic Bold"/>
              <a:ea typeface="Montserrat Classic Bold"/>
              <a:cs typeface="Montserrat Classic Bold"/>
              <a:sym typeface="Montserrat Classic Bold"/>
            </a:endParaRPr>
          </a:p>
        </p:txBody>
      </p:sp>
    </p:spTree>
    <p:extLst>
      <p:ext uri="{BB962C8B-B14F-4D97-AF65-F5344CB8AC3E}">
        <p14:creationId xmlns:p14="http://schemas.microsoft.com/office/powerpoint/2010/main" val="146218104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00" cy="10287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91E5A9A7-95C6-4F4F-B00E-C82E07FE62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126309" y="2126307"/>
            <a:ext cx="10313727" cy="6061116"/>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D07DD2DE-F619-49DD-B5E7-03A290FF4E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237743" y="3990710"/>
            <a:ext cx="6533391" cy="6057905"/>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85149191-5F60-4A28-AAFF-039F96B0F3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771323" y="2457128"/>
            <a:ext cx="10286358" cy="5372102"/>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Freeform: Shape 18">
            <a:extLst>
              <a:ext uri="{FF2B5EF4-FFF2-40B4-BE49-F238E27FC236}">
                <a16:creationId xmlns:a16="http://schemas.microsoft.com/office/drawing/2014/main" id="{F8260ED5-17F7-4158-B241-D51DD4CF1B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1121033" y="1801968"/>
            <a:ext cx="7212453" cy="6132999"/>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4" name="TextBox 4"/>
          <p:cNvSpPr txBox="1"/>
          <p:nvPr/>
        </p:nvSpPr>
        <p:spPr>
          <a:xfrm>
            <a:off x="990061" y="2019301"/>
            <a:ext cx="4321242" cy="6739218"/>
          </a:xfrm>
          <a:prstGeom prst="rect">
            <a:avLst/>
          </a:prstGeom>
        </p:spPr>
        <p:txBody>
          <a:bodyPr vert="horz" lIns="91440" tIns="45720" rIns="91440" bIns="45720" rtlCol="0" anchor="t">
            <a:normAutofit/>
          </a:bodyPr>
          <a:lstStyle/>
          <a:p>
            <a:pPr>
              <a:lnSpc>
                <a:spcPct val="90000"/>
              </a:lnSpc>
              <a:spcBef>
                <a:spcPct val="0"/>
              </a:spcBef>
              <a:spcAft>
                <a:spcPts val="600"/>
              </a:spcAft>
            </a:pPr>
            <a:r>
              <a:rPr lang="en-US" sz="4200" kern="1200" dirty="0">
                <a:solidFill>
                  <a:srgbClr val="FFFFFF"/>
                </a:solidFill>
                <a:latin typeface="+mj-lt"/>
                <a:ea typeface="+mj-ea"/>
                <a:cs typeface="+mj-cs"/>
                <a:sym typeface="Canva Sans Bold"/>
              </a:rPr>
              <a:t>Charter Schools Workforce 24/25 - TEACHERS </a:t>
            </a:r>
          </a:p>
          <a:p>
            <a:pPr>
              <a:lnSpc>
                <a:spcPct val="90000"/>
              </a:lnSpc>
              <a:spcBef>
                <a:spcPct val="0"/>
              </a:spcBef>
              <a:spcAft>
                <a:spcPts val="600"/>
              </a:spcAft>
            </a:pPr>
            <a:endParaRPr lang="en-US" sz="4200" kern="1200" dirty="0">
              <a:solidFill>
                <a:srgbClr val="FFFFFF"/>
              </a:solidFill>
              <a:latin typeface="+mj-lt"/>
              <a:ea typeface="+mj-ea"/>
              <a:cs typeface="+mj-cs"/>
              <a:sym typeface="Canva Sans Bold"/>
            </a:endParaRPr>
          </a:p>
          <a:p>
            <a:pPr>
              <a:lnSpc>
                <a:spcPct val="90000"/>
              </a:lnSpc>
              <a:spcBef>
                <a:spcPct val="0"/>
              </a:spcBef>
              <a:spcAft>
                <a:spcPts val="600"/>
              </a:spcAft>
            </a:pPr>
            <a:endParaRPr lang="en-US" sz="4200" dirty="0">
              <a:solidFill>
                <a:srgbClr val="FFFFFF"/>
              </a:solidFill>
              <a:latin typeface="+mj-lt"/>
              <a:ea typeface="+mj-ea"/>
              <a:cs typeface="+mj-cs"/>
              <a:sym typeface="Canva Sans Bold"/>
            </a:endParaRPr>
          </a:p>
          <a:p>
            <a:pPr>
              <a:lnSpc>
                <a:spcPct val="90000"/>
              </a:lnSpc>
              <a:spcBef>
                <a:spcPct val="0"/>
              </a:spcBef>
              <a:spcAft>
                <a:spcPts val="600"/>
              </a:spcAft>
            </a:pPr>
            <a:r>
              <a:rPr lang="en-US" sz="4200" kern="1200" dirty="0">
                <a:solidFill>
                  <a:srgbClr val="FFFFFF"/>
                </a:solidFill>
                <a:latin typeface="+mj-lt"/>
                <a:ea typeface="+mj-ea"/>
                <a:cs typeface="+mj-cs"/>
                <a:sym typeface="Canva Sans Bold"/>
              </a:rPr>
              <a:t>FY24: 17.43% turnover rate </a:t>
            </a:r>
            <a:endParaRPr lang="en-US" sz="4200" dirty="0">
              <a:solidFill>
                <a:srgbClr val="FFFFFF"/>
              </a:solidFill>
              <a:latin typeface="+mj-lt"/>
              <a:ea typeface="+mj-ea"/>
              <a:cs typeface="+mj-cs"/>
              <a:sym typeface="Canva Sans Bold"/>
            </a:endParaRPr>
          </a:p>
          <a:p>
            <a:pPr>
              <a:lnSpc>
                <a:spcPct val="90000"/>
              </a:lnSpc>
              <a:spcBef>
                <a:spcPct val="0"/>
              </a:spcBef>
              <a:spcAft>
                <a:spcPts val="600"/>
              </a:spcAft>
            </a:pPr>
            <a:endParaRPr lang="en-US" sz="4200" kern="1200" dirty="0">
              <a:solidFill>
                <a:srgbClr val="FFFFFF"/>
              </a:solidFill>
              <a:latin typeface="+mj-lt"/>
              <a:ea typeface="+mj-ea"/>
              <a:cs typeface="+mj-cs"/>
              <a:sym typeface="Canva Sans Bold"/>
            </a:endParaRPr>
          </a:p>
          <a:p>
            <a:pPr>
              <a:lnSpc>
                <a:spcPct val="90000"/>
              </a:lnSpc>
              <a:spcBef>
                <a:spcPct val="0"/>
              </a:spcBef>
              <a:spcAft>
                <a:spcPts val="600"/>
              </a:spcAft>
            </a:pPr>
            <a:r>
              <a:rPr lang="en-US" sz="4200" kern="1200" dirty="0">
                <a:solidFill>
                  <a:srgbClr val="FFFFFF"/>
                </a:solidFill>
                <a:latin typeface="+mj-lt"/>
                <a:ea typeface="+mj-ea"/>
                <a:cs typeface="+mj-cs"/>
                <a:sym typeface="Canva Sans Bold"/>
              </a:rPr>
              <a:t>FY 25: 14% turnover rate</a:t>
            </a:r>
          </a:p>
        </p:txBody>
      </p:sp>
      <p:pic>
        <p:nvPicPr>
          <p:cNvPr id="6" name="Picture 5">
            <a:extLst>
              <a:ext uri="{FF2B5EF4-FFF2-40B4-BE49-F238E27FC236}">
                <a16:creationId xmlns:a16="http://schemas.microsoft.com/office/drawing/2014/main" id="{DF263001-BFAB-ABBE-197B-E4B648065EB3}"/>
              </a:ext>
            </a:extLst>
          </p:cNvPr>
          <p:cNvPicPr>
            <a:picLocks noChangeAspect="1"/>
          </p:cNvPicPr>
          <p:nvPr/>
        </p:nvPicPr>
        <p:blipFill>
          <a:blip r:embed="rId3"/>
          <a:stretch>
            <a:fillRect/>
          </a:stretch>
        </p:blipFill>
        <p:spPr>
          <a:xfrm>
            <a:off x="6753642" y="2019300"/>
            <a:ext cx="10838622" cy="7768764"/>
          </a:xfrm>
          <a:prstGeom prst="rect">
            <a:avLst/>
          </a:prstGeom>
        </p:spPr>
      </p:pic>
      <p:sp>
        <p:nvSpPr>
          <p:cNvPr id="3" name="Freeform 3"/>
          <p:cNvSpPr/>
          <p:nvPr/>
        </p:nvSpPr>
        <p:spPr>
          <a:xfrm>
            <a:off x="14758176" y="498936"/>
            <a:ext cx="3074649" cy="1306061"/>
          </a:xfrm>
          <a:custGeom>
            <a:avLst/>
            <a:gdLst/>
            <a:ahLst/>
            <a:cxnLst/>
            <a:rect l="l" t="t" r="r" b="b"/>
            <a:pathLst>
              <a:path w="3074649" h="1306061">
                <a:moveTo>
                  <a:pt x="0" y="0"/>
                </a:moveTo>
                <a:lnTo>
                  <a:pt x="3074649" y="0"/>
                </a:lnTo>
                <a:lnTo>
                  <a:pt x="3074649" y="1306061"/>
                </a:lnTo>
                <a:lnTo>
                  <a:pt x="0" y="1306061"/>
                </a:lnTo>
                <a:lnTo>
                  <a:pt x="0" y="0"/>
                </a:lnTo>
                <a:close/>
              </a:path>
            </a:pathLst>
          </a:custGeom>
          <a:blipFill>
            <a:blip r:embed="rId4"/>
            <a:stretch>
              <a:fillRect t="-67706" b="-67706"/>
            </a:stretch>
          </a:blipFill>
        </p:spPr>
        <p:txBody>
          <a:bodyPr/>
          <a:lstStyle/>
          <a:p>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4CE4558-5DA9-1AC1-88A4-4CE8D3F780E6}"/>
            </a:ext>
          </a:extLst>
        </p:cNvPr>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D2BE0388-F8F4-0199-7EE5-3E928E6E8E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00" cy="10287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DBB96843-FB91-AABB-357C-8D27617A95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126309" y="2126307"/>
            <a:ext cx="10313727" cy="6061116"/>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631A05D7-FD2E-87F5-38C5-B12C9CF451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237743" y="3990710"/>
            <a:ext cx="6533391" cy="6057905"/>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91DFD96E-4665-1023-951A-D7DB2F5498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771323" y="2457128"/>
            <a:ext cx="10286358" cy="5372102"/>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Freeform: Shape 18">
            <a:extLst>
              <a:ext uri="{FF2B5EF4-FFF2-40B4-BE49-F238E27FC236}">
                <a16:creationId xmlns:a16="http://schemas.microsoft.com/office/drawing/2014/main" id="{4FE181A7-B18F-5A37-467C-56539CBC2D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1121033" y="1801968"/>
            <a:ext cx="7212453" cy="6132999"/>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4" name="TextBox 4">
            <a:extLst>
              <a:ext uri="{FF2B5EF4-FFF2-40B4-BE49-F238E27FC236}">
                <a16:creationId xmlns:a16="http://schemas.microsoft.com/office/drawing/2014/main" id="{B437D46A-ABC4-8FB7-CA47-5AFAC59EF628}"/>
              </a:ext>
            </a:extLst>
          </p:cNvPr>
          <p:cNvSpPr txBox="1"/>
          <p:nvPr/>
        </p:nvSpPr>
        <p:spPr>
          <a:xfrm>
            <a:off x="990061" y="2019301"/>
            <a:ext cx="4321242" cy="6739218"/>
          </a:xfrm>
          <a:prstGeom prst="rect">
            <a:avLst/>
          </a:prstGeom>
        </p:spPr>
        <p:txBody>
          <a:bodyPr vert="horz" lIns="91440" tIns="45720" rIns="91440" bIns="45720" rtlCol="0" anchor="t">
            <a:normAutofit/>
          </a:bodyPr>
          <a:lstStyle/>
          <a:p>
            <a:pPr>
              <a:lnSpc>
                <a:spcPct val="90000"/>
              </a:lnSpc>
              <a:spcBef>
                <a:spcPct val="0"/>
              </a:spcBef>
              <a:spcAft>
                <a:spcPts val="600"/>
              </a:spcAft>
            </a:pPr>
            <a:r>
              <a:rPr lang="en-US" sz="4200" kern="1200" dirty="0">
                <a:solidFill>
                  <a:srgbClr val="FFFFFF"/>
                </a:solidFill>
                <a:latin typeface="+mj-lt"/>
                <a:ea typeface="+mj-ea"/>
                <a:cs typeface="+mj-cs"/>
                <a:sym typeface="Canva Sans Bold"/>
              </a:rPr>
              <a:t>Charter Schools Workforce 24/25 - SUPPORT </a:t>
            </a:r>
          </a:p>
          <a:p>
            <a:pPr>
              <a:lnSpc>
                <a:spcPct val="90000"/>
              </a:lnSpc>
              <a:spcBef>
                <a:spcPct val="0"/>
              </a:spcBef>
              <a:spcAft>
                <a:spcPts val="600"/>
              </a:spcAft>
            </a:pPr>
            <a:endParaRPr lang="en-US" sz="4200" kern="1200" dirty="0">
              <a:solidFill>
                <a:srgbClr val="FFFFFF"/>
              </a:solidFill>
              <a:latin typeface="+mj-lt"/>
              <a:ea typeface="+mj-ea"/>
              <a:cs typeface="+mj-cs"/>
              <a:sym typeface="Canva Sans Bold"/>
            </a:endParaRPr>
          </a:p>
          <a:p>
            <a:pPr>
              <a:lnSpc>
                <a:spcPct val="90000"/>
              </a:lnSpc>
              <a:spcBef>
                <a:spcPct val="0"/>
              </a:spcBef>
              <a:spcAft>
                <a:spcPts val="600"/>
              </a:spcAft>
            </a:pPr>
            <a:endParaRPr lang="en-US" sz="4200" dirty="0">
              <a:solidFill>
                <a:srgbClr val="FFFFFF"/>
              </a:solidFill>
              <a:latin typeface="+mj-lt"/>
              <a:ea typeface="+mj-ea"/>
              <a:cs typeface="+mj-cs"/>
              <a:sym typeface="Canva Sans Bold"/>
            </a:endParaRPr>
          </a:p>
          <a:p>
            <a:pPr>
              <a:lnSpc>
                <a:spcPct val="90000"/>
              </a:lnSpc>
              <a:spcBef>
                <a:spcPct val="0"/>
              </a:spcBef>
              <a:spcAft>
                <a:spcPts val="600"/>
              </a:spcAft>
            </a:pPr>
            <a:r>
              <a:rPr lang="en-US" sz="4200" kern="1200" dirty="0">
                <a:solidFill>
                  <a:srgbClr val="FFFFFF"/>
                </a:solidFill>
                <a:latin typeface="+mj-lt"/>
                <a:ea typeface="+mj-ea"/>
                <a:cs typeface="+mj-cs"/>
                <a:sym typeface="Canva Sans Bold"/>
              </a:rPr>
              <a:t>FY24: 17%</a:t>
            </a:r>
          </a:p>
          <a:p>
            <a:pPr>
              <a:lnSpc>
                <a:spcPct val="90000"/>
              </a:lnSpc>
              <a:spcBef>
                <a:spcPct val="0"/>
              </a:spcBef>
              <a:spcAft>
                <a:spcPts val="600"/>
              </a:spcAft>
            </a:pPr>
            <a:r>
              <a:rPr lang="en-US" sz="4200" kern="1200" dirty="0">
                <a:solidFill>
                  <a:srgbClr val="FFFFFF"/>
                </a:solidFill>
                <a:latin typeface="+mj-lt"/>
                <a:ea typeface="+mj-ea"/>
                <a:cs typeface="+mj-cs"/>
                <a:sym typeface="Canva Sans Bold"/>
              </a:rPr>
              <a:t>turnover rate </a:t>
            </a:r>
            <a:endParaRPr lang="en-US" sz="4200" dirty="0">
              <a:solidFill>
                <a:srgbClr val="FFFFFF"/>
              </a:solidFill>
              <a:latin typeface="+mj-lt"/>
              <a:ea typeface="+mj-ea"/>
              <a:cs typeface="+mj-cs"/>
              <a:sym typeface="Canva Sans Bold"/>
            </a:endParaRPr>
          </a:p>
          <a:p>
            <a:pPr>
              <a:lnSpc>
                <a:spcPct val="90000"/>
              </a:lnSpc>
              <a:spcBef>
                <a:spcPct val="0"/>
              </a:spcBef>
              <a:spcAft>
                <a:spcPts val="600"/>
              </a:spcAft>
            </a:pPr>
            <a:endParaRPr lang="en-US" sz="4200" kern="1200" dirty="0">
              <a:solidFill>
                <a:srgbClr val="FFFFFF"/>
              </a:solidFill>
              <a:latin typeface="+mj-lt"/>
              <a:ea typeface="+mj-ea"/>
              <a:cs typeface="+mj-cs"/>
              <a:sym typeface="Canva Sans Bold"/>
            </a:endParaRPr>
          </a:p>
          <a:p>
            <a:pPr>
              <a:lnSpc>
                <a:spcPct val="90000"/>
              </a:lnSpc>
              <a:spcBef>
                <a:spcPct val="0"/>
              </a:spcBef>
              <a:spcAft>
                <a:spcPts val="600"/>
              </a:spcAft>
            </a:pPr>
            <a:r>
              <a:rPr lang="en-US" sz="4200" kern="1200" dirty="0">
                <a:solidFill>
                  <a:srgbClr val="FFFFFF"/>
                </a:solidFill>
                <a:latin typeface="+mj-lt"/>
                <a:ea typeface="+mj-ea"/>
                <a:cs typeface="+mj-cs"/>
                <a:sym typeface="Canva Sans Bold"/>
              </a:rPr>
              <a:t>FY 25: 19% turnover rate</a:t>
            </a:r>
          </a:p>
        </p:txBody>
      </p:sp>
      <p:sp>
        <p:nvSpPr>
          <p:cNvPr id="3" name="Freeform 3">
            <a:extLst>
              <a:ext uri="{FF2B5EF4-FFF2-40B4-BE49-F238E27FC236}">
                <a16:creationId xmlns:a16="http://schemas.microsoft.com/office/drawing/2014/main" id="{675AD79A-B3C5-21CA-DC0F-C80664C7166F}"/>
              </a:ext>
            </a:extLst>
          </p:cNvPr>
          <p:cNvSpPr/>
          <p:nvPr/>
        </p:nvSpPr>
        <p:spPr>
          <a:xfrm>
            <a:off x="14758176" y="498936"/>
            <a:ext cx="3074649" cy="1306061"/>
          </a:xfrm>
          <a:custGeom>
            <a:avLst/>
            <a:gdLst/>
            <a:ahLst/>
            <a:cxnLst/>
            <a:rect l="l" t="t" r="r" b="b"/>
            <a:pathLst>
              <a:path w="3074649" h="1306061">
                <a:moveTo>
                  <a:pt x="0" y="0"/>
                </a:moveTo>
                <a:lnTo>
                  <a:pt x="3074649" y="0"/>
                </a:lnTo>
                <a:lnTo>
                  <a:pt x="3074649" y="1306061"/>
                </a:lnTo>
                <a:lnTo>
                  <a:pt x="0" y="1306061"/>
                </a:lnTo>
                <a:lnTo>
                  <a:pt x="0" y="0"/>
                </a:lnTo>
                <a:close/>
              </a:path>
            </a:pathLst>
          </a:custGeom>
          <a:blipFill>
            <a:blip r:embed="rId2"/>
            <a:stretch>
              <a:fillRect t="-67706" b="-67706"/>
            </a:stretch>
          </a:blipFill>
        </p:spPr>
        <p:txBody>
          <a:bodyPr/>
          <a:lstStyle/>
          <a:p>
            <a:endParaRPr lang="en-US"/>
          </a:p>
        </p:txBody>
      </p:sp>
      <p:pic>
        <p:nvPicPr>
          <p:cNvPr id="5" name="Picture 4">
            <a:extLst>
              <a:ext uri="{FF2B5EF4-FFF2-40B4-BE49-F238E27FC236}">
                <a16:creationId xmlns:a16="http://schemas.microsoft.com/office/drawing/2014/main" id="{15AF8D43-ED9A-48E9-38D1-A41CE19F3511}"/>
              </a:ext>
            </a:extLst>
          </p:cNvPr>
          <p:cNvPicPr>
            <a:picLocks noChangeAspect="1"/>
          </p:cNvPicPr>
          <p:nvPr/>
        </p:nvPicPr>
        <p:blipFill>
          <a:blip r:embed="rId3"/>
          <a:stretch>
            <a:fillRect/>
          </a:stretch>
        </p:blipFill>
        <p:spPr>
          <a:xfrm>
            <a:off x="7461127" y="2095500"/>
            <a:ext cx="8104955" cy="2209800"/>
          </a:xfrm>
          <a:prstGeom prst="rect">
            <a:avLst/>
          </a:prstGeom>
        </p:spPr>
      </p:pic>
      <p:pic>
        <p:nvPicPr>
          <p:cNvPr id="8" name="Picture 7">
            <a:extLst>
              <a:ext uri="{FF2B5EF4-FFF2-40B4-BE49-F238E27FC236}">
                <a16:creationId xmlns:a16="http://schemas.microsoft.com/office/drawing/2014/main" id="{4F98B664-2A12-5F6B-9F44-5527A0282FBE}"/>
              </a:ext>
            </a:extLst>
          </p:cNvPr>
          <p:cNvPicPr>
            <a:picLocks noChangeAspect="1"/>
          </p:cNvPicPr>
          <p:nvPr/>
        </p:nvPicPr>
        <p:blipFill>
          <a:blip r:embed="rId4"/>
          <a:stretch>
            <a:fillRect/>
          </a:stretch>
        </p:blipFill>
        <p:spPr>
          <a:xfrm>
            <a:off x="7306480" y="4857112"/>
            <a:ext cx="10022175" cy="3410588"/>
          </a:xfrm>
          <a:prstGeom prst="rect">
            <a:avLst/>
          </a:prstGeom>
        </p:spPr>
      </p:pic>
    </p:spTree>
    <p:extLst>
      <p:ext uri="{BB962C8B-B14F-4D97-AF65-F5344CB8AC3E}">
        <p14:creationId xmlns:p14="http://schemas.microsoft.com/office/powerpoint/2010/main" val="230177207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533400" y="2781300"/>
            <a:ext cx="12877800" cy="8228150"/>
          </a:xfrm>
          <a:prstGeom prst="rect">
            <a:avLst/>
          </a:prstGeom>
        </p:spPr>
        <p:txBody>
          <a:bodyPr wrap="square" lIns="0" tIns="0" rIns="0" bIns="0" rtlCol="0" anchor="t">
            <a:spAutoFit/>
          </a:bodyPr>
          <a:lstStyle/>
          <a:p>
            <a:pPr algn="l">
              <a:lnSpc>
                <a:spcPts val="5884"/>
              </a:lnSpc>
            </a:pPr>
            <a:r>
              <a:rPr lang="en-US" sz="3800" spc="176" dirty="0">
                <a:solidFill>
                  <a:srgbClr val="2A2E3A"/>
                </a:solidFill>
                <a:latin typeface="Arimo Bold" panose="020B0604020202020204" charset="0"/>
                <a:ea typeface="Arimo Bold" panose="020B0604020202020204" charset="0"/>
                <a:cs typeface="Arimo Bold" panose="020B0604020202020204" charset="0"/>
                <a:sym typeface="Montserrat Classic Bold"/>
              </a:rPr>
              <a:t>Employee Compensation and Classification System Study FY 25: </a:t>
            </a:r>
          </a:p>
          <a:p>
            <a:pPr algn="l">
              <a:lnSpc>
                <a:spcPts val="5884"/>
              </a:lnSpc>
            </a:pPr>
            <a:endParaRPr lang="en-US" sz="3800" spc="176" dirty="0">
              <a:solidFill>
                <a:srgbClr val="2A2E3A"/>
              </a:solidFill>
              <a:latin typeface="Arimo Bold" panose="020B0604020202020204" charset="0"/>
              <a:ea typeface="Arimo Bold" panose="020B0604020202020204" charset="0"/>
              <a:cs typeface="Arimo Bold" panose="020B0604020202020204" charset="0"/>
              <a:sym typeface="Montserrat Classic Bold"/>
            </a:endParaRPr>
          </a:p>
          <a:p>
            <a:pPr marL="457200" indent="-457200" algn="l">
              <a:lnSpc>
                <a:spcPts val="5884"/>
              </a:lnSpc>
              <a:buFont typeface="Arial" panose="020B0604020202020204" pitchFamily="34" charset="0"/>
              <a:buChar char="•"/>
            </a:pPr>
            <a:r>
              <a:rPr lang="en-US" sz="3200" spc="176" dirty="0">
                <a:solidFill>
                  <a:srgbClr val="2A2E3A"/>
                </a:solidFill>
                <a:latin typeface="Arimo Bold" panose="020B0604020202020204" charset="0"/>
                <a:ea typeface="Arimo Bold" panose="020B0604020202020204" charset="0"/>
                <a:cs typeface="Arimo Bold" panose="020B0604020202020204" charset="0"/>
                <a:sym typeface="Montserrat Classic Bold"/>
              </a:rPr>
              <a:t>Total cost to system for salary increases :$1,458,500</a:t>
            </a:r>
            <a:endParaRPr lang="en-US" sz="3800" spc="176" dirty="0">
              <a:solidFill>
                <a:srgbClr val="2A2E3A"/>
              </a:solidFill>
              <a:latin typeface="Arimo Bold" panose="020B0604020202020204" charset="0"/>
              <a:ea typeface="Arimo Bold" panose="020B0604020202020204" charset="0"/>
              <a:cs typeface="Arimo Bold" panose="020B0604020202020204" charset="0"/>
              <a:sym typeface="Montserrat Classic Bold"/>
            </a:endParaRPr>
          </a:p>
          <a:p>
            <a:pPr marL="571500" indent="-571500" algn="l">
              <a:lnSpc>
                <a:spcPts val="5884"/>
              </a:lnSpc>
              <a:buFont typeface="Arial" panose="020B0604020202020204" pitchFamily="34" charset="0"/>
              <a:buChar char="•"/>
            </a:pPr>
            <a:r>
              <a:rPr lang="en-US" sz="3200" spc="176" dirty="0">
                <a:solidFill>
                  <a:srgbClr val="2A2E3A"/>
                </a:solidFill>
                <a:latin typeface="Arimo Bold" panose="020B0604020202020204" charset="0"/>
                <a:ea typeface="Arimo Bold" panose="020B0604020202020204" charset="0"/>
                <a:cs typeface="Arimo Bold" panose="020B0604020202020204" charset="0"/>
                <a:sym typeface="Montserrat Classic Bold"/>
              </a:rPr>
              <a:t>Bonus amounts FY 25: $725,450</a:t>
            </a:r>
          </a:p>
          <a:p>
            <a:pPr lvl="1">
              <a:lnSpc>
                <a:spcPts val="5884"/>
              </a:lnSpc>
            </a:pPr>
            <a:r>
              <a:rPr lang="en-US" spc="176" dirty="0">
                <a:solidFill>
                  <a:srgbClr val="2A2E3A"/>
                </a:solidFill>
                <a:latin typeface="Arimo Bold" panose="020B0604020202020204" charset="0"/>
                <a:ea typeface="Arimo Bold" panose="020B0604020202020204" charset="0"/>
                <a:cs typeface="Arimo Bold" panose="020B0604020202020204" charset="0"/>
                <a:sym typeface="Montserrat Classic Bold"/>
              </a:rPr>
              <a:t>(Holiday bonus and Longevity Bonus from reserves)</a:t>
            </a:r>
          </a:p>
          <a:p>
            <a:pPr marL="571500" indent="-571500" algn="l">
              <a:lnSpc>
                <a:spcPts val="5884"/>
              </a:lnSpc>
              <a:buFont typeface="Arial" panose="020B0604020202020204" pitchFamily="34" charset="0"/>
              <a:buChar char="•"/>
            </a:pPr>
            <a:r>
              <a:rPr lang="en-US" sz="3200" spc="176" dirty="0">
                <a:solidFill>
                  <a:srgbClr val="2A2E3A"/>
                </a:solidFill>
                <a:latin typeface="Arimo Bold" panose="020B0604020202020204" charset="0"/>
                <a:ea typeface="Arimo Bold" panose="020B0604020202020204" charset="0"/>
                <a:cs typeface="Arimo Bold" panose="020B0604020202020204" charset="0"/>
                <a:sym typeface="Montserrat Classic Bold"/>
              </a:rPr>
              <a:t>School Recognition Bonuses: $462,526 </a:t>
            </a:r>
            <a:r>
              <a:rPr lang="en-US" spc="176" dirty="0">
                <a:solidFill>
                  <a:srgbClr val="2A2E3A"/>
                </a:solidFill>
                <a:latin typeface="Arimo Bold" panose="020B0604020202020204" charset="0"/>
                <a:ea typeface="Arimo Bold" panose="020B0604020202020204" charset="0"/>
                <a:cs typeface="Arimo Bold" panose="020B0604020202020204" charset="0"/>
                <a:sym typeface="Montserrat Classic Bold"/>
              </a:rPr>
              <a:t>(from state)</a:t>
            </a:r>
          </a:p>
          <a:p>
            <a:pPr marL="571500" indent="-571500" algn="l">
              <a:lnSpc>
                <a:spcPts val="5884"/>
              </a:lnSpc>
              <a:buFont typeface="Arial" panose="020B0604020202020204" pitchFamily="34" charset="0"/>
              <a:buChar char="•"/>
            </a:pPr>
            <a:endParaRPr lang="en-US" sz="3800" spc="176" dirty="0">
              <a:solidFill>
                <a:srgbClr val="2A2E3A"/>
              </a:solidFill>
              <a:latin typeface="Montserrat Classic Bold"/>
              <a:ea typeface="Montserrat Classic Bold"/>
              <a:cs typeface="Montserrat Classic Bold"/>
              <a:sym typeface="Montserrat Classic Bold"/>
            </a:endParaRPr>
          </a:p>
          <a:p>
            <a:pPr algn="l">
              <a:lnSpc>
                <a:spcPts val="5884"/>
              </a:lnSpc>
            </a:pPr>
            <a:endParaRPr lang="en-US" sz="3800" spc="176" dirty="0">
              <a:solidFill>
                <a:srgbClr val="2A2E3A"/>
              </a:solidFill>
              <a:latin typeface="Montserrat Classic Bold"/>
              <a:ea typeface="Montserrat Classic Bold"/>
              <a:cs typeface="Montserrat Classic Bold"/>
              <a:sym typeface="Montserrat Classic Bold"/>
            </a:endParaRPr>
          </a:p>
          <a:p>
            <a:pPr marL="571500" indent="-571500" algn="l">
              <a:lnSpc>
                <a:spcPts val="5884"/>
              </a:lnSpc>
              <a:buFont typeface="Arial" panose="020B0604020202020204" pitchFamily="34" charset="0"/>
              <a:buChar char="•"/>
            </a:pPr>
            <a:endParaRPr lang="en-US" sz="3800" spc="176" dirty="0">
              <a:solidFill>
                <a:srgbClr val="2A2E3A"/>
              </a:solidFill>
              <a:latin typeface="Montserrat Classic Bold"/>
              <a:ea typeface="Montserrat Classic Bold"/>
              <a:cs typeface="Montserrat Classic Bold"/>
              <a:sym typeface="Montserrat Classic Bold"/>
            </a:endParaRPr>
          </a:p>
          <a:p>
            <a:pPr marL="571500" lvl="0" indent="-571500" algn="l">
              <a:lnSpc>
                <a:spcPts val="5884"/>
              </a:lnSpc>
              <a:spcBef>
                <a:spcPct val="0"/>
              </a:spcBef>
              <a:buFont typeface="Arial" panose="020B0604020202020204" pitchFamily="34" charset="0"/>
              <a:buChar char="•"/>
            </a:pPr>
            <a:endParaRPr lang="en-US" sz="3800" spc="176" dirty="0">
              <a:solidFill>
                <a:srgbClr val="2A2E3A"/>
              </a:solidFill>
              <a:latin typeface="Montserrat Classic Bold"/>
              <a:ea typeface="Montserrat Classic Bold"/>
              <a:cs typeface="Montserrat Classic Bold"/>
              <a:sym typeface="Montserrat Classic Bold"/>
            </a:endParaRPr>
          </a:p>
        </p:txBody>
      </p:sp>
      <p:sp>
        <p:nvSpPr>
          <p:cNvPr id="3" name="Freeform 3"/>
          <p:cNvSpPr/>
          <p:nvPr/>
        </p:nvSpPr>
        <p:spPr>
          <a:xfrm rot="5400000">
            <a:off x="8142053" y="-899719"/>
            <a:ext cx="14626818" cy="8111235"/>
          </a:xfrm>
          <a:custGeom>
            <a:avLst/>
            <a:gdLst/>
            <a:ahLst/>
            <a:cxnLst/>
            <a:rect l="l" t="t" r="r" b="b"/>
            <a:pathLst>
              <a:path w="14626818" h="8111235">
                <a:moveTo>
                  <a:pt x="0" y="0"/>
                </a:moveTo>
                <a:lnTo>
                  <a:pt x="14626818" y="0"/>
                </a:lnTo>
                <a:lnTo>
                  <a:pt x="14626818" y="8111236"/>
                </a:lnTo>
                <a:lnTo>
                  <a:pt x="0" y="8111236"/>
                </a:lnTo>
                <a:lnTo>
                  <a:pt x="0" y="0"/>
                </a:lnTo>
                <a:close/>
              </a:path>
            </a:pathLst>
          </a:custGeom>
          <a:blipFill>
            <a:blip r:embed="rId2">
              <a:extLst>
                <a:ext uri="{96DAC541-7B7A-43D3-8B79-37D633B846F1}">
                  <asvg:svgBlip xmlns:asvg="http://schemas.microsoft.com/office/drawing/2016/SVG/main" r:embed="rId3"/>
                </a:ext>
              </a:extLst>
            </a:blip>
            <a:stretch>
              <a:fillRect/>
            </a:stretch>
          </a:blipFill>
          <a:ln cap="sq">
            <a:noFill/>
            <a:prstDash val="solid"/>
            <a:miter/>
          </a:ln>
        </p:spPr>
        <p:txBody>
          <a:bodyPr/>
          <a:lstStyle/>
          <a:p>
            <a:endParaRPr lang="en-US"/>
          </a:p>
        </p:txBody>
      </p:sp>
      <p:sp>
        <p:nvSpPr>
          <p:cNvPr id="4" name="TextBox 4"/>
          <p:cNvSpPr txBox="1"/>
          <p:nvPr/>
        </p:nvSpPr>
        <p:spPr>
          <a:xfrm>
            <a:off x="1641612" y="923925"/>
            <a:ext cx="9293510" cy="994018"/>
          </a:xfrm>
          <a:prstGeom prst="rect">
            <a:avLst/>
          </a:prstGeom>
        </p:spPr>
        <p:txBody>
          <a:bodyPr lIns="0" tIns="0" rIns="0" bIns="0" rtlCol="0" anchor="t">
            <a:spAutoFit/>
          </a:bodyPr>
          <a:lstStyle/>
          <a:p>
            <a:pPr algn="ctr">
              <a:lnSpc>
                <a:spcPts val="8199"/>
              </a:lnSpc>
              <a:spcBef>
                <a:spcPct val="0"/>
              </a:spcBef>
            </a:pPr>
            <a:r>
              <a:rPr lang="en-US" sz="5856" dirty="0">
                <a:solidFill>
                  <a:srgbClr val="2A2E3A"/>
                </a:solidFill>
                <a:latin typeface="Canva Sans Bold"/>
                <a:ea typeface="Canva Sans Bold"/>
                <a:cs typeface="Canva Sans Bold"/>
                <a:sym typeface="Canva Sans Bold"/>
              </a:rPr>
              <a:t> </a:t>
            </a:r>
            <a:r>
              <a:rPr lang="en-US" sz="5856" dirty="0">
                <a:solidFill>
                  <a:srgbClr val="2A2E3A"/>
                </a:solidFill>
                <a:latin typeface="Arimo Bold" panose="020B0604020202020204" charset="0"/>
                <a:ea typeface="Arimo Bold" panose="020B0604020202020204" charset="0"/>
                <a:cs typeface="Arimo Bold" panose="020B0604020202020204" charset="0"/>
                <a:sym typeface="Canva Sans Bold"/>
              </a:rPr>
              <a:t>Employee Compensation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336778-A9B0-8508-49CB-701A50AA0960}"/>
            </a:ext>
          </a:extLst>
        </p:cNvPr>
        <p:cNvGrpSpPr/>
        <p:nvPr/>
      </p:nvGrpSpPr>
      <p:grpSpPr>
        <a:xfrm>
          <a:off x="0" y="0"/>
          <a:ext cx="0" cy="0"/>
          <a:chOff x="0" y="0"/>
          <a:chExt cx="0" cy="0"/>
        </a:xfrm>
      </p:grpSpPr>
      <p:sp>
        <p:nvSpPr>
          <p:cNvPr id="3" name="Freeform 3">
            <a:extLst>
              <a:ext uri="{FF2B5EF4-FFF2-40B4-BE49-F238E27FC236}">
                <a16:creationId xmlns:a16="http://schemas.microsoft.com/office/drawing/2014/main" id="{07BBB9F9-8639-81EF-C884-B279546D4B84}"/>
              </a:ext>
            </a:extLst>
          </p:cNvPr>
          <p:cNvSpPr/>
          <p:nvPr/>
        </p:nvSpPr>
        <p:spPr>
          <a:xfrm rot="5400000">
            <a:off x="9801434" y="-818908"/>
            <a:ext cx="14626818" cy="8111235"/>
          </a:xfrm>
          <a:custGeom>
            <a:avLst/>
            <a:gdLst/>
            <a:ahLst/>
            <a:cxnLst/>
            <a:rect l="l" t="t" r="r" b="b"/>
            <a:pathLst>
              <a:path w="14626818" h="8111235">
                <a:moveTo>
                  <a:pt x="0" y="0"/>
                </a:moveTo>
                <a:lnTo>
                  <a:pt x="14626818" y="0"/>
                </a:lnTo>
                <a:lnTo>
                  <a:pt x="14626818" y="8111236"/>
                </a:lnTo>
                <a:lnTo>
                  <a:pt x="0" y="8111236"/>
                </a:lnTo>
                <a:lnTo>
                  <a:pt x="0" y="0"/>
                </a:lnTo>
                <a:close/>
              </a:path>
            </a:pathLst>
          </a:custGeom>
          <a:blipFill>
            <a:blip r:embed="rId3">
              <a:extLst>
                <a:ext uri="{96DAC541-7B7A-43D3-8B79-37D633B846F1}">
                  <asvg:svgBlip xmlns:asvg="http://schemas.microsoft.com/office/drawing/2016/SVG/main" r:embed="rId4"/>
                </a:ext>
              </a:extLst>
            </a:blip>
            <a:stretch>
              <a:fillRect/>
            </a:stretch>
          </a:blipFill>
          <a:ln cap="sq">
            <a:noFill/>
            <a:prstDash val="solid"/>
            <a:miter/>
          </a:ln>
        </p:spPr>
        <p:txBody>
          <a:bodyPr/>
          <a:lstStyle/>
          <a:p>
            <a:endParaRPr lang="en-US"/>
          </a:p>
        </p:txBody>
      </p:sp>
      <p:sp>
        <p:nvSpPr>
          <p:cNvPr id="4" name="TextBox 4">
            <a:extLst>
              <a:ext uri="{FF2B5EF4-FFF2-40B4-BE49-F238E27FC236}">
                <a16:creationId xmlns:a16="http://schemas.microsoft.com/office/drawing/2014/main" id="{C576AFC7-FDB6-C4FD-48D0-C2485206A5DF}"/>
              </a:ext>
            </a:extLst>
          </p:cNvPr>
          <p:cNvSpPr txBox="1"/>
          <p:nvPr/>
        </p:nvSpPr>
        <p:spPr>
          <a:xfrm>
            <a:off x="304800" y="571500"/>
            <a:ext cx="12455388" cy="982513"/>
          </a:xfrm>
          <a:prstGeom prst="rect">
            <a:avLst/>
          </a:prstGeom>
        </p:spPr>
        <p:txBody>
          <a:bodyPr wrap="square" lIns="0" tIns="0" rIns="0" bIns="0" rtlCol="0" anchor="t">
            <a:spAutoFit/>
          </a:bodyPr>
          <a:lstStyle/>
          <a:p>
            <a:pPr algn="ctr">
              <a:lnSpc>
                <a:spcPts val="8199"/>
              </a:lnSpc>
              <a:spcBef>
                <a:spcPct val="0"/>
              </a:spcBef>
            </a:pPr>
            <a:r>
              <a:rPr lang="en-US" sz="5856" dirty="0">
                <a:solidFill>
                  <a:srgbClr val="2A2E3A"/>
                </a:solidFill>
                <a:latin typeface="Canva Sans Bold"/>
                <a:ea typeface="Canva Sans Bold"/>
                <a:cs typeface="Canva Sans Bold"/>
                <a:sym typeface="Canva Sans Bold"/>
              </a:rPr>
              <a:t> </a:t>
            </a:r>
            <a:r>
              <a:rPr lang="en-US" sz="4800" dirty="0">
                <a:solidFill>
                  <a:srgbClr val="2A2E3A"/>
                </a:solidFill>
                <a:latin typeface="Canva Sans Bold"/>
                <a:ea typeface="Canva Sans Bold"/>
                <a:cs typeface="Canva Sans Bold"/>
                <a:sym typeface="Canva Sans Bold"/>
              </a:rPr>
              <a:t>Professional Development for Teachers</a:t>
            </a:r>
            <a:endParaRPr lang="en-US" sz="4800" dirty="0">
              <a:solidFill>
                <a:srgbClr val="2A2E3A"/>
              </a:solidFill>
              <a:latin typeface="Arimo Bold" panose="020B0604020202020204" charset="0"/>
              <a:ea typeface="Arimo Bold" panose="020B0604020202020204" charset="0"/>
              <a:cs typeface="Arimo Bold" panose="020B0604020202020204" charset="0"/>
              <a:sym typeface="Canva Sans Bold"/>
            </a:endParaRPr>
          </a:p>
        </p:txBody>
      </p:sp>
      <p:sp>
        <p:nvSpPr>
          <p:cNvPr id="6" name="Content Placeholder 5">
            <a:extLst>
              <a:ext uri="{FF2B5EF4-FFF2-40B4-BE49-F238E27FC236}">
                <a16:creationId xmlns:a16="http://schemas.microsoft.com/office/drawing/2014/main" id="{0C09B2AD-54C2-F0BC-A65F-A36B08E115BA}"/>
              </a:ext>
            </a:extLst>
          </p:cNvPr>
          <p:cNvSpPr>
            <a:spLocks noGrp="1"/>
          </p:cNvSpPr>
          <p:nvPr>
            <p:ph sz="half" idx="1"/>
          </p:nvPr>
        </p:nvSpPr>
        <p:spPr>
          <a:xfrm>
            <a:off x="724469" y="2019300"/>
            <a:ext cx="7239000" cy="6729417"/>
          </a:xfrm>
        </p:spPr>
        <p:txBody>
          <a:bodyPr>
            <a:normAutofit fontScale="85000" lnSpcReduction="10000"/>
          </a:bodyPr>
          <a:lstStyle/>
          <a:p>
            <a:pPr>
              <a:lnSpc>
                <a:spcPts val="5884"/>
              </a:lnSpc>
              <a:buFont typeface="Wingdings" panose="05000000000000000000" pitchFamily="2" charset="2"/>
              <a:buChar char="v"/>
            </a:pPr>
            <a:r>
              <a:rPr lang="en-US" spc="176" dirty="0">
                <a:solidFill>
                  <a:srgbClr val="2A2E3A"/>
                </a:solidFill>
                <a:latin typeface="Arimo Bold" panose="020B0604020202020204" charset="0"/>
                <a:ea typeface="Arimo Bold" panose="020B0604020202020204" charset="0"/>
                <a:cs typeface="Arimo Bold" panose="020B0604020202020204" charset="0"/>
                <a:sym typeface="Montserrat Classic Bold"/>
              </a:rPr>
              <a:t>AVID Training</a:t>
            </a:r>
          </a:p>
          <a:p>
            <a:pPr>
              <a:lnSpc>
                <a:spcPts val="5884"/>
              </a:lnSpc>
              <a:buFont typeface="Wingdings" panose="05000000000000000000" pitchFamily="2" charset="2"/>
              <a:buChar char="v"/>
            </a:pPr>
            <a:r>
              <a:rPr lang="en-US" spc="176" dirty="0">
                <a:solidFill>
                  <a:srgbClr val="2A2E3A"/>
                </a:solidFill>
                <a:latin typeface="Arimo Bold" panose="020B0604020202020204" charset="0"/>
                <a:ea typeface="Arimo Bold" panose="020B0604020202020204" charset="0"/>
                <a:cs typeface="Arimo Bold" panose="020B0604020202020204" charset="0"/>
                <a:sym typeface="Montserrat Classic Bold"/>
              </a:rPr>
              <a:t>Kagan Training</a:t>
            </a:r>
          </a:p>
          <a:p>
            <a:pPr>
              <a:lnSpc>
                <a:spcPts val="5884"/>
              </a:lnSpc>
              <a:buFont typeface="Wingdings" panose="05000000000000000000" pitchFamily="2" charset="2"/>
              <a:buChar char="v"/>
            </a:pPr>
            <a:r>
              <a:rPr lang="en-US" spc="176" dirty="0">
                <a:solidFill>
                  <a:srgbClr val="2A2E3A"/>
                </a:solidFill>
                <a:latin typeface="Arimo Bold" panose="020B0604020202020204" charset="0"/>
                <a:ea typeface="Arimo Bold" panose="020B0604020202020204" charset="0"/>
                <a:cs typeface="Arimo Bold" panose="020B0604020202020204" charset="0"/>
                <a:sym typeface="Montserrat Classic Bold"/>
              </a:rPr>
              <a:t>Learning and the Brain; Teaching Stronger Brains</a:t>
            </a:r>
          </a:p>
          <a:p>
            <a:pPr>
              <a:lnSpc>
                <a:spcPts val="5884"/>
              </a:lnSpc>
              <a:buFont typeface="Wingdings" panose="05000000000000000000" pitchFamily="2" charset="2"/>
              <a:buChar char="v"/>
            </a:pPr>
            <a:r>
              <a:rPr lang="en-US" spc="176" dirty="0">
                <a:solidFill>
                  <a:srgbClr val="2A2E3A"/>
                </a:solidFill>
                <a:latin typeface="Arimo Bold" panose="020B0604020202020204" charset="0"/>
                <a:ea typeface="Arimo Bold" panose="020B0604020202020204" charset="0"/>
                <a:cs typeface="Arimo Bold" panose="020B0604020202020204" charset="0"/>
                <a:sym typeface="Montserrat Classic Bold"/>
              </a:rPr>
              <a:t>UF Micro credential; AI in classrooms</a:t>
            </a:r>
          </a:p>
          <a:p>
            <a:pPr>
              <a:lnSpc>
                <a:spcPts val="5884"/>
              </a:lnSpc>
              <a:buFont typeface="Wingdings" panose="05000000000000000000" pitchFamily="2" charset="2"/>
              <a:buChar char="v"/>
            </a:pPr>
            <a:r>
              <a:rPr lang="en-US" spc="176" dirty="0">
                <a:solidFill>
                  <a:srgbClr val="2A2E3A"/>
                </a:solidFill>
                <a:latin typeface="Arimo Bold" panose="020B0604020202020204" charset="0"/>
                <a:ea typeface="Arimo Bold" panose="020B0604020202020204" charset="0"/>
                <a:cs typeface="Arimo Bold" panose="020B0604020202020204" charset="0"/>
                <a:sym typeface="Montserrat Classic Bold"/>
              </a:rPr>
              <a:t>UF Micro credential; Intro to Computer  Science and Computational Thinking</a:t>
            </a:r>
          </a:p>
          <a:p>
            <a:pPr>
              <a:buFont typeface="Wingdings" panose="05000000000000000000" pitchFamily="2" charset="2"/>
              <a:buChar char="v"/>
            </a:pPr>
            <a:endParaRPr lang="en-US" dirty="0"/>
          </a:p>
        </p:txBody>
      </p:sp>
      <p:sp>
        <p:nvSpPr>
          <p:cNvPr id="7" name="Content Placeholder 6">
            <a:extLst>
              <a:ext uri="{FF2B5EF4-FFF2-40B4-BE49-F238E27FC236}">
                <a16:creationId xmlns:a16="http://schemas.microsoft.com/office/drawing/2014/main" id="{FAA77B34-3FF6-57A1-4AFA-C49A2749AE58}"/>
              </a:ext>
            </a:extLst>
          </p:cNvPr>
          <p:cNvSpPr>
            <a:spLocks noGrp="1"/>
          </p:cNvSpPr>
          <p:nvPr>
            <p:ph sz="half" idx="2"/>
          </p:nvPr>
        </p:nvSpPr>
        <p:spPr>
          <a:xfrm>
            <a:off x="8264781" y="2035791"/>
            <a:ext cx="7543800" cy="6361689"/>
          </a:xfrm>
        </p:spPr>
        <p:txBody>
          <a:bodyPr>
            <a:normAutofit fontScale="85000" lnSpcReduction="10000"/>
          </a:bodyPr>
          <a:lstStyle/>
          <a:p>
            <a:pPr>
              <a:lnSpc>
                <a:spcPts val="5884"/>
              </a:lnSpc>
              <a:buFont typeface="Wingdings" panose="05000000000000000000" pitchFamily="2" charset="2"/>
              <a:buChar char="v"/>
            </a:pPr>
            <a:r>
              <a:rPr lang="en-US" spc="176" dirty="0">
                <a:solidFill>
                  <a:srgbClr val="2A2E3A"/>
                </a:solidFill>
                <a:latin typeface="Arimo Bold" panose="020B0604020202020204" charset="0"/>
                <a:ea typeface="Arimo Bold" panose="020B0604020202020204" charset="0"/>
                <a:cs typeface="Arimo Bold" panose="020B0604020202020204" charset="0"/>
                <a:sym typeface="Montserrat Classic Bold"/>
              </a:rPr>
              <a:t>ISTE+ASCD; Generation AI</a:t>
            </a:r>
          </a:p>
          <a:p>
            <a:pPr>
              <a:lnSpc>
                <a:spcPts val="5884"/>
              </a:lnSpc>
              <a:buFont typeface="Wingdings" panose="05000000000000000000" pitchFamily="2" charset="2"/>
              <a:buChar char="v"/>
            </a:pPr>
            <a:r>
              <a:rPr lang="en-US" spc="176" dirty="0">
                <a:solidFill>
                  <a:srgbClr val="2A2E3A"/>
                </a:solidFill>
                <a:latin typeface="Arimo Bold" panose="020B0604020202020204" charset="0"/>
                <a:ea typeface="Arimo Bold" panose="020B0604020202020204" charset="0"/>
                <a:cs typeface="Arimo Bold" panose="020B0604020202020204" charset="0"/>
                <a:sym typeface="Montserrat Classic Bold"/>
              </a:rPr>
              <a:t>Cambridge: (AICE) </a:t>
            </a:r>
          </a:p>
          <a:p>
            <a:pPr>
              <a:lnSpc>
                <a:spcPts val="5884"/>
              </a:lnSpc>
              <a:buFont typeface="Wingdings" panose="05000000000000000000" pitchFamily="2" charset="2"/>
              <a:buChar char="v"/>
            </a:pPr>
            <a:r>
              <a:rPr lang="en-US" spc="176" dirty="0">
                <a:solidFill>
                  <a:srgbClr val="2A2E3A"/>
                </a:solidFill>
                <a:latin typeface="Arimo Bold" panose="020B0604020202020204" charset="0"/>
                <a:ea typeface="Arimo Bold" panose="020B0604020202020204" charset="0"/>
                <a:cs typeface="Arimo Bold" panose="020B0604020202020204" charset="0"/>
                <a:sym typeface="Montserrat Classic Bold"/>
              </a:rPr>
              <a:t>ITEEA (STEM)</a:t>
            </a:r>
          </a:p>
          <a:p>
            <a:pPr>
              <a:lnSpc>
                <a:spcPts val="5884"/>
              </a:lnSpc>
              <a:buFont typeface="Wingdings" panose="05000000000000000000" pitchFamily="2" charset="2"/>
              <a:buChar char="v"/>
            </a:pPr>
            <a:r>
              <a:rPr lang="en-US" spc="176" dirty="0" err="1">
                <a:solidFill>
                  <a:srgbClr val="2A2E3A"/>
                </a:solidFill>
                <a:latin typeface="Arimo Bold" panose="020B0604020202020204" charset="0"/>
                <a:ea typeface="Arimo Bold" panose="020B0604020202020204" charset="0"/>
                <a:cs typeface="Arimo Bold" panose="020B0604020202020204" charset="0"/>
                <a:sym typeface="Montserrat Classic Bold"/>
              </a:rPr>
              <a:t>Makerpalooza</a:t>
            </a:r>
            <a:r>
              <a:rPr lang="en-US" spc="176" dirty="0">
                <a:solidFill>
                  <a:srgbClr val="2A2E3A"/>
                </a:solidFill>
                <a:latin typeface="Arimo Bold" panose="020B0604020202020204" charset="0"/>
                <a:ea typeface="Arimo Bold" panose="020B0604020202020204" charset="0"/>
                <a:cs typeface="Arimo Bold" panose="020B0604020202020204" charset="0"/>
                <a:sym typeface="Montserrat Classic Bold"/>
              </a:rPr>
              <a:t> STEM; SW Fla Library Network</a:t>
            </a:r>
          </a:p>
          <a:p>
            <a:pPr>
              <a:lnSpc>
                <a:spcPts val="5884"/>
              </a:lnSpc>
              <a:buFont typeface="Wingdings" panose="05000000000000000000" pitchFamily="2" charset="2"/>
              <a:buChar char="v"/>
            </a:pPr>
            <a:r>
              <a:rPr lang="en-US" spc="176" dirty="0">
                <a:solidFill>
                  <a:srgbClr val="2A2E3A"/>
                </a:solidFill>
                <a:latin typeface="Arimo Bold" panose="020B0604020202020204" charset="0"/>
                <a:ea typeface="Arimo Bold" panose="020B0604020202020204" charset="0"/>
                <a:cs typeface="Arimo Bold" panose="020B0604020202020204" charset="0"/>
                <a:sym typeface="Montserrat Classic Bold"/>
              </a:rPr>
              <a:t>STEM Institute for Teachers FGCU</a:t>
            </a:r>
          </a:p>
          <a:p>
            <a:pPr>
              <a:lnSpc>
                <a:spcPts val="5884"/>
              </a:lnSpc>
              <a:buFont typeface="Wingdings" panose="05000000000000000000" pitchFamily="2" charset="2"/>
              <a:buChar char="v"/>
            </a:pPr>
            <a:endParaRPr lang="en-US" spc="176" dirty="0">
              <a:solidFill>
                <a:srgbClr val="2A2E3A"/>
              </a:solidFill>
              <a:latin typeface="Arimo Bold" panose="020B0604020202020204" charset="0"/>
              <a:ea typeface="Arimo Bold" panose="020B0604020202020204" charset="0"/>
              <a:cs typeface="Arimo Bold" panose="020B0604020202020204" charset="0"/>
              <a:sym typeface="Montserrat Classic Bold"/>
            </a:endParaRPr>
          </a:p>
          <a:p>
            <a:pPr>
              <a:buFont typeface="Wingdings" panose="05000000000000000000" pitchFamily="2" charset="2"/>
              <a:buChar char="v"/>
            </a:pPr>
            <a:endParaRPr lang="en-US" dirty="0"/>
          </a:p>
        </p:txBody>
      </p:sp>
      <p:sp>
        <p:nvSpPr>
          <p:cNvPr id="8" name="TextBox 7">
            <a:extLst>
              <a:ext uri="{FF2B5EF4-FFF2-40B4-BE49-F238E27FC236}">
                <a16:creationId xmlns:a16="http://schemas.microsoft.com/office/drawing/2014/main" id="{93410A2B-3010-8721-36D2-700C46E1519B}"/>
              </a:ext>
            </a:extLst>
          </p:cNvPr>
          <p:cNvSpPr txBox="1"/>
          <p:nvPr/>
        </p:nvSpPr>
        <p:spPr>
          <a:xfrm>
            <a:off x="805180" y="7666504"/>
            <a:ext cx="14617890" cy="2243050"/>
          </a:xfrm>
          <a:prstGeom prst="rect">
            <a:avLst/>
          </a:prstGeom>
          <a:noFill/>
        </p:spPr>
        <p:txBody>
          <a:bodyPr wrap="square" rtlCol="0">
            <a:spAutoFit/>
          </a:bodyPr>
          <a:lstStyle/>
          <a:p>
            <a:pPr marL="571500" indent="-571500">
              <a:lnSpc>
                <a:spcPts val="5884"/>
              </a:lnSpc>
            </a:pPr>
            <a:r>
              <a:rPr lang="en-US" sz="2400" spc="176" dirty="0">
                <a:solidFill>
                  <a:srgbClr val="FF0000"/>
                </a:solidFill>
                <a:latin typeface="Arimo Bold" panose="020B0604020202020204" charset="0"/>
                <a:ea typeface="Arimo Bold" panose="020B0604020202020204" charset="0"/>
                <a:cs typeface="Arimo Bold" panose="020B0604020202020204" charset="0"/>
                <a:sym typeface="Montserrat Classic Bold"/>
              </a:rPr>
              <a:t>55% of instructional staff attended professional development in FY 25</a:t>
            </a:r>
          </a:p>
          <a:p>
            <a:pPr marL="571500" indent="-571500">
              <a:lnSpc>
                <a:spcPts val="5884"/>
              </a:lnSpc>
            </a:pPr>
            <a:r>
              <a:rPr lang="en-US" sz="2400" spc="176" dirty="0">
                <a:solidFill>
                  <a:srgbClr val="FF0000"/>
                </a:solidFill>
                <a:latin typeface="Arimo Bold" panose="020B0604020202020204" charset="0"/>
                <a:ea typeface="Arimo Bold" panose="020B0604020202020204" charset="0"/>
                <a:cs typeface="Arimo Bold" panose="020B0604020202020204" charset="0"/>
                <a:sym typeface="Montserrat Classic Bold"/>
              </a:rPr>
              <a:t>100% administrative staff attended professional development in FY 25</a:t>
            </a:r>
          </a:p>
          <a:p>
            <a:pPr marL="571500" indent="-571500">
              <a:lnSpc>
                <a:spcPts val="5884"/>
              </a:lnSpc>
            </a:pPr>
            <a:r>
              <a:rPr lang="en-US" sz="2400" spc="176" dirty="0">
                <a:solidFill>
                  <a:srgbClr val="FF0000"/>
                </a:solidFill>
                <a:latin typeface="Arimo Bold" panose="020B0604020202020204" charset="0"/>
                <a:ea typeface="Arimo Bold" panose="020B0604020202020204" charset="0"/>
                <a:cs typeface="Arimo Bold" panose="020B0604020202020204" charset="0"/>
                <a:sym typeface="Montserrat Classic Bold"/>
              </a:rPr>
              <a:t>100% of staff received training on AVID/Kagan instructional strategies </a:t>
            </a:r>
          </a:p>
        </p:txBody>
      </p:sp>
    </p:spTree>
    <p:extLst>
      <p:ext uri="{BB962C8B-B14F-4D97-AF65-F5344CB8AC3E}">
        <p14:creationId xmlns:p14="http://schemas.microsoft.com/office/powerpoint/2010/main" val="369168422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B9B9ED-6C8A-4B3B-4BAC-D450DA09A1F7}"/>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B9890355-BAC6-2546-215D-134938294D45}"/>
              </a:ext>
            </a:extLst>
          </p:cNvPr>
          <p:cNvGrpSpPr/>
          <p:nvPr/>
        </p:nvGrpSpPr>
        <p:grpSpPr>
          <a:xfrm>
            <a:off x="2211785" y="3111533"/>
            <a:ext cx="14397730" cy="4785381"/>
            <a:chOff x="0" y="0"/>
            <a:chExt cx="4663503" cy="1550011"/>
          </a:xfrm>
        </p:grpSpPr>
        <p:sp>
          <p:nvSpPr>
            <p:cNvPr id="3" name="Freeform 3">
              <a:extLst>
                <a:ext uri="{FF2B5EF4-FFF2-40B4-BE49-F238E27FC236}">
                  <a16:creationId xmlns:a16="http://schemas.microsoft.com/office/drawing/2014/main" id="{64F1CF20-6476-D2DB-8F79-8224B82371C2}"/>
                </a:ext>
              </a:extLst>
            </p:cNvPr>
            <p:cNvSpPr/>
            <p:nvPr/>
          </p:nvSpPr>
          <p:spPr>
            <a:xfrm>
              <a:off x="0" y="0"/>
              <a:ext cx="4663503" cy="1550011"/>
            </a:xfrm>
            <a:custGeom>
              <a:avLst/>
              <a:gdLst/>
              <a:ahLst/>
              <a:cxnLst/>
              <a:rect l="l" t="t" r="r" b="b"/>
              <a:pathLst>
                <a:path w="4663503" h="1550011">
                  <a:moveTo>
                    <a:pt x="19358" y="0"/>
                  </a:moveTo>
                  <a:lnTo>
                    <a:pt x="4644146" y="0"/>
                  </a:lnTo>
                  <a:cubicBezTo>
                    <a:pt x="4654836" y="0"/>
                    <a:pt x="4663503" y="8667"/>
                    <a:pt x="4663503" y="19358"/>
                  </a:cubicBezTo>
                  <a:lnTo>
                    <a:pt x="4663503" y="1530653"/>
                  </a:lnTo>
                  <a:cubicBezTo>
                    <a:pt x="4663503" y="1535787"/>
                    <a:pt x="4661464" y="1540711"/>
                    <a:pt x="4657834" y="1544341"/>
                  </a:cubicBezTo>
                  <a:cubicBezTo>
                    <a:pt x="4654203" y="1547972"/>
                    <a:pt x="4649279" y="1550011"/>
                    <a:pt x="4644146" y="1550011"/>
                  </a:cubicBezTo>
                  <a:lnTo>
                    <a:pt x="19358" y="1550011"/>
                  </a:lnTo>
                  <a:cubicBezTo>
                    <a:pt x="14224" y="1550011"/>
                    <a:pt x="9300" y="1547972"/>
                    <a:pt x="5670" y="1544341"/>
                  </a:cubicBezTo>
                  <a:cubicBezTo>
                    <a:pt x="2039" y="1540711"/>
                    <a:pt x="0" y="1535787"/>
                    <a:pt x="0" y="1530653"/>
                  </a:cubicBezTo>
                  <a:lnTo>
                    <a:pt x="0" y="19358"/>
                  </a:lnTo>
                  <a:cubicBezTo>
                    <a:pt x="0" y="14224"/>
                    <a:pt x="2039" y="9300"/>
                    <a:pt x="5670" y="5670"/>
                  </a:cubicBezTo>
                  <a:cubicBezTo>
                    <a:pt x="9300" y="2039"/>
                    <a:pt x="14224" y="0"/>
                    <a:pt x="19358" y="0"/>
                  </a:cubicBezTo>
                  <a:close/>
                </a:path>
              </a:pathLst>
            </a:custGeom>
            <a:solidFill>
              <a:srgbClr val="000000">
                <a:alpha val="0"/>
              </a:srgbClr>
            </a:solidFill>
            <a:ln w="161925" cap="rnd">
              <a:gradFill>
                <a:gsLst>
                  <a:gs pos="0">
                    <a:srgbClr val="08377C">
                      <a:alpha val="100000"/>
                    </a:srgbClr>
                  </a:gs>
                  <a:gs pos="50000">
                    <a:srgbClr val="006BB6">
                      <a:alpha val="100000"/>
                    </a:srgbClr>
                  </a:gs>
                  <a:gs pos="100000">
                    <a:srgbClr val="C9E9FF">
                      <a:alpha val="100000"/>
                    </a:srgbClr>
                  </a:gs>
                </a:gsLst>
                <a:lin ang="2700000"/>
              </a:gradFill>
              <a:prstDash val="solid"/>
              <a:round/>
            </a:ln>
          </p:spPr>
          <p:txBody>
            <a:bodyPr/>
            <a:lstStyle/>
            <a:p>
              <a:endParaRPr lang="en-US"/>
            </a:p>
          </p:txBody>
        </p:sp>
        <p:sp>
          <p:nvSpPr>
            <p:cNvPr id="4" name="TextBox 4">
              <a:extLst>
                <a:ext uri="{FF2B5EF4-FFF2-40B4-BE49-F238E27FC236}">
                  <a16:creationId xmlns:a16="http://schemas.microsoft.com/office/drawing/2014/main" id="{75C6FF7B-E510-F8D9-7FCA-B739E763D249}"/>
                </a:ext>
              </a:extLst>
            </p:cNvPr>
            <p:cNvSpPr txBox="1"/>
            <p:nvPr/>
          </p:nvSpPr>
          <p:spPr>
            <a:xfrm>
              <a:off x="0" y="-95250"/>
              <a:ext cx="4663503" cy="1645261"/>
            </a:xfrm>
            <a:prstGeom prst="rect">
              <a:avLst/>
            </a:prstGeom>
          </p:spPr>
          <p:txBody>
            <a:bodyPr lIns="50800" tIns="50800" rIns="50800" bIns="50800" rtlCol="0" anchor="ctr"/>
            <a:lstStyle/>
            <a:p>
              <a:pPr algn="ctr">
                <a:lnSpc>
                  <a:spcPts val="5739"/>
                </a:lnSpc>
              </a:pPr>
              <a:r>
                <a:rPr lang="en-US" sz="4099" dirty="0">
                  <a:solidFill>
                    <a:srgbClr val="000000"/>
                  </a:solidFill>
                  <a:latin typeface="Arimo Bold"/>
                  <a:ea typeface="Arimo Bold"/>
                  <a:cs typeface="Arimo Bold"/>
                  <a:sym typeface="Arimo Bold"/>
                </a:rPr>
                <a:t> 2.3 Refine Educator Evaluation Process</a:t>
              </a:r>
            </a:p>
            <a:p>
              <a:pPr algn="ctr">
                <a:lnSpc>
                  <a:spcPts val="5739"/>
                </a:lnSpc>
              </a:pPr>
              <a:r>
                <a:rPr lang="en-US" sz="4099" dirty="0">
                  <a:solidFill>
                    <a:srgbClr val="000000"/>
                  </a:solidFill>
                  <a:latin typeface="Arimo Bold"/>
                  <a:ea typeface="Arimo Bold"/>
                  <a:cs typeface="Arimo Bold"/>
                  <a:sym typeface="Arimo Bold"/>
                </a:rPr>
                <a:t>2.4 Develop Workforce Pathways</a:t>
              </a:r>
              <a:r>
                <a:rPr lang="en-US" sz="4099" dirty="0">
                  <a:solidFill>
                    <a:srgbClr val="FF3131"/>
                  </a:solidFill>
                  <a:latin typeface="Arimo Bold"/>
                  <a:ea typeface="Arimo Bold"/>
                  <a:cs typeface="Arimo Bold"/>
                  <a:sym typeface="Arimo Bold"/>
                </a:rPr>
                <a:t> </a:t>
              </a:r>
            </a:p>
          </p:txBody>
        </p:sp>
      </p:grpSp>
      <p:grpSp>
        <p:nvGrpSpPr>
          <p:cNvPr id="5" name="Group 5">
            <a:extLst>
              <a:ext uri="{FF2B5EF4-FFF2-40B4-BE49-F238E27FC236}">
                <a16:creationId xmlns:a16="http://schemas.microsoft.com/office/drawing/2014/main" id="{C78EABFB-DD02-DEE0-F6E9-0F96FE50C4EC}"/>
              </a:ext>
            </a:extLst>
          </p:cNvPr>
          <p:cNvGrpSpPr/>
          <p:nvPr/>
        </p:nvGrpSpPr>
        <p:grpSpPr>
          <a:xfrm>
            <a:off x="-2001494" y="8323039"/>
            <a:ext cx="4723978" cy="4723978"/>
            <a:chOff x="0" y="0"/>
            <a:chExt cx="812800" cy="812800"/>
          </a:xfrm>
        </p:grpSpPr>
        <p:sp>
          <p:nvSpPr>
            <p:cNvPr id="6" name="Freeform 6">
              <a:extLst>
                <a:ext uri="{FF2B5EF4-FFF2-40B4-BE49-F238E27FC236}">
                  <a16:creationId xmlns:a16="http://schemas.microsoft.com/office/drawing/2014/main" id="{65FD4C1F-6063-97DE-18AA-5FA536FF4F2E}"/>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952500" cap="sq">
              <a:solidFill>
                <a:srgbClr val="08377C"/>
              </a:solidFill>
              <a:prstDash val="solid"/>
              <a:miter/>
            </a:ln>
          </p:spPr>
          <p:txBody>
            <a:bodyPr/>
            <a:lstStyle/>
            <a:p>
              <a:endParaRPr lang="en-US"/>
            </a:p>
          </p:txBody>
        </p:sp>
        <p:sp>
          <p:nvSpPr>
            <p:cNvPr id="7" name="TextBox 7">
              <a:extLst>
                <a:ext uri="{FF2B5EF4-FFF2-40B4-BE49-F238E27FC236}">
                  <a16:creationId xmlns:a16="http://schemas.microsoft.com/office/drawing/2014/main" id="{265B1948-3090-8983-4D64-65F8B79946A5}"/>
                </a:ext>
              </a:extLst>
            </p:cNvPr>
            <p:cNvSpPr txBox="1"/>
            <p:nvPr/>
          </p:nvSpPr>
          <p:spPr>
            <a:xfrm>
              <a:off x="76200" y="28575"/>
              <a:ext cx="660400" cy="708025"/>
            </a:xfrm>
            <a:prstGeom prst="rect">
              <a:avLst/>
            </a:prstGeom>
          </p:spPr>
          <p:txBody>
            <a:bodyPr lIns="50800" tIns="50800" rIns="50800" bIns="50800" rtlCol="0" anchor="ctr"/>
            <a:lstStyle/>
            <a:p>
              <a:pPr algn="ctr">
                <a:lnSpc>
                  <a:spcPts val="2659"/>
                </a:lnSpc>
              </a:pPr>
              <a:endParaRPr/>
            </a:p>
          </p:txBody>
        </p:sp>
      </p:grpSp>
      <p:grpSp>
        <p:nvGrpSpPr>
          <p:cNvPr id="8" name="Group 8">
            <a:extLst>
              <a:ext uri="{FF2B5EF4-FFF2-40B4-BE49-F238E27FC236}">
                <a16:creationId xmlns:a16="http://schemas.microsoft.com/office/drawing/2014/main" id="{90C16BC7-EB1D-1079-2D57-5A534ED083F4}"/>
              </a:ext>
            </a:extLst>
          </p:cNvPr>
          <p:cNvGrpSpPr/>
          <p:nvPr/>
        </p:nvGrpSpPr>
        <p:grpSpPr>
          <a:xfrm>
            <a:off x="3408560" y="8871939"/>
            <a:ext cx="772722" cy="772722"/>
            <a:chOff x="0" y="0"/>
            <a:chExt cx="812800" cy="812800"/>
          </a:xfrm>
        </p:grpSpPr>
        <p:sp>
          <p:nvSpPr>
            <p:cNvPr id="9" name="Freeform 9">
              <a:extLst>
                <a:ext uri="{FF2B5EF4-FFF2-40B4-BE49-F238E27FC236}">
                  <a16:creationId xmlns:a16="http://schemas.microsoft.com/office/drawing/2014/main" id="{BF7FB9D7-B616-F070-4B05-8292A06A0A58}"/>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8377C"/>
            </a:solidFill>
            <a:ln cap="sq">
              <a:noFill/>
              <a:prstDash val="solid"/>
              <a:miter/>
            </a:ln>
          </p:spPr>
          <p:txBody>
            <a:bodyPr/>
            <a:lstStyle/>
            <a:p>
              <a:endParaRPr lang="en-US"/>
            </a:p>
          </p:txBody>
        </p:sp>
        <p:sp>
          <p:nvSpPr>
            <p:cNvPr id="10" name="TextBox 10">
              <a:extLst>
                <a:ext uri="{FF2B5EF4-FFF2-40B4-BE49-F238E27FC236}">
                  <a16:creationId xmlns:a16="http://schemas.microsoft.com/office/drawing/2014/main" id="{126BD940-B154-4D9F-5EAB-BA5359012FE9}"/>
                </a:ext>
              </a:extLst>
            </p:cNvPr>
            <p:cNvSpPr txBox="1"/>
            <p:nvPr/>
          </p:nvSpPr>
          <p:spPr>
            <a:xfrm>
              <a:off x="76200" y="38100"/>
              <a:ext cx="660400" cy="698500"/>
            </a:xfrm>
            <a:prstGeom prst="rect">
              <a:avLst/>
            </a:prstGeom>
          </p:spPr>
          <p:txBody>
            <a:bodyPr lIns="50800" tIns="50800" rIns="50800" bIns="50800" rtlCol="0" anchor="ctr"/>
            <a:lstStyle/>
            <a:p>
              <a:pPr marL="0" lvl="0" indent="0" algn="ctr">
                <a:lnSpc>
                  <a:spcPts val="3079"/>
                </a:lnSpc>
                <a:spcBef>
                  <a:spcPct val="0"/>
                </a:spcBef>
              </a:pPr>
              <a:endParaRPr/>
            </a:p>
          </p:txBody>
        </p:sp>
      </p:grpSp>
      <p:sp>
        <p:nvSpPr>
          <p:cNvPr id="11" name="Freeform 11">
            <a:extLst>
              <a:ext uri="{FF2B5EF4-FFF2-40B4-BE49-F238E27FC236}">
                <a16:creationId xmlns:a16="http://schemas.microsoft.com/office/drawing/2014/main" id="{406ED4F4-0845-BC42-F6B7-86F994D2B2DA}"/>
              </a:ext>
            </a:extLst>
          </p:cNvPr>
          <p:cNvSpPr/>
          <p:nvPr/>
        </p:nvSpPr>
        <p:spPr>
          <a:xfrm>
            <a:off x="14857029" y="375670"/>
            <a:ext cx="2566653" cy="1306061"/>
          </a:xfrm>
          <a:custGeom>
            <a:avLst/>
            <a:gdLst/>
            <a:ahLst/>
            <a:cxnLst/>
            <a:rect l="l" t="t" r="r" b="b"/>
            <a:pathLst>
              <a:path w="2566653" h="1306061">
                <a:moveTo>
                  <a:pt x="0" y="0"/>
                </a:moveTo>
                <a:lnTo>
                  <a:pt x="2566653" y="0"/>
                </a:lnTo>
                <a:lnTo>
                  <a:pt x="2566653" y="1306060"/>
                </a:lnTo>
                <a:lnTo>
                  <a:pt x="0" y="1306060"/>
                </a:lnTo>
                <a:lnTo>
                  <a:pt x="0" y="0"/>
                </a:lnTo>
                <a:close/>
              </a:path>
            </a:pathLst>
          </a:custGeom>
          <a:blipFill>
            <a:blip r:embed="rId2"/>
            <a:stretch>
              <a:fillRect t="-44089" b="-52428"/>
            </a:stretch>
          </a:blipFill>
        </p:spPr>
        <p:txBody>
          <a:bodyPr/>
          <a:lstStyle/>
          <a:p>
            <a:endParaRPr lang="en-US"/>
          </a:p>
        </p:txBody>
      </p:sp>
      <p:sp>
        <p:nvSpPr>
          <p:cNvPr id="12" name="TextBox 12">
            <a:extLst>
              <a:ext uri="{FF2B5EF4-FFF2-40B4-BE49-F238E27FC236}">
                <a16:creationId xmlns:a16="http://schemas.microsoft.com/office/drawing/2014/main" id="{68008E7B-119C-AFD6-BE34-7895EFD95B8A}"/>
              </a:ext>
            </a:extLst>
          </p:cNvPr>
          <p:cNvSpPr txBox="1"/>
          <p:nvPr/>
        </p:nvSpPr>
        <p:spPr>
          <a:xfrm>
            <a:off x="1028700" y="1113783"/>
            <a:ext cx="8720552" cy="1571625"/>
          </a:xfrm>
          <a:prstGeom prst="rect">
            <a:avLst/>
          </a:prstGeom>
        </p:spPr>
        <p:txBody>
          <a:bodyPr lIns="0" tIns="0" rIns="0" bIns="0" rtlCol="0" anchor="t">
            <a:spAutoFit/>
          </a:bodyPr>
          <a:lstStyle/>
          <a:p>
            <a:pPr algn="l">
              <a:lnSpc>
                <a:spcPts val="6158"/>
              </a:lnSpc>
            </a:pPr>
            <a:r>
              <a:rPr lang="en-US" sz="5131" spc="184" dirty="0">
                <a:solidFill>
                  <a:srgbClr val="2A2E3A"/>
                </a:solidFill>
                <a:latin typeface="Montserrat Classic Bold"/>
                <a:ea typeface="Montserrat Classic Bold"/>
                <a:cs typeface="Montserrat Classic Bold"/>
                <a:sym typeface="Montserrat Classic Bold"/>
              </a:rPr>
              <a:t>STRATEGIC GOAL  </a:t>
            </a:r>
            <a:r>
              <a:rPr lang="en-US" sz="5131" spc="184" dirty="0">
                <a:solidFill>
                  <a:srgbClr val="FF3131"/>
                </a:solidFill>
                <a:latin typeface="Montserrat Classic Bold"/>
                <a:ea typeface="Montserrat Classic Bold"/>
                <a:cs typeface="Montserrat Classic Bold"/>
                <a:sym typeface="Montserrat Classic Bold"/>
              </a:rPr>
              <a:t>#2</a:t>
            </a:r>
          </a:p>
          <a:p>
            <a:pPr marL="0" lvl="0" indent="0" algn="l">
              <a:lnSpc>
                <a:spcPts val="6158"/>
              </a:lnSpc>
              <a:spcBef>
                <a:spcPct val="0"/>
              </a:spcBef>
            </a:pPr>
            <a:endParaRPr lang="en-US" sz="5131" spc="184" dirty="0">
              <a:solidFill>
                <a:srgbClr val="FF3131"/>
              </a:solidFill>
              <a:latin typeface="Montserrat Classic Bold"/>
              <a:ea typeface="Montserrat Classic Bold"/>
              <a:cs typeface="Montserrat Classic Bold"/>
              <a:sym typeface="Montserrat Classic Bold"/>
            </a:endParaRPr>
          </a:p>
        </p:txBody>
      </p:sp>
    </p:spTree>
    <p:extLst>
      <p:ext uri="{BB962C8B-B14F-4D97-AF65-F5344CB8AC3E}">
        <p14:creationId xmlns:p14="http://schemas.microsoft.com/office/powerpoint/2010/main" val="292191309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27EB91-9BA1-4F03-374C-2097253533D3}"/>
            </a:ext>
          </a:extLst>
        </p:cNvPr>
        <p:cNvGrpSpPr/>
        <p:nvPr/>
      </p:nvGrpSpPr>
      <p:grpSpPr>
        <a:xfrm>
          <a:off x="0" y="0"/>
          <a:ext cx="0" cy="0"/>
          <a:chOff x="0" y="0"/>
          <a:chExt cx="0" cy="0"/>
        </a:xfrm>
      </p:grpSpPr>
      <p:sp>
        <p:nvSpPr>
          <p:cNvPr id="2" name="TextBox 2">
            <a:extLst>
              <a:ext uri="{FF2B5EF4-FFF2-40B4-BE49-F238E27FC236}">
                <a16:creationId xmlns:a16="http://schemas.microsoft.com/office/drawing/2014/main" id="{801EF8BD-2C3C-0158-3169-62DBB1525D77}"/>
              </a:ext>
            </a:extLst>
          </p:cNvPr>
          <p:cNvSpPr txBox="1"/>
          <p:nvPr/>
        </p:nvSpPr>
        <p:spPr>
          <a:xfrm>
            <a:off x="990600" y="1790700"/>
            <a:ext cx="11887200" cy="9741385"/>
          </a:xfrm>
          <a:prstGeom prst="rect">
            <a:avLst/>
          </a:prstGeom>
        </p:spPr>
        <p:txBody>
          <a:bodyPr wrap="square" lIns="0" tIns="0" rIns="0" bIns="0" rtlCol="0" anchor="t">
            <a:spAutoFit/>
          </a:bodyPr>
          <a:lstStyle/>
          <a:p>
            <a:pPr marL="571500" indent="-571500">
              <a:lnSpc>
                <a:spcPts val="5884"/>
              </a:lnSpc>
              <a:buFont typeface="Arial" panose="020B0604020202020204" pitchFamily="34" charset="0"/>
              <a:buChar char="•"/>
            </a:pPr>
            <a:r>
              <a:rPr lang="en-US" sz="2800" b="1" dirty="0"/>
              <a:t>Transition to Danielson framework</a:t>
            </a:r>
            <a:r>
              <a:rPr lang="en-US" sz="2800" dirty="0"/>
              <a:t> – Replaced Marzano model with Danielson to better align  teacher evaluations with AVID instructional strategies and leadership abilities.</a:t>
            </a:r>
          </a:p>
          <a:p>
            <a:pPr marL="571500" indent="-571500">
              <a:lnSpc>
                <a:spcPts val="5884"/>
              </a:lnSpc>
              <a:buFont typeface="Arial" panose="020B0604020202020204" pitchFamily="34" charset="0"/>
              <a:buChar char="•"/>
            </a:pPr>
            <a:endParaRPr lang="en-US" sz="2800" spc="176" dirty="0">
              <a:solidFill>
                <a:srgbClr val="2A2E3A"/>
              </a:solidFill>
              <a:latin typeface="Arimo Bold" panose="020B0604020202020204" charset="0"/>
              <a:ea typeface="Arimo Bold" panose="020B0604020202020204" charset="0"/>
              <a:cs typeface="Arimo Bold" panose="020B0604020202020204" charset="0"/>
              <a:sym typeface="Montserrat Classic Bold"/>
            </a:endParaRPr>
          </a:p>
          <a:p>
            <a:pPr marL="571500" indent="-571500">
              <a:lnSpc>
                <a:spcPts val="5884"/>
              </a:lnSpc>
              <a:buFont typeface="Arial" panose="020B0604020202020204" pitchFamily="34" charset="0"/>
              <a:buChar char="•"/>
            </a:pPr>
            <a:r>
              <a:rPr lang="en-US" sz="2800" b="1" dirty="0"/>
              <a:t>Support staff evaluations standardized</a:t>
            </a:r>
            <a:r>
              <a:rPr lang="en-US" sz="2800" dirty="0"/>
              <a:t> – All evaluations now consistently include key components: job-related competencies, specific tasks from job descriptions, qualitative performance review, and an overall rating.</a:t>
            </a:r>
          </a:p>
          <a:p>
            <a:pPr marL="571500" indent="-571500">
              <a:lnSpc>
                <a:spcPts val="5884"/>
              </a:lnSpc>
              <a:buFont typeface="Arial" panose="020B0604020202020204" pitchFamily="34" charset="0"/>
              <a:buChar char="•"/>
            </a:pPr>
            <a:endParaRPr lang="en-US" sz="2800" spc="176" dirty="0">
              <a:solidFill>
                <a:srgbClr val="2A2E3A"/>
              </a:solidFill>
              <a:latin typeface="Arimo Bold" panose="020B0604020202020204" charset="0"/>
              <a:ea typeface="Arimo Bold" panose="020B0604020202020204" charset="0"/>
              <a:cs typeface="Arimo Bold" panose="020B0604020202020204" charset="0"/>
              <a:sym typeface="Montserrat Classic Bold"/>
            </a:endParaRPr>
          </a:p>
          <a:p>
            <a:pPr marL="571500" indent="-571500">
              <a:lnSpc>
                <a:spcPts val="5884"/>
              </a:lnSpc>
              <a:buFont typeface="Arial" panose="020B0604020202020204" pitchFamily="34" charset="0"/>
              <a:buChar char="•"/>
            </a:pPr>
            <a:r>
              <a:rPr lang="en-US" sz="2800" b="1" dirty="0"/>
              <a:t>PowerSchool as evaluation hub</a:t>
            </a:r>
            <a:r>
              <a:rPr lang="en-US" sz="2800" dirty="0"/>
              <a:t> – All evaluations will be housed and managed in our PowerSchool digital platform.</a:t>
            </a:r>
            <a:endParaRPr lang="en-US" sz="2800" spc="176" dirty="0">
              <a:solidFill>
                <a:srgbClr val="2A2E3A"/>
              </a:solidFill>
              <a:latin typeface="Arimo Bold" panose="020B0604020202020204" charset="0"/>
              <a:ea typeface="Arimo Bold" panose="020B0604020202020204" charset="0"/>
              <a:cs typeface="Arimo Bold" panose="020B0604020202020204" charset="0"/>
              <a:sym typeface="Montserrat Classic Bold"/>
            </a:endParaRPr>
          </a:p>
          <a:p>
            <a:pPr marL="571500" indent="-571500">
              <a:lnSpc>
                <a:spcPts val="5884"/>
              </a:lnSpc>
              <a:buFont typeface="Arial" panose="020B0604020202020204" pitchFamily="34" charset="0"/>
              <a:buChar char="•"/>
            </a:pPr>
            <a:endParaRPr lang="en-US" sz="2800" spc="176" dirty="0">
              <a:solidFill>
                <a:srgbClr val="2A2E3A"/>
              </a:solidFill>
              <a:latin typeface="Arimo Bold" panose="020B0604020202020204" charset="0"/>
              <a:ea typeface="Arimo Bold" panose="020B0604020202020204" charset="0"/>
              <a:cs typeface="Arimo Bold" panose="020B0604020202020204" charset="0"/>
              <a:sym typeface="Montserrat Classic Bold"/>
            </a:endParaRPr>
          </a:p>
          <a:p>
            <a:pPr marL="571500" indent="-571500" algn="l">
              <a:lnSpc>
                <a:spcPts val="5884"/>
              </a:lnSpc>
              <a:buFont typeface="Arial" panose="020B0604020202020204" pitchFamily="34" charset="0"/>
              <a:buChar char="•"/>
            </a:pPr>
            <a:endParaRPr lang="en-US" sz="3200" spc="176" dirty="0">
              <a:solidFill>
                <a:srgbClr val="2A2E3A"/>
              </a:solidFill>
              <a:latin typeface="Montserrat Classic Bold"/>
              <a:ea typeface="Montserrat Classic Bold"/>
              <a:cs typeface="Montserrat Classic Bold"/>
              <a:sym typeface="Montserrat Classic Bold"/>
            </a:endParaRPr>
          </a:p>
          <a:p>
            <a:pPr marL="571500" lvl="0" indent="-571500" algn="l">
              <a:lnSpc>
                <a:spcPts val="5884"/>
              </a:lnSpc>
              <a:spcBef>
                <a:spcPct val="0"/>
              </a:spcBef>
              <a:buFont typeface="Arial" panose="020B0604020202020204" pitchFamily="34" charset="0"/>
              <a:buChar char="•"/>
            </a:pPr>
            <a:endParaRPr lang="en-US" sz="3800" spc="176" dirty="0">
              <a:solidFill>
                <a:srgbClr val="2A2E3A"/>
              </a:solidFill>
              <a:latin typeface="Montserrat Classic Bold"/>
              <a:ea typeface="Montserrat Classic Bold"/>
              <a:cs typeface="Montserrat Classic Bold"/>
              <a:sym typeface="Montserrat Classic Bold"/>
            </a:endParaRPr>
          </a:p>
        </p:txBody>
      </p:sp>
      <p:sp>
        <p:nvSpPr>
          <p:cNvPr id="3" name="Freeform 3">
            <a:extLst>
              <a:ext uri="{FF2B5EF4-FFF2-40B4-BE49-F238E27FC236}">
                <a16:creationId xmlns:a16="http://schemas.microsoft.com/office/drawing/2014/main" id="{EFC2DFB6-0179-B6D2-89AE-DDE6EC69B7EF}"/>
              </a:ext>
            </a:extLst>
          </p:cNvPr>
          <p:cNvSpPr/>
          <p:nvPr/>
        </p:nvSpPr>
        <p:spPr>
          <a:xfrm rot="5400000">
            <a:off x="8142053" y="-899719"/>
            <a:ext cx="14626818" cy="8111235"/>
          </a:xfrm>
          <a:custGeom>
            <a:avLst/>
            <a:gdLst/>
            <a:ahLst/>
            <a:cxnLst/>
            <a:rect l="l" t="t" r="r" b="b"/>
            <a:pathLst>
              <a:path w="14626818" h="8111235">
                <a:moveTo>
                  <a:pt x="0" y="0"/>
                </a:moveTo>
                <a:lnTo>
                  <a:pt x="14626818" y="0"/>
                </a:lnTo>
                <a:lnTo>
                  <a:pt x="14626818" y="8111236"/>
                </a:lnTo>
                <a:lnTo>
                  <a:pt x="0" y="8111236"/>
                </a:lnTo>
                <a:lnTo>
                  <a:pt x="0" y="0"/>
                </a:lnTo>
                <a:close/>
              </a:path>
            </a:pathLst>
          </a:custGeom>
          <a:blipFill>
            <a:blip r:embed="rId2">
              <a:extLst>
                <a:ext uri="{96DAC541-7B7A-43D3-8B79-37D633B846F1}">
                  <asvg:svgBlip xmlns:asvg="http://schemas.microsoft.com/office/drawing/2016/SVG/main" r:embed="rId3"/>
                </a:ext>
              </a:extLst>
            </a:blip>
            <a:stretch>
              <a:fillRect/>
            </a:stretch>
          </a:blipFill>
          <a:ln cap="sq">
            <a:noFill/>
            <a:prstDash val="solid"/>
            <a:miter/>
          </a:ln>
        </p:spPr>
        <p:txBody>
          <a:bodyPr/>
          <a:lstStyle/>
          <a:p>
            <a:endParaRPr lang="en-US"/>
          </a:p>
        </p:txBody>
      </p:sp>
      <p:sp>
        <p:nvSpPr>
          <p:cNvPr id="4" name="TextBox 4">
            <a:extLst>
              <a:ext uri="{FF2B5EF4-FFF2-40B4-BE49-F238E27FC236}">
                <a16:creationId xmlns:a16="http://schemas.microsoft.com/office/drawing/2014/main" id="{1DD11007-4E32-5EED-6EB7-BE2CB6C8AD89}"/>
              </a:ext>
            </a:extLst>
          </p:cNvPr>
          <p:cNvSpPr txBox="1"/>
          <p:nvPr/>
        </p:nvSpPr>
        <p:spPr>
          <a:xfrm>
            <a:off x="304800" y="571500"/>
            <a:ext cx="12455388" cy="977704"/>
          </a:xfrm>
          <a:prstGeom prst="rect">
            <a:avLst/>
          </a:prstGeom>
        </p:spPr>
        <p:txBody>
          <a:bodyPr wrap="square" lIns="0" tIns="0" rIns="0" bIns="0" rtlCol="0" anchor="t">
            <a:spAutoFit/>
          </a:bodyPr>
          <a:lstStyle/>
          <a:p>
            <a:pPr algn="ctr">
              <a:lnSpc>
                <a:spcPts val="8199"/>
              </a:lnSpc>
              <a:spcBef>
                <a:spcPct val="0"/>
              </a:spcBef>
            </a:pPr>
            <a:r>
              <a:rPr lang="en-US" sz="5856" dirty="0">
                <a:solidFill>
                  <a:srgbClr val="2A2E3A"/>
                </a:solidFill>
                <a:latin typeface="Canva Sans Bold"/>
                <a:ea typeface="Canva Sans Bold"/>
                <a:cs typeface="Canva Sans Bold"/>
                <a:sym typeface="Canva Sans Bold"/>
              </a:rPr>
              <a:t>Evaluations</a:t>
            </a:r>
            <a:endParaRPr lang="en-US" sz="5856" dirty="0">
              <a:solidFill>
                <a:srgbClr val="2A2E3A"/>
              </a:solidFill>
              <a:latin typeface="Arimo Bold" panose="020B0604020202020204" charset="0"/>
              <a:ea typeface="Arimo Bold" panose="020B0604020202020204" charset="0"/>
              <a:cs typeface="Arimo Bold" panose="020B0604020202020204" charset="0"/>
              <a:sym typeface="Canva Sans Bold"/>
            </a:endParaRPr>
          </a:p>
        </p:txBody>
      </p:sp>
    </p:spTree>
    <p:extLst>
      <p:ext uri="{BB962C8B-B14F-4D97-AF65-F5344CB8AC3E}">
        <p14:creationId xmlns:p14="http://schemas.microsoft.com/office/powerpoint/2010/main" val="164875375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Freeform 6">
            <a:extLst>
              <a:ext uri="{FF2B5EF4-FFF2-40B4-BE49-F238E27FC236}">
                <a16:creationId xmlns:a16="http://schemas.microsoft.com/office/drawing/2014/main" id="{69D184B2-2226-4E31-BCCB-4443307674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6677799" y="1377399"/>
            <a:ext cx="1059191" cy="8795301"/>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 name="Freeform 7">
            <a:extLst>
              <a:ext uri="{FF2B5EF4-FFF2-40B4-BE49-F238E27FC236}">
                <a16:creationId xmlns:a16="http://schemas.microsoft.com/office/drawing/2014/main" id="{1AC4D4E3-486A-464A-8EC8-D448810972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6676818" y="965200"/>
            <a:ext cx="630461" cy="8503379"/>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Rectangle 15">
            <a:extLst>
              <a:ext uri="{FF2B5EF4-FFF2-40B4-BE49-F238E27FC236}">
                <a16:creationId xmlns:a16="http://schemas.microsoft.com/office/drawing/2014/main" id="{864DE13E-58EB-4475-B79C-0D4FC65123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957580" y="965200"/>
            <a:ext cx="16400255" cy="8087916"/>
          </a:xfrm>
          <a:prstGeom prst="rect">
            <a:avLst/>
          </a:prstGeom>
          <a:solidFill>
            <a:srgbClr val="FFFFFF"/>
          </a:solidFill>
          <a:ln w="12700">
            <a:solidFill>
              <a:schemeClr val="accent1"/>
            </a:solidFill>
            <a:miter lim="800000"/>
          </a:ln>
        </p:spPr>
        <p:txBody>
          <a:bodyPr vert="horz" wrap="square" lIns="91440" tIns="45720" rIns="91440" bIns="45720" numCol="1" anchor="t" anchorCtr="0" compatLnSpc="1">
            <a:prstTxWarp prst="textNoShape">
              <a:avLst/>
            </a:prstTxWarp>
          </a:bodyPr>
          <a:lstStyle/>
          <a:p>
            <a:endParaRPr lang="en-US"/>
          </a:p>
        </p:txBody>
      </p:sp>
      <p:cxnSp>
        <p:nvCxnSpPr>
          <p:cNvPr id="18" name="Straight Connector 17">
            <a:extLst>
              <a:ext uri="{FF2B5EF4-FFF2-40B4-BE49-F238E27FC236}">
                <a16:creationId xmlns:a16="http://schemas.microsoft.com/office/drawing/2014/main" id="{02E9B2EE-76CA-47F3-9977-3F2FCB7FD25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144000" y="2608858"/>
            <a:ext cx="0" cy="480060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2290" name="Picture 1">
            <a:extLst>
              <a:ext uri="{FF2B5EF4-FFF2-40B4-BE49-F238E27FC236}">
                <a16:creationId xmlns:a16="http://schemas.microsoft.com/office/drawing/2014/main" id="{FE2A2E01-103A-F6E7-1D33-D396FAFA2A7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76400" y="2145166"/>
            <a:ext cx="13975294" cy="64903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6677717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7B04B7-FDF3-CB81-CC94-C5846096884C}"/>
              </a:ext>
            </a:extLst>
          </p:cNvPr>
          <p:cNvSpPr>
            <a:spLocks noGrp="1"/>
          </p:cNvSpPr>
          <p:nvPr>
            <p:ph type="title"/>
          </p:nvPr>
        </p:nvSpPr>
        <p:spPr>
          <a:xfrm>
            <a:off x="4267200" y="0"/>
            <a:ext cx="8229600" cy="1143000"/>
          </a:xfrm>
        </p:spPr>
        <p:txBody>
          <a:bodyPr/>
          <a:lstStyle/>
          <a:p>
            <a:r>
              <a:rPr lang="en-US" dirty="0"/>
              <a:t>Support Staff Evaluation</a:t>
            </a:r>
          </a:p>
        </p:txBody>
      </p:sp>
      <p:pic>
        <p:nvPicPr>
          <p:cNvPr id="7" name="Picture 6">
            <a:extLst>
              <a:ext uri="{FF2B5EF4-FFF2-40B4-BE49-F238E27FC236}">
                <a16:creationId xmlns:a16="http://schemas.microsoft.com/office/drawing/2014/main" id="{4D91A79B-603A-184D-2E7C-55F24CC07029}"/>
              </a:ext>
            </a:extLst>
          </p:cNvPr>
          <p:cNvPicPr>
            <a:picLocks noChangeAspect="1"/>
          </p:cNvPicPr>
          <p:nvPr/>
        </p:nvPicPr>
        <p:blipFill>
          <a:blip r:embed="rId2"/>
          <a:stretch>
            <a:fillRect/>
          </a:stretch>
        </p:blipFill>
        <p:spPr>
          <a:xfrm>
            <a:off x="9626690" y="1143000"/>
            <a:ext cx="6759526" cy="5196385"/>
          </a:xfrm>
          <a:prstGeom prst="rect">
            <a:avLst/>
          </a:prstGeom>
        </p:spPr>
      </p:pic>
      <p:pic>
        <p:nvPicPr>
          <p:cNvPr id="5" name="Content Placeholder 4">
            <a:extLst>
              <a:ext uri="{FF2B5EF4-FFF2-40B4-BE49-F238E27FC236}">
                <a16:creationId xmlns:a16="http://schemas.microsoft.com/office/drawing/2014/main" id="{EA33751E-F039-880C-0C72-41BD75139CCC}"/>
              </a:ext>
            </a:extLst>
          </p:cNvPr>
          <p:cNvPicPr>
            <a:picLocks noGrp="1" noChangeAspect="1"/>
          </p:cNvPicPr>
          <p:nvPr>
            <p:ph idx="1"/>
          </p:nvPr>
        </p:nvPicPr>
        <p:blipFill>
          <a:blip r:embed="rId3"/>
          <a:stretch>
            <a:fillRect/>
          </a:stretch>
        </p:blipFill>
        <p:spPr>
          <a:xfrm>
            <a:off x="2286000" y="1088978"/>
            <a:ext cx="6473983" cy="5346542"/>
          </a:xfrm>
          <a:prstGeom prst="rect">
            <a:avLst/>
          </a:prstGeom>
        </p:spPr>
      </p:pic>
      <p:pic>
        <p:nvPicPr>
          <p:cNvPr id="6" name="Picture 5">
            <a:extLst>
              <a:ext uri="{FF2B5EF4-FFF2-40B4-BE49-F238E27FC236}">
                <a16:creationId xmlns:a16="http://schemas.microsoft.com/office/drawing/2014/main" id="{D798EB4F-2F7A-B203-0DE1-CBD507B9C6E1}"/>
              </a:ext>
            </a:extLst>
          </p:cNvPr>
          <p:cNvPicPr>
            <a:picLocks noChangeAspect="1"/>
          </p:cNvPicPr>
          <p:nvPr/>
        </p:nvPicPr>
        <p:blipFill>
          <a:blip r:embed="rId4"/>
          <a:stretch>
            <a:fillRect/>
          </a:stretch>
        </p:blipFill>
        <p:spPr>
          <a:xfrm>
            <a:off x="8078442" y="5905500"/>
            <a:ext cx="6413556" cy="5196385"/>
          </a:xfrm>
          <a:prstGeom prst="rect">
            <a:avLst/>
          </a:prstGeom>
        </p:spPr>
      </p:pic>
      <p:pic>
        <p:nvPicPr>
          <p:cNvPr id="9" name="Picture 8">
            <a:extLst>
              <a:ext uri="{FF2B5EF4-FFF2-40B4-BE49-F238E27FC236}">
                <a16:creationId xmlns:a16="http://schemas.microsoft.com/office/drawing/2014/main" id="{C910D8CE-5D14-80EE-130C-55C278BD7BBB}"/>
              </a:ext>
            </a:extLst>
          </p:cNvPr>
          <p:cNvPicPr>
            <a:picLocks noChangeAspect="1"/>
          </p:cNvPicPr>
          <p:nvPr/>
        </p:nvPicPr>
        <p:blipFill>
          <a:blip r:embed="rId5"/>
          <a:stretch>
            <a:fillRect/>
          </a:stretch>
        </p:blipFill>
        <p:spPr>
          <a:xfrm>
            <a:off x="2057400" y="5905500"/>
            <a:ext cx="5765146" cy="4211788"/>
          </a:xfrm>
          <a:prstGeom prst="rect">
            <a:avLst/>
          </a:prstGeom>
        </p:spPr>
      </p:pic>
    </p:spTree>
    <p:extLst>
      <p:ext uri="{BB962C8B-B14F-4D97-AF65-F5344CB8AC3E}">
        <p14:creationId xmlns:p14="http://schemas.microsoft.com/office/powerpoint/2010/main" val="409869002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00" cy="10287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115126" y="2115123"/>
            <a:ext cx="10287000" cy="6056754"/>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115128" y="2130329"/>
            <a:ext cx="10286999" cy="605675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151885" y="5382128"/>
            <a:ext cx="3752969" cy="6056762"/>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752605" y="1454577"/>
            <a:ext cx="5850535" cy="6268437"/>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Rectangle 18">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115143" y="2115119"/>
            <a:ext cx="10287005" cy="6056753"/>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9DCD6C2-2D14-82EE-B1D4-7254C358EC10}"/>
              </a:ext>
            </a:extLst>
          </p:cNvPr>
          <p:cNvSpPr>
            <a:spLocks noGrp="1"/>
          </p:cNvSpPr>
          <p:nvPr>
            <p:ph type="title"/>
          </p:nvPr>
        </p:nvSpPr>
        <p:spPr>
          <a:xfrm>
            <a:off x="879717" y="2525634"/>
            <a:ext cx="4672897" cy="3594538"/>
          </a:xfrm>
        </p:spPr>
        <p:txBody>
          <a:bodyPr anchor="b">
            <a:normAutofit/>
          </a:bodyPr>
          <a:lstStyle/>
          <a:p>
            <a:pPr algn="r"/>
            <a:r>
              <a:rPr lang="en-US" sz="6000">
                <a:solidFill>
                  <a:srgbClr val="FFFFFF"/>
                </a:solidFill>
              </a:rPr>
              <a:t>Work force pathways</a:t>
            </a:r>
          </a:p>
        </p:txBody>
      </p:sp>
      <p:graphicFrame>
        <p:nvGraphicFramePr>
          <p:cNvPr id="5" name="Content Placeholder 2">
            <a:extLst>
              <a:ext uri="{FF2B5EF4-FFF2-40B4-BE49-F238E27FC236}">
                <a16:creationId xmlns:a16="http://schemas.microsoft.com/office/drawing/2014/main" id="{057F2A4E-313A-3686-C015-9D7AF02967AE}"/>
              </a:ext>
            </a:extLst>
          </p:cNvPr>
          <p:cNvGraphicFramePr>
            <a:graphicFrameLocks noGrp="1"/>
          </p:cNvGraphicFramePr>
          <p:nvPr>
            <p:ph idx="1"/>
            <p:extLst>
              <p:ext uri="{D42A27DB-BD31-4B8C-83A1-F6EECF244321}">
                <p14:modId xmlns:p14="http://schemas.microsoft.com/office/powerpoint/2010/main" val="3745329086"/>
              </p:ext>
            </p:extLst>
          </p:nvPr>
        </p:nvGraphicFramePr>
        <p:xfrm>
          <a:off x="7357578" y="1125660"/>
          <a:ext cx="10000249" cy="81808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7553964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E959822-F482-8984-9FED-7AFDDB16FBCC}"/>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6CB33A0-0520-05A4-5E75-C5213F9A13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00" cy="10287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8029B80B-4903-DF53-60D4-62C3D8A666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115126" y="2115123"/>
            <a:ext cx="10287000" cy="6056754"/>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8A0CB17-E9AC-2774-DC39-87C7200940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115128" y="2130329"/>
            <a:ext cx="10286999" cy="605675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E374B45B-B479-98DD-1F37-BEE94FDDBA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151885" y="5382128"/>
            <a:ext cx="3752969" cy="6056762"/>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CF41AA05-8498-79AE-6209-C2A5ED8D88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752605" y="1454577"/>
            <a:ext cx="5850535" cy="6268437"/>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Rectangle 18">
            <a:extLst>
              <a:ext uri="{FF2B5EF4-FFF2-40B4-BE49-F238E27FC236}">
                <a16:creationId xmlns:a16="http://schemas.microsoft.com/office/drawing/2014/main" id="{48E06478-730B-D2EB-2324-1F697F2BF6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115143" y="2115119"/>
            <a:ext cx="10287005" cy="6056753"/>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984E01B-E2ED-F69F-E412-0B9CA26ACD3E}"/>
              </a:ext>
            </a:extLst>
          </p:cNvPr>
          <p:cNvSpPr>
            <a:spLocks noGrp="1"/>
          </p:cNvSpPr>
          <p:nvPr>
            <p:ph type="title"/>
          </p:nvPr>
        </p:nvSpPr>
        <p:spPr>
          <a:xfrm>
            <a:off x="879717" y="2525634"/>
            <a:ext cx="4672897" cy="3594538"/>
          </a:xfrm>
        </p:spPr>
        <p:txBody>
          <a:bodyPr anchor="b">
            <a:normAutofit/>
          </a:bodyPr>
          <a:lstStyle/>
          <a:p>
            <a:pPr algn="r"/>
            <a:r>
              <a:rPr lang="en-US" sz="6000">
                <a:solidFill>
                  <a:srgbClr val="FFFFFF"/>
                </a:solidFill>
              </a:rPr>
              <a:t>Work force pathways</a:t>
            </a:r>
          </a:p>
        </p:txBody>
      </p:sp>
      <p:pic>
        <p:nvPicPr>
          <p:cNvPr id="4" name="Picture 3">
            <a:extLst>
              <a:ext uri="{FF2B5EF4-FFF2-40B4-BE49-F238E27FC236}">
                <a16:creationId xmlns:a16="http://schemas.microsoft.com/office/drawing/2014/main" id="{2605CA6B-4ED3-FAEB-207B-DB06379C7BAB}"/>
              </a:ext>
            </a:extLst>
          </p:cNvPr>
          <p:cNvPicPr>
            <a:picLocks noChangeAspect="1"/>
          </p:cNvPicPr>
          <p:nvPr/>
        </p:nvPicPr>
        <p:blipFill>
          <a:blip r:embed="rId2"/>
          <a:stretch>
            <a:fillRect/>
          </a:stretch>
        </p:blipFill>
        <p:spPr>
          <a:xfrm>
            <a:off x="455379" y="234949"/>
            <a:ext cx="5677692" cy="6011114"/>
          </a:xfrm>
          <a:prstGeom prst="rect">
            <a:avLst/>
          </a:prstGeom>
        </p:spPr>
      </p:pic>
      <p:pic>
        <p:nvPicPr>
          <p:cNvPr id="14" name="Picture 13">
            <a:extLst>
              <a:ext uri="{FF2B5EF4-FFF2-40B4-BE49-F238E27FC236}">
                <a16:creationId xmlns:a16="http://schemas.microsoft.com/office/drawing/2014/main" id="{5145E65B-91CE-77F2-CC87-D860B23D0CD4}"/>
              </a:ext>
            </a:extLst>
          </p:cNvPr>
          <p:cNvPicPr>
            <a:picLocks noChangeAspect="1"/>
          </p:cNvPicPr>
          <p:nvPr/>
        </p:nvPicPr>
        <p:blipFill>
          <a:blip r:embed="rId3"/>
          <a:stretch>
            <a:fillRect/>
          </a:stretch>
        </p:blipFill>
        <p:spPr>
          <a:xfrm>
            <a:off x="574699" y="4370048"/>
            <a:ext cx="4496427" cy="6878010"/>
          </a:xfrm>
          <a:prstGeom prst="rect">
            <a:avLst/>
          </a:prstGeom>
        </p:spPr>
      </p:pic>
      <p:pic>
        <p:nvPicPr>
          <p:cNvPr id="23" name="Picture 22">
            <a:extLst>
              <a:ext uri="{FF2B5EF4-FFF2-40B4-BE49-F238E27FC236}">
                <a16:creationId xmlns:a16="http://schemas.microsoft.com/office/drawing/2014/main" id="{3E442BF5-C0D4-A957-CA27-8663A490FF84}"/>
              </a:ext>
            </a:extLst>
          </p:cNvPr>
          <p:cNvPicPr>
            <a:picLocks noChangeAspect="1"/>
          </p:cNvPicPr>
          <p:nvPr/>
        </p:nvPicPr>
        <p:blipFill>
          <a:blip r:embed="rId4"/>
          <a:stretch>
            <a:fillRect/>
          </a:stretch>
        </p:blipFill>
        <p:spPr>
          <a:xfrm>
            <a:off x="6131899" y="-70671"/>
            <a:ext cx="6772496" cy="7101358"/>
          </a:xfrm>
          <a:prstGeom prst="rect">
            <a:avLst/>
          </a:prstGeom>
        </p:spPr>
      </p:pic>
      <p:pic>
        <p:nvPicPr>
          <p:cNvPr id="21" name="Picture 20">
            <a:extLst>
              <a:ext uri="{FF2B5EF4-FFF2-40B4-BE49-F238E27FC236}">
                <a16:creationId xmlns:a16="http://schemas.microsoft.com/office/drawing/2014/main" id="{933C131E-8052-08F8-E092-A35931237513}"/>
              </a:ext>
            </a:extLst>
          </p:cNvPr>
          <p:cNvPicPr>
            <a:picLocks noChangeAspect="1"/>
          </p:cNvPicPr>
          <p:nvPr/>
        </p:nvPicPr>
        <p:blipFill>
          <a:blip r:embed="rId5"/>
          <a:stretch>
            <a:fillRect/>
          </a:stretch>
        </p:blipFill>
        <p:spPr>
          <a:xfrm>
            <a:off x="5417186" y="5047688"/>
            <a:ext cx="6087325" cy="5296639"/>
          </a:xfrm>
          <a:prstGeom prst="rect">
            <a:avLst/>
          </a:prstGeom>
        </p:spPr>
      </p:pic>
      <p:pic>
        <p:nvPicPr>
          <p:cNvPr id="18" name="Picture 17">
            <a:extLst>
              <a:ext uri="{FF2B5EF4-FFF2-40B4-BE49-F238E27FC236}">
                <a16:creationId xmlns:a16="http://schemas.microsoft.com/office/drawing/2014/main" id="{99101508-FC79-F481-D002-04E1A55DE37B}"/>
              </a:ext>
            </a:extLst>
          </p:cNvPr>
          <p:cNvPicPr>
            <a:picLocks noChangeAspect="1"/>
          </p:cNvPicPr>
          <p:nvPr/>
        </p:nvPicPr>
        <p:blipFill>
          <a:blip r:embed="rId6"/>
          <a:stretch>
            <a:fillRect/>
          </a:stretch>
        </p:blipFill>
        <p:spPr>
          <a:xfrm>
            <a:off x="12905430" y="0"/>
            <a:ext cx="5080615" cy="6340799"/>
          </a:xfrm>
          <a:prstGeom prst="rect">
            <a:avLst/>
          </a:prstGeom>
        </p:spPr>
      </p:pic>
      <p:pic>
        <p:nvPicPr>
          <p:cNvPr id="25" name="Picture 24">
            <a:extLst>
              <a:ext uri="{FF2B5EF4-FFF2-40B4-BE49-F238E27FC236}">
                <a16:creationId xmlns:a16="http://schemas.microsoft.com/office/drawing/2014/main" id="{9A10C9C2-B52C-6B44-F24E-9378273BF221}"/>
              </a:ext>
            </a:extLst>
          </p:cNvPr>
          <p:cNvPicPr>
            <a:picLocks noChangeAspect="1"/>
          </p:cNvPicPr>
          <p:nvPr/>
        </p:nvPicPr>
        <p:blipFill>
          <a:blip r:embed="rId7"/>
          <a:stretch>
            <a:fillRect/>
          </a:stretch>
        </p:blipFill>
        <p:spPr>
          <a:xfrm>
            <a:off x="11058560" y="5706205"/>
            <a:ext cx="7081007" cy="4510996"/>
          </a:xfrm>
          <a:prstGeom prst="rect">
            <a:avLst/>
          </a:prstGeom>
        </p:spPr>
      </p:pic>
    </p:spTree>
    <p:extLst>
      <p:ext uri="{BB962C8B-B14F-4D97-AF65-F5344CB8AC3E}">
        <p14:creationId xmlns:p14="http://schemas.microsoft.com/office/powerpoint/2010/main" val="21557804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B08AF15-E64F-3C4B-54AC-AED79B0F8F92}"/>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72CCED9-E6D9-E35C-8688-ADDD78E955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00" cy="10287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CFB457B5-EF67-CC9A-12F1-F8C4AA4D42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115126" y="2115123"/>
            <a:ext cx="10287000" cy="6056754"/>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77E21565-1B48-23FC-DAA8-8E0C0D1DB2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115128" y="2130329"/>
            <a:ext cx="10286999" cy="605675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E3FE2AE1-C83B-18BC-4BE7-8330965107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151885" y="5382128"/>
            <a:ext cx="3752969" cy="6056762"/>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F67BD222-789E-F03A-4167-C292694FAE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752605" y="1454577"/>
            <a:ext cx="5850535" cy="6268437"/>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Rectangle 18">
            <a:extLst>
              <a:ext uri="{FF2B5EF4-FFF2-40B4-BE49-F238E27FC236}">
                <a16:creationId xmlns:a16="http://schemas.microsoft.com/office/drawing/2014/main" id="{9D69944E-E73C-DC3D-F12A-BDA454A7F8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115143" y="2115119"/>
            <a:ext cx="10287005" cy="6056753"/>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521F517-A4FB-4B47-C6B0-F8B6BDF9AC52}"/>
              </a:ext>
            </a:extLst>
          </p:cNvPr>
          <p:cNvSpPr>
            <a:spLocks noGrp="1"/>
          </p:cNvSpPr>
          <p:nvPr>
            <p:ph type="title"/>
          </p:nvPr>
        </p:nvSpPr>
        <p:spPr>
          <a:xfrm>
            <a:off x="879717" y="2525634"/>
            <a:ext cx="4672897" cy="3594538"/>
          </a:xfrm>
        </p:spPr>
        <p:txBody>
          <a:bodyPr anchor="b">
            <a:normAutofit/>
          </a:bodyPr>
          <a:lstStyle/>
          <a:p>
            <a:pPr algn="r"/>
            <a:r>
              <a:rPr lang="en-US" sz="6000">
                <a:solidFill>
                  <a:srgbClr val="FFFFFF"/>
                </a:solidFill>
              </a:rPr>
              <a:t>Work force pathways</a:t>
            </a:r>
          </a:p>
        </p:txBody>
      </p:sp>
      <p:pic>
        <p:nvPicPr>
          <p:cNvPr id="8" name="Picture 7">
            <a:extLst>
              <a:ext uri="{FF2B5EF4-FFF2-40B4-BE49-F238E27FC236}">
                <a16:creationId xmlns:a16="http://schemas.microsoft.com/office/drawing/2014/main" id="{1A988F98-8DB1-D441-B4CB-8287E596528C}"/>
              </a:ext>
            </a:extLst>
          </p:cNvPr>
          <p:cNvPicPr>
            <a:picLocks noChangeAspect="1"/>
          </p:cNvPicPr>
          <p:nvPr/>
        </p:nvPicPr>
        <p:blipFill>
          <a:blip r:embed="rId2"/>
          <a:stretch>
            <a:fillRect/>
          </a:stretch>
        </p:blipFill>
        <p:spPr>
          <a:xfrm>
            <a:off x="9601200" y="15208"/>
            <a:ext cx="8545118" cy="5868219"/>
          </a:xfrm>
          <a:prstGeom prst="rect">
            <a:avLst/>
          </a:prstGeom>
        </p:spPr>
      </p:pic>
      <p:pic>
        <p:nvPicPr>
          <p:cNvPr id="16" name="Picture 15" descr="A child wearing a vest&#10;&#10;AI-generated content may be incorrect.">
            <a:extLst>
              <a:ext uri="{FF2B5EF4-FFF2-40B4-BE49-F238E27FC236}">
                <a16:creationId xmlns:a16="http://schemas.microsoft.com/office/drawing/2014/main" id="{46536889-0B76-40D7-2E31-30C36334F9F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287375" y="3940817"/>
            <a:ext cx="5000625" cy="6667500"/>
          </a:xfrm>
          <a:prstGeom prst="rect">
            <a:avLst/>
          </a:prstGeom>
        </p:spPr>
      </p:pic>
      <p:pic>
        <p:nvPicPr>
          <p:cNvPr id="22" name="Picture 21">
            <a:extLst>
              <a:ext uri="{FF2B5EF4-FFF2-40B4-BE49-F238E27FC236}">
                <a16:creationId xmlns:a16="http://schemas.microsoft.com/office/drawing/2014/main" id="{9557E26F-3F14-C569-F433-2223CD96B4E2}"/>
              </a:ext>
            </a:extLst>
          </p:cNvPr>
          <p:cNvPicPr>
            <a:picLocks noChangeAspect="1"/>
          </p:cNvPicPr>
          <p:nvPr/>
        </p:nvPicPr>
        <p:blipFill>
          <a:blip r:embed="rId4"/>
          <a:stretch>
            <a:fillRect/>
          </a:stretch>
        </p:blipFill>
        <p:spPr>
          <a:xfrm>
            <a:off x="4710545" y="-21951"/>
            <a:ext cx="6068272" cy="5191850"/>
          </a:xfrm>
          <a:prstGeom prst="rect">
            <a:avLst/>
          </a:prstGeom>
        </p:spPr>
      </p:pic>
      <p:pic>
        <p:nvPicPr>
          <p:cNvPr id="24" name="Picture 23">
            <a:extLst>
              <a:ext uri="{FF2B5EF4-FFF2-40B4-BE49-F238E27FC236}">
                <a16:creationId xmlns:a16="http://schemas.microsoft.com/office/drawing/2014/main" id="{E600B41E-1827-E6AC-E3F9-BF01F96E0BCB}"/>
              </a:ext>
            </a:extLst>
          </p:cNvPr>
          <p:cNvPicPr>
            <a:picLocks noChangeAspect="1"/>
          </p:cNvPicPr>
          <p:nvPr/>
        </p:nvPicPr>
        <p:blipFill>
          <a:blip r:embed="rId5"/>
          <a:stretch>
            <a:fillRect/>
          </a:stretch>
        </p:blipFill>
        <p:spPr>
          <a:xfrm>
            <a:off x="-5803" y="3916774"/>
            <a:ext cx="6677957" cy="6392167"/>
          </a:xfrm>
          <a:prstGeom prst="rect">
            <a:avLst/>
          </a:prstGeom>
        </p:spPr>
      </p:pic>
      <p:pic>
        <p:nvPicPr>
          <p:cNvPr id="5" name="Content Placeholder 4" descr="A person wearing a mask and sunglasses&#10;&#10;AI-generated content may be incorrect.">
            <a:extLst>
              <a:ext uri="{FF2B5EF4-FFF2-40B4-BE49-F238E27FC236}">
                <a16:creationId xmlns:a16="http://schemas.microsoft.com/office/drawing/2014/main" id="{670BB60F-FE59-4371-86A0-7F7B4C3C7A52}"/>
              </a:ext>
            </a:extLst>
          </p:cNvPr>
          <p:cNvPicPr>
            <a:picLocks noGrp="1" noChangeAspect="1"/>
          </p:cNvPicPr>
          <p:nvPr>
            <p:ph idx="1"/>
          </p:nvPr>
        </p:nvPicPr>
        <p:blipFill>
          <a:blip r:embed="rId6" cstate="print">
            <a:extLst>
              <a:ext uri="{28A0092B-C50C-407E-A947-70E740481C1C}">
                <a14:useLocalDpi xmlns:a14="http://schemas.microsoft.com/office/drawing/2010/main" val="0"/>
              </a:ext>
            </a:extLst>
          </a:blip>
          <a:stretch>
            <a:fillRect/>
          </a:stretch>
        </p:blipFill>
        <p:spPr>
          <a:xfrm>
            <a:off x="1060372" y="15202"/>
            <a:ext cx="3034770" cy="4046361"/>
          </a:xfrm>
        </p:spPr>
      </p:pic>
      <p:pic>
        <p:nvPicPr>
          <p:cNvPr id="26" name="Picture 25">
            <a:extLst>
              <a:ext uri="{FF2B5EF4-FFF2-40B4-BE49-F238E27FC236}">
                <a16:creationId xmlns:a16="http://schemas.microsoft.com/office/drawing/2014/main" id="{7C28B7DB-A58D-84C7-D981-D2A846CD17F8}"/>
              </a:ext>
            </a:extLst>
          </p:cNvPr>
          <p:cNvPicPr>
            <a:picLocks noChangeAspect="1"/>
          </p:cNvPicPr>
          <p:nvPr/>
        </p:nvPicPr>
        <p:blipFill>
          <a:blip r:embed="rId7"/>
          <a:stretch>
            <a:fillRect/>
          </a:stretch>
        </p:blipFill>
        <p:spPr>
          <a:xfrm>
            <a:off x="6577189" y="4116589"/>
            <a:ext cx="7182852" cy="6315956"/>
          </a:xfrm>
          <a:prstGeom prst="rect">
            <a:avLst/>
          </a:prstGeom>
        </p:spPr>
      </p:pic>
    </p:spTree>
    <p:extLst>
      <p:ext uri="{BB962C8B-B14F-4D97-AF65-F5344CB8AC3E}">
        <p14:creationId xmlns:p14="http://schemas.microsoft.com/office/powerpoint/2010/main" val="76099321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7DD3FD-AA15-F895-83CF-0BE28ED747C6}"/>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EBB9E007-02D9-4E9B-912A-8A4B8DDC928B}"/>
              </a:ext>
            </a:extLst>
          </p:cNvPr>
          <p:cNvGrpSpPr/>
          <p:nvPr/>
        </p:nvGrpSpPr>
        <p:grpSpPr>
          <a:xfrm>
            <a:off x="2211785" y="3111533"/>
            <a:ext cx="14397730" cy="4785381"/>
            <a:chOff x="0" y="0"/>
            <a:chExt cx="4663503" cy="1550011"/>
          </a:xfrm>
        </p:grpSpPr>
        <p:sp>
          <p:nvSpPr>
            <p:cNvPr id="3" name="Freeform 3">
              <a:extLst>
                <a:ext uri="{FF2B5EF4-FFF2-40B4-BE49-F238E27FC236}">
                  <a16:creationId xmlns:a16="http://schemas.microsoft.com/office/drawing/2014/main" id="{008C143A-D685-9D43-F14E-276742FFD3D9}"/>
                </a:ext>
              </a:extLst>
            </p:cNvPr>
            <p:cNvSpPr/>
            <p:nvPr/>
          </p:nvSpPr>
          <p:spPr>
            <a:xfrm>
              <a:off x="0" y="0"/>
              <a:ext cx="4663503" cy="1550011"/>
            </a:xfrm>
            <a:custGeom>
              <a:avLst/>
              <a:gdLst/>
              <a:ahLst/>
              <a:cxnLst/>
              <a:rect l="l" t="t" r="r" b="b"/>
              <a:pathLst>
                <a:path w="4663503" h="1550011">
                  <a:moveTo>
                    <a:pt x="19358" y="0"/>
                  </a:moveTo>
                  <a:lnTo>
                    <a:pt x="4644146" y="0"/>
                  </a:lnTo>
                  <a:cubicBezTo>
                    <a:pt x="4654836" y="0"/>
                    <a:pt x="4663503" y="8667"/>
                    <a:pt x="4663503" y="19358"/>
                  </a:cubicBezTo>
                  <a:lnTo>
                    <a:pt x="4663503" y="1530653"/>
                  </a:lnTo>
                  <a:cubicBezTo>
                    <a:pt x="4663503" y="1535787"/>
                    <a:pt x="4661464" y="1540711"/>
                    <a:pt x="4657834" y="1544341"/>
                  </a:cubicBezTo>
                  <a:cubicBezTo>
                    <a:pt x="4654203" y="1547972"/>
                    <a:pt x="4649279" y="1550011"/>
                    <a:pt x="4644146" y="1550011"/>
                  </a:cubicBezTo>
                  <a:lnTo>
                    <a:pt x="19358" y="1550011"/>
                  </a:lnTo>
                  <a:cubicBezTo>
                    <a:pt x="14224" y="1550011"/>
                    <a:pt x="9300" y="1547972"/>
                    <a:pt x="5670" y="1544341"/>
                  </a:cubicBezTo>
                  <a:cubicBezTo>
                    <a:pt x="2039" y="1540711"/>
                    <a:pt x="0" y="1535787"/>
                    <a:pt x="0" y="1530653"/>
                  </a:cubicBezTo>
                  <a:lnTo>
                    <a:pt x="0" y="19358"/>
                  </a:lnTo>
                  <a:cubicBezTo>
                    <a:pt x="0" y="14224"/>
                    <a:pt x="2039" y="9300"/>
                    <a:pt x="5670" y="5670"/>
                  </a:cubicBezTo>
                  <a:cubicBezTo>
                    <a:pt x="9300" y="2039"/>
                    <a:pt x="14224" y="0"/>
                    <a:pt x="19358" y="0"/>
                  </a:cubicBezTo>
                  <a:close/>
                </a:path>
              </a:pathLst>
            </a:custGeom>
            <a:solidFill>
              <a:srgbClr val="000000">
                <a:alpha val="0"/>
              </a:srgbClr>
            </a:solidFill>
            <a:ln w="161925" cap="rnd">
              <a:gradFill>
                <a:gsLst>
                  <a:gs pos="0">
                    <a:srgbClr val="08377C">
                      <a:alpha val="100000"/>
                    </a:srgbClr>
                  </a:gs>
                  <a:gs pos="50000">
                    <a:srgbClr val="006BB6">
                      <a:alpha val="100000"/>
                    </a:srgbClr>
                  </a:gs>
                  <a:gs pos="100000">
                    <a:srgbClr val="C9E9FF">
                      <a:alpha val="100000"/>
                    </a:srgbClr>
                  </a:gs>
                </a:gsLst>
                <a:lin ang="2700000"/>
              </a:gradFill>
              <a:prstDash val="solid"/>
              <a:round/>
            </a:ln>
          </p:spPr>
          <p:txBody>
            <a:bodyPr/>
            <a:lstStyle/>
            <a:p>
              <a:endParaRPr lang="en-US"/>
            </a:p>
          </p:txBody>
        </p:sp>
        <p:sp>
          <p:nvSpPr>
            <p:cNvPr id="4" name="TextBox 4">
              <a:extLst>
                <a:ext uri="{FF2B5EF4-FFF2-40B4-BE49-F238E27FC236}">
                  <a16:creationId xmlns:a16="http://schemas.microsoft.com/office/drawing/2014/main" id="{41AB409D-7B1E-1345-1BA1-44E561752BF5}"/>
                </a:ext>
              </a:extLst>
            </p:cNvPr>
            <p:cNvSpPr txBox="1"/>
            <p:nvPr/>
          </p:nvSpPr>
          <p:spPr>
            <a:xfrm>
              <a:off x="0" y="-114300"/>
              <a:ext cx="4663503" cy="1664311"/>
            </a:xfrm>
            <a:prstGeom prst="rect">
              <a:avLst/>
            </a:prstGeom>
          </p:spPr>
          <p:txBody>
            <a:bodyPr lIns="50800" tIns="50800" rIns="50800" bIns="50800" rtlCol="0" anchor="ctr"/>
            <a:lstStyle/>
            <a:p>
              <a:pPr algn="ctr">
                <a:lnSpc>
                  <a:spcPts val="6439"/>
                </a:lnSpc>
              </a:pPr>
              <a:r>
                <a:rPr lang="en-US" sz="4599" dirty="0">
                  <a:solidFill>
                    <a:srgbClr val="000000"/>
                  </a:solidFill>
                  <a:latin typeface="Arimo Bold"/>
                  <a:ea typeface="Arimo Bold"/>
                  <a:cs typeface="Arimo Bold"/>
                  <a:sym typeface="Arimo Bold"/>
                </a:rPr>
                <a:t> </a:t>
              </a:r>
              <a:r>
                <a:rPr lang="en-US" sz="4599" dirty="0">
                  <a:solidFill>
                    <a:srgbClr val="FF3131"/>
                  </a:solidFill>
                  <a:latin typeface="Arimo Bold"/>
                  <a:ea typeface="Arimo Bold"/>
                  <a:cs typeface="Arimo Bold"/>
                  <a:sym typeface="Arimo Bold"/>
                </a:rPr>
                <a:t>COMMUNITY ENGAGEMENT	</a:t>
              </a:r>
              <a:endParaRPr lang="en-US" sz="4599" dirty="0">
                <a:solidFill>
                  <a:srgbClr val="000000"/>
                </a:solidFill>
                <a:latin typeface="Arimo"/>
                <a:ea typeface="Arimo"/>
                <a:cs typeface="Arimo"/>
                <a:sym typeface="Arimo"/>
              </a:endParaRPr>
            </a:p>
            <a:p>
              <a:pPr algn="ctr">
                <a:lnSpc>
                  <a:spcPts val="5739"/>
                </a:lnSpc>
              </a:pPr>
              <a:r>
                <a:rPr lang="en-US" sz="4099" dirty="0">
                  <a:solidFill>
                    <a:srgbClr val="000000"/>
                  </a:solidFill>
                  <a:latin typeface="Arimo"/>
                  <a:ea typeface="Arimo"/>
                  <a:cs typeface="Arimo"/>
                  <a:sym typeface="Arimo"/>
                </a:rPr>
                <a:t>Oasis Charter Schools will </a:t>
              </a:r>
              <a:r>
                <a:rPr lang="en-US" sz="4400" dirty="0">
                  <a:solidFill>
                    <a:srgbClr val="000000"/>
                  </a:solidFill>
                  <a:latin typeface="Arimo"/>
                  <a:ea typeface="Arimo"/>
                  <a:cs typeface="Arimo"/>
                  <a:sym typeface="Arimo"/>
                </a:rPr>
                <a:t>nurture alliances with community partners who share the same vision, mission and commitment to the community at large.</a:t>
              </a:r>
              <a:endParaRPr lang="en-US" sz="4099" dirty="0">
                <a:solidFill>
                  <a:srgbClr val="000000"/>
                </a:solidFill>
                <a:latin typeface="Arimo"/>
                <a:ea typeface="Arimo"/>
                <a:cs typeface="Arimo"/>
                <a:sym typeface="Arimo"/>
              </a:endParaRPr>
            </a:p>
          </p:txBody>
        </p:sp>
      </p:grpSp>
      <p:grpSp>
        <p:nvGrpSpPr>
          <p:cNvPr id="5" name="Group 5">
            <a:extLst>
              <a:ext uri="{FF2B5EF4-FFF2-40B4-BE49-F238E27FC236}">
                <a16:creationId xmlns:a16="http://schemas.microsoft.com/office/drawing/2014/main" id="{4374F284-4213-5442-11C5-C0F952F08C29}"/>
              </a:ext>
            </a:extLst>
          </p:cNvPr>
          <p:cNvGrpSpPr/>
          <p:nvPr/>
        </p:nvGrpSpPr>
        <p:grpSpPr>
          <a:xfrm>
            <a:off x="-2001494" y="8323039"/>
            <a:ext cx="4723978" cy="4723978"/>
            <a:chOff x="0" y="0"/>
            <a:chExt cx="812800" cy="812800"/>
          </a:xfrm>
        </p:grpSpPr>
        <p:sp>
          <p:nvSpPr>
            <p:cNvPr id="6" name="Freeform 6">
              <a:extLst>
                <a:ext uri="{FF2B5EF4-FFF2-40B4-BE49-F238E27FC236}">
                  <a16:creationId xmlns:a16="http://schemas.microsoft.com/office/drawing/2014/main" id="{5A429665-50C0-6B06-305C-B1E205EB2784}"/>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952500" cap="sq">
              <a:solidFill>
                <a:srgbClr val="08377C"/>
              </a:solidFill>
              <a:prstDash val="solid"/>
              <a:miter/>
            </a:ln>
          </p:spPr>
          <p:txBody>
            <a:bodyPr/>
            <a:lstStyle/>
            <a:p>
              <a:endParaRPr lang="en-US"/>
            </a:p>
          </p:txBody>
        </p:sp>
        <p:sp>
          <p:nvSpPr>
            <p:cNvPr id="7" name="TextBox 7">
              <a:extLst>
                <a:ext uri="{FF2B5EF4-FFF2-40B4-BE49-F238E27FC236}">
                  <a16:creationId xmlns:a16="http://schemas.microsoft.com/office/drawing/2014/main" id="{8D0EA777-E750-EE5C-F3BF-0900BB74EDA9}"/>
                </a:ext>
              </a:extLst>
            </p:cNvPr>
            <p:cNvSpPr txBox="1"/>
            <p:nvPr/>
          </p:nvSpPr>
          <p:spPr>
            <a:xfrm>
              <a:off x="76200" y="28575"/>
              <a:ext cx="660400" cy="708025"/>
            </a:xfrm>
            <a:prstGeom prst="rect">
              <a:avLst/>
            </a:prstGeom>
          </p:spPr>
          <p:txBody>
            <a:bodyPr lIns="50800" tIns="50800" rIns="50800" bIns="50800" rtlCol="0" anchor="ctr"/>
            <a:lstStyle/>
            <a:p>
              <a:pPr algn="ctr">
                <a:lnSpc>
                  <a:spcPts val="2659"/>
                </a:lnSpc>
              </a:pPr>
              <a:endParaRPr/>
            </a:p>
          </p:txBody>
        </p:sp>
      </p:grpSp>
      <p:grpSp>
        <p:nvGrpSpPr>
          <p:cNvPr id="8" name="Group 8">
            <a:extLst>
              <a:ext uri="{FF2B5EF4-FFF2-40B4-BE49-F238E27FC236}">
                <a16:creationId xmlns:a16="http://schemas.microsoft.com/office/drawing/2014/main" id="{82DEA6E8-55EC-B5D5-0603-6608659E90F8}"/>
              </a:ext>
            </a:extLst>
          </p:cNvPr>
          <p:cNvGrpSpPr/>
          <p:nvPr/>
        </p:nvGrpSpPr>
        <p:grpSpPr>
          <a:xfrm>
            <a:off x="3408560" y="8871939"/>
            <a:ext cx="772722" cy="772722"/>
            <a:chOff x="0" y="0"/>
            <a:chExt cx="812800" cy="812800"/>
          </a:xfrm>
        </p:grpSpPr>
        <p:sp>
          <p:nvSpPr>
            <p:cNvPr id="9" name="Freeform 9">
              <a:extLst>
                <a:ext uri="{FF2B5EF4-FFF2-40B4-BE49-F238E27FC236}">
                  <a16:creationId xmlns:a16="http://schemas.microsoft.com/office/drawing/2014/main" id="{65B5BCC4-6F12-0A9D-7329-BDCE794674C7}"/>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8377C"/>
            </a:solidFill>
            <a:ln cap="sq">
              <a:noFill/>
              <a:prstDash val="solid"/>
              <a:miter/>
            </a:ln>
          </p:spPr>
          <p:txBody>
            <a:bodyPr/>
            <a:lstStyle/>
            <a:p>
              <a:endParaRPr lang="en-US"/>
            </a:p>
          </p:txBody>
        </p:sp>
        <p:sp>
          <p:nvSpPr>
            <p:cNvPr id="10" name="TextBox 10">
              <a:extLst>
                <a:ext uri="{FF2B5EF4-FFF2-40B4-BE49-F238E27FC236}">
                  <a16:creationId xmlns:a16="http://schemas.microsoft.com/office/drawing/2014/main" id="{63F0EFBE-8D16-0638-AA81-C309F4B46BA3}"/>
                </a:ext>
              </a:extLst>
            </p:cNvPr>
            <p:cNvSpPr txBox="1"/>
            <p:nvPr/>
          </p:nvSpPr>
          <p:spPr>
            <a:xfrm>
              <a:off x="76200" y="38100"/>
              <a:ext cx="660400" cy="698500"/>
            </a:xfrm>
            <a:prstGeom prst="rect">
              <a:avLst/>
            </a:prstGeom>
          </p:spPr>
          <p:txBody>
            <a:bodyPr lIns="50800" tIns="50800" rIns="50800" bIns="50800" rtlCol="0" anchor="ctr"/>
            <a:lstStyle/>
            <a:p>
              <a:pPr marL="0" lvl="0" indent="0" algn="ctr">
                <a:lnSpc>
                  <a:spcPts val="3079"/>
                </a:lnSpc>
                <a:spcBef>
                  <a:spcPct val="0"/>
                </a:spcBef>
              </a:pPr>
              <a:endParaRPr/>
            </a:p>
          </p:txBody>
        </p:sp>
      </p:grpSp>
      <p:sp>
        <p:nvSpPr>
          <p:cNvPr id="11" name="Freeform 11">
            <a:extLst>
              <a:ext uri="{FF2B5EF4-FFF2-40B4-BE49-F238E27FC236}">
                <a16:creationId xmlns:a16="http://schemas.microsoft.com/office/drawing/2014/main" id="{29F1F8FF-D78A-7E4F-204B-4167C10CE3CA}"/>
              </a:ext>
            </a:extLst>
          </p:cNvPr>
          <p:cNvSpPr/>
          <p:nvPr/>
        </p:nvSpPr>
        <p:spPr>
          <a:xfrm>
            <a:off x="14857029" y="375670"/>
            <a:ext cx="2566653" cy="1306061"/>
          </a:xfrm>
          <a:custGeom>
            <a:avLst/>
            <a:gdLst/>
            <a:ahLst/>
            <a:cxnLst/>
            <a:rect l="l" t="t" r="r" b="b"/>
            <a:pathLst>
              <a:path w="2566653" h="1306061">
                <a:moveTo>
                  <a:pt x="0" y="0"/>
                </a:moveTo>
                <a:lnTo>
                  <a:pt x="2566653" y="0"/>
                </a:lnTo>
                <a:lnTo>
                  <a:pt x="2566653" y="1306060"/>
                </a:lnTo>
                <a:lnTo>
                  <a:pt x="0" y="1306060"/>
                </a:lnTo>
                <a:lnTo>
                  <a:pt x="0" y="0"/>
                </a:lnTo>
                <a:close/>
              </a:path>
            </a:pathLst>
          </a:custGeom>
          <a:blipFill>
            <a:blip r:embed="rId2"/>
            <a:stretch>
              <a:fillRect t="-44089" b="-52428"/>
            </a:stretch>
          </a:blipFill>
        </p:spPr>
        <p:txBody>
          <a:bodyPr/>
          <a:lstStyle/>
          <a:p>
            <a:endParaRPr lang="en-US"/>
          </a:p>
        </p:txBody>
      </p:sp>
      <p:sp>
        <p:nvSpPr>
          <p:cNvPr id="12" name="TextBox 12">
            <a:extLst>
              <a:ext uri="{FF2B5EF4-FFF2-40B4-BE49-F238E27FC236}">
                <a16:creationId xmlns:a16="http://schemas.microsoft.com/office/drawing/2014/main" id="{DF502244-B7A7-1486-4316-E453E9A329FD}"/>
              </a:ext>
            </a:extLst>
          </p:cNvPr>
          <p:cNvSpPr txBox="1"/>
          <p:nvPr/>
        </p:nvSpPr>
        <p:spPr>
          <a:xfrm>
            <a:off x="1028700" y="1113783"/>
            <a:ext cx="8720552" cy="1571625"/>
          </a:xfrm>
          <a:prstGeom prst="rect">
            <a:avLst/>
          </a:prstGeom>
        </p:spPr>
        <p:txBody>
          <a:bodyPr lIns="0" tIns="0" rIns="0" bIns="0" rtlCol="0" anchor="t">
            <a:spAutoFit/>
          </a:bodyPr>
          <a:lstStyle/>
          <a:p>
            <a:pPr algn="l">
              <a:lnSpc>
                <a:spcPts val="6158"/>
              </a:lnSpc>
            </a:pPr>
            <a:r>
              <a:rPr lang="en-US" sz="5131" spc="184" dirty="0">
                <a:solidFill>
                  <a:srgbClr val="2A2E3A"/>
                </a:solidFill>
                <a:latin typeface="Montserrat Classic Bold"/>
                <a:ea typeface="Montserrat Classic Bold"/>
                <a:cs typeface="Montserrat Classic Bold"/>
                <a:sym typeface="Montserrat Classic Bold"/>
              </a:rPr>
              <a:t>STRATEGIC GOAL  </a:t>
            </a:r>
            <a:r>
              <a:rPr lang="en-US" sz="5131" spc="184" dirty="0">
                <a:solidFill>
                  <a:srgbClr val="FF3131"/>
                </a:solidFill>
                <a:latin typeface="Montserrat Classic Bold"/>
                <a:ea typeface="Montserrat Classic Bold"/>
                <a:cs typeface="Montserrat Classic Bold"/>
                <a:sym typeface="Montserrat Classic Bold"/>
              </a:rPr>
              <a:t>#3</a:t>
            </a:r>
          </a:p>
          <a:p>
            <a:pPr marL="0" lvl="0" indent="0" algn="l">
              <a:lnSpc>
                <a:spcPts val="6158"/>
              </a:lnSpc>
              <a:spcBef>
                <a:spcPct val="0"/>
              </a:spcBef>
            </a:pPr>
            <a:endParaRPr lang="en-US" sz="5131" spc="184" dirty="0">
              <a:solidFill>
                <a:srgbClr val="FF3131"/>
              </a:solidFill>
              <a:latin typeface="Montserrat Classic Bold"/>
              <a:ea typeface="Montserrat Classic Bold"/>
              <a:cs typeface="Montserrat Classic Bold"/>
              <a:sym typeface="Montserrat Classic Bold"/>
            </a:endParaRPr>
          </a:p>
        </p:txBody>
      </p:sp>
    </p:spTree>
    <p:extLst>
      <p:ext uri="{BB962C8B-B14F-4D97-AF65-F5344CB8AC3E}">
        <p14:creationId xmlns:p14="http://schemas.microsoft.com/office/powerpoint/2010/main" val="195178624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8E1B1B-1118-6618-CFA9-83D26AD44B42}"/>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F121B516-9010-FD7B-AE05-9829A0AD5A98}"/>
              </a:ext>
            </a:extLst>
          </p:cNvPr>
          <p:cNvGrpSpPr/>
          <p:nvPr/>
        </p:nvGrpSpPr>
        <p:grpSpPr>
          <a:xfrm>
            <a:off x="2211785" y="3111533"/>
            <a:ext cx="14397730" cy="4785381"/>
            <a:chOff x="0" y="0"/>
            <a:chExt cx="4663503" cy="1550011"/>
          </a:xfrm>
        </p:grpSpPr>
        <p:sp>
          <p:nvSpPr>
            <p:cNvPr id="3" name="Freeform 3">
              <a:extLst>
                <a:ext uri="{FF2B5EF4-FFF2-40B4-BE49-F238E27FC236}">
                  <a16:creationId xmlns:a16="http://schemas.microsoft.com/office/drawing/2014/main" id="{3D1D8BC7-5786-55B4-2DB2-5762E95CC68D}"/>
                </a:ext>
              </a:extLst>
            </p:cNvPr>
            <p:cNvSpPr/>
            <p:nvPr/>
          </p:nvSpPr>
          <p:spPr>
            <a:xfrm>
              <a:off x="0" y="0"/>
              <a:ext cx="4663503" cy="1550011"/>
            </a:xfrm>
            <a:custGeom>
              <a:avLst/>
              <a:gdLst/>
              <a:ahLst/>
              <a:cxnLst/>
              <a:rect l="l" t="t" r="r" b="b"/>
              <a:pathLst>
                <a:path w="4663503" h="1550011">
                  <a:moveTo>
                    <a:pt x="19358" y="0"/>
                  </a:moveTo>
                  <a:lnTo>
                    <a:pt x="4644146" y="0"/>
                  </a:lnTo>
                  <a:cubicBezTo>
                    <a:pt x="4654836" y="0"/>
                    <a:pt x="4663503" y="8667"/>
                    <a:pt x="4663503" y="19358"/>
                  </a:cubicBezTo>
                  <a:lnTo>
                    <a:pt x="4663503" y="1530653"/>
                  </a:lnTo>
                  <a:cubicBezTo>
                    <a:pt x="4663503" y="1535787"/>
                    <a:pt x="4661464" y="1540711"/>
                    <a:pt x="4657834" y="1544341"/>
                  </a:cubicBezTo>
                  <a:cubicBezTo>
                    <a:pt x="4654203" y="1547972"/>
                    <a:pt x="4649279" y="1550011"/>
                    <a:pt x="4644146" y="1550011"/>
                  </a:cubicBezTo>
                  <a:lnTo>
                    <a:pt x="19358" y="1550011"/>
                  </a:lnTo>
                  <a:cubicBezTo>
                    <a:pt x="14224" y="1550011"/>
                    <a:pt x="9300" y="1547972"/>
                    <a:pt x="5670" y="1544341"/>
                  </a:cubicBezTo>
                  <a:cubicBezTo>
                    <a:pt x="2039" y="1540711"/>
                    <a:pt x="0" y="1535787"/>
                    <a:pt x="0" y="1530653"/>
                  </a:cubicBezTo>
                  <a:lnTo>
                    <a:pt x="0" y="19358"/>
                  </a:lnTo>
                  <a:cubicBezTo>
                    <a:pt x="0" y="14224"/>
                    <a:pt x="2039" y="9300"/>
                    <a:pt x="5670" y="5670"/>
                  </a:cubicBezTo>
                  <a:cubicBezTo>
                    <a:pt x="9300" y="2039"/>
                    <a:pt x="14224" y="0"/>
                    <a:pt x="19358" y="0"/>
                  </a:cubicBezTo>
                  <a:close/>
                </a:path>
              </a:pathLst>
            </a:custGeom>
            <a:solidFill>
              <a:srgbClr val="000000">
                <a:alpha val="0"/>
              </a:srgbClr>
            </a:solidFill>
            <a:ln w="161925" cap="rnd">
              <a:gradFill>
                <a:gsLst>
                  <a:gs pos="0">
                    <a:srgbClr val="08377C">
                      <a:alpha val="100000"/>
                    </a:srgbClr>
                  </a:gs>
                  <a:gs pos="50000">
                    <a:srgbClr val="006BB6">
                      <a:alpha val="100000"/>
                    </a:srgbClr>
                  </a:gs>
                  <a:gs pos="100000">
                    <a:srgbClr val="C9E9FF">
                      <a:alpha val="100000"/>
                    </a:srgbClr>
                  </a:gs>
                </a:gsLst>
                <a:lin ang="2700000"/>
              </a:gradFill>
              <a:prstDash val="solid"/>
              <a:round/>
            </a:ln>
          </p:spPr>
          <p:txBody>
            <a:bodyPr/>
            <a:lstStyle/>
            <a:p>
              <a:endParaRPr lang="en-US" dirty="0"/>
            </a:p>
          </p:txBody>
        </p:sp>
        <p:sp>
          <p:nvSpPr>
            <p:cNvPr id="4" name="TextBox 4">
              <a:extLst>
                <a:ext uri="{FF2B5EF4-FFF2-40B4-BE49-F238E27FC236}">
                  <a16:creationId xmlns:a16="http://schemas.microsoft.com/office/drawing/2014/main" id="{9FDFC4DA-5A8E-B9F0-EA00-068BD99C29D2}"/>
                </a:ext>
              </a:extLst>
            </p:cNvPr>
            <p:cNvSpPr txBox="1"/>
            <p:nvPr/>
          </p:nvSpPr>
          <p:spPr>
            <a:xfrm>
              <a:off x="0" y="-95250"/>
              <a:ext cx="4663503" cy="1645261"/>
            </a:xfrm>
            <a:prstGeom prst="rect">
              <a:avLst/>
            </a:prstGeom>
          </p:spPr>
          <p:txBody>
            <a:bodyPr lIns="50800" tIns="50800" rIns="50800" bIns="50800" rtlCol="0" anchor="ctr"/>
            <a:lstStyle/>
            <a:p>
              <a:pPr algn="ctr">
                <a:lnSpc>
                  <a:spcPts val="5739"/>
                </a:lnSpc>
              </a:pPr>
              <a:r>
                <a:rPr lang="en-US" sz="4099" dirty="0">
                  <a:solidFill>
                    <a:srgbClr val="000000"/>
                  </a:solidFill>
                  <a:latin typeface="Arimo Bold"/>
                  <a:ea typeface="Arimo Bold"/>
                  <a:cs typeface="Arimo Bold"/>
                  <a:sym typeface="Arimo Bold"/>
                </a:rPr>
                <a:t> 3.1 Brand Expansion</a:t>
              </a:r>
            </a:p>
            <a:p>
              <a:pPr algn="ctr">
                <a:lnSpc>
                  <a:spcPts val="5739"/>
                </a:lnSpc>
              </a:pPr>
              <a:r>
                <a:rPr lang="en-US" sz="4099" dirty="0">
                  <a:solidFill>
                    <a:srgbClr val="000000"/>
                  </a:solidFill>
                  <a:latin typeface="Arimo Bold"/>
                  <a:ea typeface="Arimo Bold"/>
                  <a:cs typeface="Arimo Bold"/>
                  <a:sym typeface="Arimo Bold"/>
                </a:rPr>
                <a:t>3.2 Cultivate Economic Allies</a:t>
              </a:r>
            </a:p>
            <a:p>
              <a:pPr algn="ctr">
                <a:lnSpc>
                  <a:spcPts val="5739"/>
                </a:lnSpc>
              </a:pPr>
              <a:r>
                <a:rPr lang="en-US" sz="4099" dirty="0">
                  <a:solidFill>
                    <a:srgbClr val="000000"/>
                  </a:solidFill>
                  <a:latin typeface="Arimo Bold"/>
                  <a:ea typeface="Arimo Bold"/>
                  <a:cs typeface="Arimo Bold"/>
                  <a:sym typeface="Arimo Bold"/>
                </a:rPr>
                <a:t>3.3 Increase Parent Involvement Support</a:t>
              </a:r>
            </a:p>
            <a:p>
              <a:pPr algn="ctr">
                <a:lnSpc>
                  <a:spcPts val="5739"/>
                </a:lnSpc>
              </a:pPr>
              <a:r>
                <a:rPr lang="en-US" sz="4099" dirty="0">
                  <a:solidFill>
                    <a:srgbClr val="000000"/>
                  </a:solidFill>
                  <a:latin typeface="Arimo Bold"/>
                  <a:ea typeface="Arimo Bold"/>
                  <a:cs typeface="Arimo Bold"/>
                  <a:sym typeface="Arimo Bold"/>
                </a:rPr>
                <a:t>3.4 Develop Funding Support</a:t>
              </a:r>
              <a:r>
                <a:rPr lang="en-US" sz="4099" dirty="0">
                  <a:solidFill>
                    <a:srgbClr val="FF3131"/>
                  </a:solidFill>
                  <a:latin typeface="Arimo Bold"/>
                  <a:ea typeface="Arimo Bold"/>
                  <a:cs typeface="Arimo Bold"/>
                  <a:sym typeface="Arimo Bold"/>
                </a:rPr>
                <a:t> </a:t>
              </a:r>
            </a:p>
          </p:txBody>
        </p:sp>
      </p:grpSp>
      <p:grpSp>
        <p:nvGrpSpPr>
          <p:cNvPr id="5" name="Group 5">
            <a:extLst>
              <a:ext uri="{FF2B5EF4-FFF2-40B4-BE49-F238E27FC236}">
                <a16:creationId xmlns:a16="http://schemas.microsoft.com/office/drawing/2014/main" id="{C40E3056-6F4D-4974-6C94-1E312E37B7A4}"/>
              </a:ext>
            </a:extLst>
          </p:cNvPr>
          <p:cNvGrpSpPr/>
          <p:nvPr/>
        </p:nvGrpSpPr>
        <p:grpSpPr>
          <a:xfrm>
            <a:off x="-2001494" y="8323039"/>
            <a:ext cx="4723978" cy="4723978"/>
            <a:chOff x="0" y="0"/>
            <a:chExt cx="812800" cy="812800"/>
          </a:xfrm>
        </p:grpSpPr>
        <p:sp>
          <p:nvSpPr>
            <p:cNvPr id="6" name="Freeform 6">
              <a:extLst>
                <a:ext uri="{FF2B5EF4-FFF2-40B4-BE49-F238E27FC236}">
                  <a16:creationId xmlns:a16="http://schemas.microsoft.com/office/drawing/2014/main" id="{D6368F2B-0BB7-DE35-286B-EC4A1B25FA69}"/>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952500" cap="sq">
              <a:solidFill>
                <a:srgbClr val="08377C"/>
              </a:solidFill>
              <a:prstDash val="solid"/>
              <a:miter/>
            </a:ln>
          </p:spPr>
          <p:txBody>
            <a:bodyPr/>
            <a:lstStyle/>
            <a:p>
              <a:endParaRPr lang="en-US"/>
            </a:p>
          </p:txBody>
        </p:sp>
        <p:sp>
          <p:nvSpPr>
            <p:cNvPr id="7" name="TextBox 7">
              <a:extLst>
                <a:ext uri="{FF2B5EF4-FFF2-40B4-BE49-F238E27FC236}">
                  <a16:creationId xmlns:a16="http://schemas.microsoft.com/office/drawing/2014/main" id="{49E8AAF7-065F-04FF-FB76-8EAAE240E97A}"/>
                </a:ext>
              </a:extLst>
            </p:cNvPr>
            <p:cNvSpPr txBox="1"/>
            <p:nvPr/>
          </p:nvSpPr>
          <p:spPr>
            <a:xfrm>
              <a:off x="76200" y="28575"/>
              <a:ext cx="660400" cy="708025"/>
            </a:xfrm>
            <a:prstGeom prst="rect">
              <a:avLst/>
            </a:prstGeom>
          </p:spPr>
          <p:txBody>
            <a:bodyPr lIns="50800" tIns="50800" rIns="50800" bIns="50800" rtlCol="0" anchor="ctr"/>
            <a:lstStyle/>
            <a:p>
              <a:pPr algn="ctr">
                <a:lnSpc>
                  <a:spcPts val="2659"/>
                </a:lnSpc>
              </a:pPr>
              <a:endParaRPr/>
            </a:p>
          </p:txBody>
        </p:sp>
      </p:grpSp>
      <p:grpSp>
        <p:nvGrpSpPr>
          <p:cNvPr id="8" name="Group 8">
            <a:extLst>
              <a:ext uri="{FF2B5EF4-FFF2-40B4-BE49-F238E27FC236}">
                <a16:creationId xmlns:a16="http://schemas.microsoft.com/office/drawing/2014/main" id="{86244857-3043-BB88-92BD-5FD4B0AAD706}"/>
              </a:ext>
            </a:extLst>
          </p:cNvPr>
          <p:cNvGrpSpPr/>
          <p:nvPr/>
        </p:nvGrpSpPr>
        <p:grpSpPr>
          <a:xfrm>
            <a:off x="3408560" y="8871939"/>
            <a:ext cx="772722" cy="772722"/>
            <a:chOff x="0" y="0"/>
            <a:chExt cx="812800" cy="812800"/>
          </a:xfrm>
        </p:grpSpPr>
        <p:sp>
          <p:nvSpPr>
            <p:cNvPr id="9" name="Freeform 9">
              <a:extLst>
                <a:ext uri="{FF2B5EF4-FFF2-40B4-BE49-F238E27FC236}">
                  <a16:creationId xmlns:a16="http://schemas.microsoft.com/office/drawing/2014/main" id="{833EA732-0664-1427-42B8-343D505E3A83}"/>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8377C"/>
            </a:solidFill>
            <a:ln cap="sq">
              <a:noFill/>
              <a:prstDash val="solid"/>
              <a:miter/>
            </a:ln>
          </p:spPr>
          <p:txBody>
            <a:bodyPr/>
            <a:lstStyle/>
            <a:p>
              <a:endParaRPr lang="en-US"/>
            </a:p>
          </p:txBody>
        </p:sp>
        <p:sp>
          <p:nvSpPr>
            <p:cNvPr id="10" name="TextBox 10">
              <a:extLst>
                <a:ext uri="{FF2B5EF4-FFF2-40B4-BE49-F238E27FC236}">
                  <a16:creationId xmlns:a16="http://schemas.microsoft.com/office/drawing/2014/main" id="{57126AE1-2635-6B21-ED86-CECAEA689ECC}"/>
                </a:ext>
              </a:extLst>
            </p:cNvPr>
            <p:cNvSpPr txBox="1"/>
            <p:nvPr/>
          </p:nvSpPr>
          <p:spPr>
            <a:xfrm>
              <a:off x="76200" y="38100"/>
              <a:ext cx="660400" cy="698500"/>
            </a:xfrm>
            <a:prstGeom prst="rect">
              <a:avLst/>
            </a:prstGeom>
          </p:spPr>
          <p:txBody>
            <a:bodyPr lIns="50800" tIns="50800" rIns="50800" bIns="50800" rtlCol="0" anchor="ctr"/>
            <a:lstStyle/>
            <a:p>
              <a:pPr marL="0" lvl="0" indent="0" algn="ctr">
                <a:lnSpc>
                  <a:spcPts val="3079"/>
                </a:lnSpc>
                <a:spcBef>
                  <a:spcPct val="0"/>
                </a:spcBef>
              </a:pPr>
              <a:endParaRPr/>
            </a:p>
          </p:txBody>
        </p:sp>
      </p:grpSp>
      <p:sp>
        <p:nvSpPr>
          <p:cNvPr id="11" name="Freeform 11">
            <a:extLst>
              <a:ext uri="{FF2B5EF4-FFF2-40B4-BE49-F238E27FC236}">
                <a16:creationId xmlns:a16="http://schemas.microsoft.com/office/drawing/2014/main" id="{CBE4012C-6A01-538F-8B16-3036F946FC57}"/>
              </a:ext>
            </a:extLst>
          </p:cNvPr>
          <p:cNvSpPr/>
          <p:nvPr/>
        </p:nvSpPr>
        <p:spPr>
          <a:xfrm>
            <a:off x="14857029" y="375670"/>
            <a:ext cx="2566653" cy="1306061"/>
          </a:xfrm>
          <a:custGeom>
            <a:avLst/>
            <a:gdLst/>
            <a:ahLst/>
            <a:cxnLst/>
            <a:rect l="l" t="t" r="r" b="b"/>
            <a:pathLst>
              <a:path w="2566653" h="1306061">
                <a:moveTo>
                  <a:pt x="0" y="0"/>
                </a:moveTo>
                <a:lnTo>
                  <a:pt x="2566653" y="0"/>
                </a:lnTo>
                <a:lnTo>
                  <a:pt x="2566653" y="1306060"/>
                </a:lnTo>
                <a:lnTo>
                  <a:pt x="0" y="1306060"/>
                </a:lnTo>
                <a:lnTo>
                  <a:pt x="0" y="0"/>
                </a:lnTo>
                <a:close/>
              </a:path>
            </a:pathLst>
          </a:custGeom>
          <a:blipFill>
            <a:blip r:embed="rId2"/>
            <a:stretch>
              <a:fillRect t="-44089" b="-52428"/>
            </a:stretch>
          </a:blipFill>
        </p:spPr>
        <p:txBody>
          <a:bodyPr/>
          <a:lstStyle/>
          <a:p>
            <a:endParaRPr lang="en-US"/>
          </a:p>
        </p:txBody>
      </p:sp>
      <p:sp>
        <p:nvSpPr>
          <p:cNvPr id="12" name="TextBox 12">
            <a:extLst>
              <a:ext uri="{FF2B5EF4-FFF2-40B4-BE49-F238E27FC236}">
                <a16:creationId xmlns:a16="http://schemas.microsoft.com/office/drawing/2014/main" id="{1EABA096-3482-90BE-314A-0630B4EFC2D6}"/>
              </a:ext>
            </a:extLst>
          </p:cNvPr>
          <p:cNvSpPr txBox="1"/>
          <p:nvPr/>
        </p:nvSpPr>
        <p:spPr>
          <a:xfrm>
            <a:off x="1028700" y="1113783"/>
            <a:ext cx="8720552" cy="1571625"/>
          </a:xfrm>
          <a:prstGeom prst="rect">
            <a:avLst/>
          </a:prstGeom>
        </p:spPr>
        <p:txBody>
          <a:bodyPr lIns="0" tIns="0" rIns="0" bIns="0" rtlCol="0" anchor="t">
            <a:spAutoFit/>
          </a:bodyPr>
          <a:lstStyle/>
          <a:p>
            <a:pPr algn="l">
              <a:lnSpc>
                <a:spcPts val="6158"/>
              </a:lnSpc>
            </a:pPr>
            <a:r>
              <a:rPr lang="en-US" sz="5131" spc="184" dirty="0">
                <a:solidFill>
                  <a:srgbClr val="2A2E3A"/>
                </a:solidFill>
                <a:latin typeface="Montserrat Classic Bold"/>
                <a:ea typeface="Montserrat Classic Bold"/>
                <a:cs typeface="Montserrat Classic Bold"/>
                <a:sym typeface="Montserrat Classic Bold"/>
              </a:rPr>
              <a:t>STRATEGIC GOAL  </a:t>
            </a:r>
            <a:r>
              <a:rPr lang="en-US" sz="5131" spc="184" dirty="0">
                <a:solidFill>
                  <a:srgbClr val="FF3131"/>
                </a:solidFill>
                <a:latin typeface="Montserrat Classic Bold"/>
                <a:ea typeface="Montserrat Classic Bold"/>
                <a:cs typeface="Montserrat Classic Bold"/>
                <a:sym typeface="Montserrat Classic Bold"/>
              </a:rPr>
              <a:t>#3</a:t>
            </a:r>
          </a:p>
          <a:p>
            <a:pPr marL="0" lvl="0" indent="0" algn="l">
              <a:lnSpc>
                <a:spcPts val="6158"/>
              </a:lnSpc>
              <a:spcBef>
                <a:spcPct val="0"/>
              </a:spcBef>
            </a:pPr>
            <a:endParaRPr lang="en-US" sz="5131" spc="184" dirty="0">
              <a:solidFill>
                <a:srgbClr val="FF3131"/>
              </a:solidFill>
              <a:latin typeface="Montserrat Classic Bold"/>
              <a:ea typeface="Montserrat Classic Bold"/>
              <a:cs typeface="Montserrat Classic Bold"/>
              <a:sym typeface="Montserrat Classic Bold"/>
            </a:endParaRPr>
          </a:p>
        </p:txBody>
      </p:sp>
    </p:spTree>
    <p:extLst>
      <p:ext uri="{BB962C8B-B14F-4D97-AF65-F5344CB8AC3E}">
        <p14:creationId xmlns:p14="http://schemas.microsoft.com/office/powerpoint/2010/main" val="209711319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A67E2F-8AA7-7469-B73A-4765D84D46C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69A127C-7595-D235-7E14-2AEBA11ED7E4}"/>
              </a:ext>
            </a:extLst>
          </p:cNvPr>
          <p:cNvSpPr>
            <a:spLocks noGrp="1"/>
          </p:cNvSpPr>
          <p:nvPr>
            <p:ph type="title"/>
          </p:nvPr>
        </p:nvSpPr>
        <p:spPr/>
        <p:txBody>
          <a:bodyPr/>
          <a:lstStyle/>
          <a:p>
            <a:r>
              <a:rPr lang="en-US" dirty="0"/>
              <a:t>Branding Action Plan</a:t>
            </a:r>
          </a:p>
        </p:txBody>
      </p:sp>
      <p:sp>
        <p:nvSpPr>
          <p:cNvPr id="3" name="Content Placeholder 2">
            <a:extLst>
              <a:ext uri="{FF2B5EF4-FFF2-40B4-BE49-F238E27FC236}">
                <a16:creationId xmlns:a16="http://schemas.microsoft.com/office/drawing/2014/main" id="{7D4937CF-0D13-484D-490C-4189D9CE7F39}"/>
              </a:ext>
            </a:extLst>
          </p:cNvPr>
          <p:cNvSpPr>
            <a:spLocks noGrp="1"/>
          </p:cNvSpPr>
          <p:nvPr>
            <p:ph idx="1"/>
          </p:nvPr>
        </p:nvSpPr>
        <p:spPr>
          <a:xfrm>
            <a:off x="457200" y="1600200"/>
            <a:ext cx="11049000" cy="7962900"/>
          </a:xfrm>
        </p:spPr>
        <p:txBody>
          <a:bodyPr>
            <a:normAutofit fontScale="92500" lnSpcReduction="10000"/>
          </a:bodyPr>
          <a:lstStyle/>
          <a:p>
            <a:pPr marL="0" indent="0">
              <a:buNone/>
            </a:pPr>
            <a:r>
              <a:rPr lang="en-US" dirty="0">
                <a:solidFill>
                  <a:srgbClr val="009900"/>
                </a:solidFill>
              </a:rPr>
              <a:t>Protect and Promote Brand:</a:t>
            </a:r>
          </a:p>
          <a:p>
            <a:r>
              <a:rPr lang="en-US" dirty="0"/>
              <a:t>Service mark logo</a:t>
            </a:r>
          </a:p>
          <a:p>
            <a:r>
              <a:rPr lang="en-US" dirty="0"/>
              <a:t>Developing governing board logo</a:t>
            </a:r>
          </a:p>
          <a:p>
            <a:r>
              <a:rPr lang="en-US" dirty="0"/>
              <a:t>Use of tagline </a:t>
            </a:r>
          </a:p>
          <a:p>
            <a:pPr marL="0" indent="0">
              <a:buNone/>
            </a:pPr>
            <a:endParaRPr lang="en-US" dirty="0"/>
          </a:p>
          <a:p>
            <a:pPr marL="0" indent="0">
              <a:buNone/>
            </a:pPr>
            <a:r>
              <a:rPr lang="en-US" dirty="0">
                <a:solidFill>
                  <a:srgbClr val="009900"/>
                </a:solidFill>
              </a:rPr>
              <a:t>Make the brand </a:t>
            </a:r>
            <a:r>
              <a:rPr lang="en-US" b="1" dirty="0">
                <a:solidFill>
                  <a:srgbClr val="009900"/>
                </a:solidFill>
              </a:rPr>
              <a:t>experience</a:t>
            </a:r>
            <a:r>
              <a:rPr lang="en-US" dirty="0">
                <a:solidFill>
                  <a:srgbClr val="009900"/>
                </a:solidFill>
              </a:rPr>
              <a:t> consistent:</a:t>
            </a:r>
          </a:p>
          <a:p>
            <a:r>
              <a:rPr lang="en-US" dirty="0"/>
              <a:t>Unified messaging (customer service response)</a:t>
            </a:r>
          </a:p>
          <a:p>
            <a:r>
              <a:rPr lang="en-US" dirty="0"/>
              <a:t>Unified electronic signature</a:t>
            </a:r>
          </a:p>
          <a:p>
            <a:r>
              <a:rPr lang="en-US" dirty="0"/>
              <a:t>Consistency in use of logos </a:t>
            </a:r>
          </a:p>
          <a:p>
            <a:pPr marL="0" indent="0">
              <a:buNone/>
            </a:pPr>
            <a:endParaRPr lang="en-US" dirty="0"/>
          </a:p>
          <a:p>
            <a:pPr marL="0" indent="0">
              <a:buNone/>
            </a:pPr>
            <a:r>
              <a:rPr lang="en-US" dirty="0">
                <a:solidFill>
                  <a:srgbClr val="009900"/>
                </a:solidFill>
              </a:rPr>
              <a:t>Boost community presence</a:t>
            </a:r>
          </a:p>
          <a:p>
            <a:r>
              <a:rPr lang="en-US" dirty="0"/>
              <a:t>Community alliances with companies that have similar values. </a:t>
            </a:r>
          </a:p>
          <a:p>
            <a:r>
              <a:rPr lang="en-US" dirty="0"/>
              <a:t>Social Media Platforms posted by school admin/athletics/PTO’s</a:t>
            </a:r>
          </a:p>
          <a:p>
            <a:pPr marL="0" indent="0">
              <a:buNone/>
            </a:pPr>
            <a:endParaRPr lang="en-US" i="1" dirty="0"/>
          </a:p>
          <a:p>
            <a:pPr marL="0" indent="0">
              <a:buNone/>
            </a:pPr>
            <a:endParaRPr lang="en-US" i="1" dirty="0"/>
          </a:p>
          <a:p>
            <a:pPr marL="0" indent="0">
              <a:buNone/>
            </a:pPr>
            <a:r>
              <a:rPr lang="en-US" sz="2600" i="1" dirty="0"/>
              <a:t>Branding is the art and science of shaping how people think and feel about you</a:t>
            </a:r>
            <a:r>
              <a:rPr lang="en-US" sz="2600" dirty="0"/>
              <a:t>. </a:t>
            </a:r>
          </a:p>
        </p:txBody>
      </p:sp>
      <p:grpSp>
        <p:nvGrpSpPr>
          <p:cNvPr id="16" name="Group 15">
            <a:extLst>
              <a:ext uri="{FF2B5EF4-FFF2-40B4-BE49-F238E27FC236}">
                <a16:creationId xmlns:a16="http://schemas.microsoft.com/office/drawing/2014/main" id="{EAE4B8ED-D826-9B55-9527-BEB7DFAD2675}"/>
              </a:ext>
            </a:extLst>
          </p:cNvPr>
          <p:cNvGrpSpPr/>
          <p:nvPr/>
        </p:nvGrpSpPr>
        <p:grpSpPr>
          <a:xfrm>
            <a:off x="11049000" y="2262362"/>
            <a:ext cx="4922901" cy="2638076"/>
            <a:chOff x="7848600" y="813943"/>
            <a:chExt cx="4922901" cy="2638076"/>
          </a:xfrm>
        </p:grpSpPr>
        <p:pic>
          <p:nvPicPr>
            <p:cNvPr id="7" name="Picture 6" descr="A blue and green logo&#10;&#10;AI-generated content may be incorrect.">
              <a:extLst>
                <a:ext uri="{FF2B5EF4-FFF2-40B4-BE49-F238E27FC236}">
                  <a16:creationId xmlns:a16="http://schemas.microsoft.com/office/drawing/2014/main" id="{BF68F8B3-EFB6-1D49-36E2-103303AA5C6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48600" y="813943"/>
              <a:ext cx="4913376" cy="2113071"/>
            </a:xfrm>
            <a:prstGeom prst="rect">
              <a:avLst/>
            </a:prstGeom>
          </p:spPr>
        </p:pic>
        <p:pic>
          <p:nvPicPr>
            <p:cNvPr id="15" name="Picture 14">
              <a:extLst>
                <a:ext uri="{FF2B5EF4-FFF2-40B4-BE49-F238E27FC236}">
                  <a16:creationId xmlns:a16="http://schemas.microsoft.com/office/drawing/2014/main" id="{4C6F91FA-6EAE-FBC3-EC4D-DCDD73C7E89E}"/>
                </a:ext>
              </a:extLst>
            </p:cNvPr>
            <p:cNvPicPr>
              <a:picLocks noChangeAspect="1"/>
            </p:cNvPicPr>
            <p:nvPr/>
          </p:nvPicPr>
          <p:blipFill>
            <a:blip r:embed="rId4"/>
            <a:stretch>
              <a:fillRect/>
            </a:stretch>
          </p:blipFill>
          <p:spPr>
            <a:xfrm>
              <a:off x="8457949" y="3009005"/>
              <a:ext cx="4313552" cy="443014"/>
            </a:xfrm>
            <a:prstGeom prst="rect">
              <a:avLst/>
            </a:prstGeom>
          </p:spPr>
        </p:pic>
      </p:grpSp>
      <p:pic>
        <p:nvPicPr>
          <p:cNvPr id="18" name="Picture 17">
            <a:extLst>
              <a:ext uri="{FF2B5EF4-FFF2-40B4-BE49-F238E27FC236}">
                <a16:creationId xmlns:a16="http://schemas.microsoft.com/office/drawing/2014/main" id="{9383E0B4-A67C-7E84-40E8-A9DA34D2A2B2}"/>
              </a:ext>
            </a:extLst>
          </p:cNvPr>
          <p:cNvPicPr>
            <a:picLocks noChangeAspect="1"/>
          </p:cNvPicPr>
          <p:nvPr/>
        </p:nvPicPr>
        <p:blipFill>
          <a:blip r:embed="rId5"/>
          <a:stretch>
            <a:fillRect/>
          </a:stretch>
        </p:blipFill>
        <p:spPr>
          <a:xfrm>
            <a:off x="15087600" y="6705600"/>
            <a:ext cx="2743200" cy="3260785"/>
          </a:xfrm>
          <a:prstGeom prst="rect">
            <a:avLst/>
          </a:prstGeom>
        </p:spPr>
      </p:pic>
      <p:pic>
        <p:nvPicPr>
          <p:cNvPr id="22" name="Picture 21">
            <a:extLst>
              <a:ext uri="{FF2B5EF4-FFF2-40B4-BE49-F238E27FC236}">
                <a16:creationId xmlns:a16="http://schemas.microsoft.com/office/drawing/2014/main" id="{8C727DBB-789A-6648-D624-7F627116A5FA}"/>
              </a:ext>
            </a:extLst>
          </p:cNvPr>
          <p:cNvPicPr>
            <a:picLocks noChangeAspect="1"/>
          </p:cNvPicPr>
          <p:nvPr/>
        </p:nvPicPr>
        <p:blipFill>
          <a:blip r:embed="rId6"/>
          <a:stretch>
            <a:fillRect/>
          </a:stretch>
        </p:blipFill>
        <p:spPr>
          <a:xfrm>
            <a:off x="11049000" y="7277100"/>
            <a:ext cx="3677163" cy="1771897"/>
          </a:xfrm>
          <a:prstGeom prst="rect">
            <a:avLst/>
          </a:prstGeom>
        </p:spPr>
      </p:pic>
    </p:spTree>
    <p:extLst>
      <p:ext uri="{BB962C8B-B14F-4D97-AF65-F5344CB8AC3E}">
        <p14:creationId xmlns:p14="http://schemas.microsoft.com/office/powerpoint/2010/main" val="184347048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713E3F-E87C-5342-22E7-1A6383C7370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960BAD7-BA5C-E060-EF99-274864108E49}"/>
              </a:ext>
            </a:extLst>
          </p:cNvPr>
          <p:cNvSpPr>
            <a:spLocks noGrp="1"/>
          </p:cNvSpPr>
          <p:nvPr>
            <p:ph type="title"/>
          </p:nvPr>
        </p:nvSpPr>
        <p:spPr>
          <a:xfrm>
            <a:off x="458337" y="1646237"/>
            <a:ext cx="8229600" cy="1143000"/>
          </a:xfrm>
        </p:spPr>
        <p:txBody>
          <a:bodyPr>
            <a:noAutofit/>
          </a:bodyPr>
          <a:lstStyle/>
          <a:p>
            <a:r>
              <a:rPr lang="en-US" sz="3600" dirty="0"/>
              <a:t>Parent Volunteer Opportunities OES FY 25</a:t>
            </a:r>
          </a:p>
        </p:txBody>
      </p:sp>
      <p:sp>
        <p:nvSpPr>
          <p:cNvPr id="3" name="Content Placeholder 2">
            <a:extLst>
              <a:ext uri="{FF2B5EF4-FFF2-40B4-BE49-F238E27FC236}">
                <a16:creationId xmlns:a16="http://schemas.microsoft.com/office/drawing/2014/main" id="{2DEC3BBD-6D7A-D3E7-EBC9-5C1F21B8524B}"/>
              </a:ext>
            </a:extLst>
          </p:cNvPr>
          <p:cNvSpPr>
            <a:spLocks noGrp="1"/>
          </p:cNvSpPr>
          <p:nvPr>
            <p:ph idx="1"/>
          </p:nvPr>
        </p:nvSpPr>
        <p:spPr>
          <a:xfrm>
            <a:off x="838200" y="2914386"/>
            <a:ext cx="6629400" cy="6724913"/>
          </a:xfrm>
        </p:spPr>
        <p:txBody>
          <a:bodyPr>
            <a:normAutofit fontScale="85000" lnSpcReduction="20000"/>
          </a:bodyPr>
          <a:lstStyle/>
          <a:p>
            <a:r>
              <a:rPr lang="en-US" dirty="0">
                <a:solidFill>
                  <a:srgbClr val="C00000"/>
                </a:solidFill>
              </a:rPr>
              <a:t>OES logged approximately 7446 Parent volunteer hours:</a:t>
            </a:r>
          </a:p>
          <a:p>
            <a:pPr lvl="1">
              <a:buFont typeface="Wingdings" panose="05000000000000000000" pitchFamily="2" charset="2"/>
              <a:buChar char="Ø"/>
            </a:pPr>
            <a:r>
              <a:rPr lang="en-US" dirty="0" err="1"/>
              <a:t>Boosterthon</a:t>
            </a:r>
            <a:endParaRPr lang="en-US" dirty="0"/>
          </a:p>
          <a:p>
            <a:pPr lvl="1">
              <a:buFont typeface="Wingdings" panose="05000000000000000000" pitchFamily="2" charset="2"/>
              <a:buChar char="Ø"/>
            </a:pPr>
            <a:r>
              <a:rPr lang="en-US" dirty="0"/>
              <a:t>Trunk o’ Treat</a:t>
            </a:r>
          </a:p>
          <a:p>
            <a:pPr lvl="1">
              <a:buFont typeface="Wingdings" panose="05000000000000000000" pitchFamily="2" charset="2"/>
              <a:buChar char="Ø"/>
            </a:pPr>
            <a:r>
              <a:rPr lang="en-US" dirty="0"/>
              <a:t>Fall Fest</a:t>
            </a:r>
          </a:p>
          <a:p>
            <a:pPr lvl="1">
              <a:buFont typeface="Wingdings" panose="05000000000000000000" pitchFamily="2" charset="2"/>
              <a:buChar char="Ø"/>
            </a:pPr>
            <a:r>
              <a:rPr lang="en-US" dirty="0"/>
              <a:t>PTO Events</a:t>
            </a:r>
          </a:p>
          <a:p>
            <a:pPr lvl="1">
              <a:buFont typeface="Wingdings" panose="05000000000000000000" pitchFamily="2" charset="2"/>
              <a:buChar char="Ø"/>
            </a:pPr>
            <a:r>
              <a:rPr lang="en-US" dirty="0"/>
              <a:t>Classroom Parties</a:t>
            </a:r>
          </a:p>
          <a:p>
            <a:pPr lvl="1">
              <a:buFont typeface="Wingdings" panose="05000000000000000000" pitchFamily="2" charset="2"/>
              <a:buChar char="Ø"/>
            </a:pPr>
            <a:r>
              <a:rPr lang="en-US" dirty="0" err="1"/>
              <a:t>WatchDogs</a:t>
            </a:r>
            <a:endParaRPr lang="en-US" dirty="0"/>
          </a:p>
          <a:p>
            <a:pPr lvl="1">
              <a:buFont typeface="Wingdings" panose="05000000000000000000" pitchFamily="2" charset="2"/>
              <a:buChar char="Ø"/>
            </a:pPr>
            <a:r>
              <a:rPr lang="en-US" dirty="0"/>
              <a:t>Book Fairs</a:t>
            </a:r>
          </a:p>
          <a:p>
            <a:pPr lvl="1">
              <a:buFont typeface="Wingdings" panose="05000000000000000000" pitchFamily="2" charset="2"/>
              <a:buChar char="Ø"/>
            </a:pPr>
            <a:r>
              <a:rPr lang="en-US" dirty="0"/>
              <a:t>Field Day</a:t>
            </a:r>
          </a:p>
          <a:p>
            <a:pPr lvl="1">
              <a:buFont typeface="Wingdings" panose="05000000000000000000" pitchFamily="2" charset="2"/>
              <a:buChar char="Ø"/>
            </a:pPr>
            <a:r>
              <a:rPr lang="en-US" dirty="0"/>
              <a:t>Jingle Jog</a:t>
            </a:r>
          </a:p>
          <a:p>
            <a:pPr lvl="1">
              <a:buFont typeface="Wingdings" panose="05000000000000000000" pitchFamily="2" charset="2"/>
              <a:buChar char="Ø"/>
            </a:pPr>
            <a:r>
              <a:rPr lang="en-US" dirty="0"/>
              <a:t>Turkey Trot</a:t>
            </a:r>
          </a:p>
          <a:p>
            <a:pPr lvl="1">
              <a:buFont typeface="Wingdings" panose="05000000000000000000" pitchFamily="2" charset="2"/>
              <a:buChar char="Ø"/>
            </a:pPr>
            <a:r>
              <a:rPr lang="en-US" dirty="0"/>
              <a:t>Read Across America</a:t>
            </a:r>
          </a:p>
          <a:p>
            <a:pPr lvl="1">
              <a:buFont typeface="Wingdings" panose="05000000000000000000" pitchFamily="2" charset="2"/>
              <a:buChar char="Ø"/>
            </a:pPr>
            <a:r>
              <a:rPr lang="en-US" dirty="0"/>
              <a:t>Career Day</a:t>
            </a:r>
          </a:p>
          <a:p>
            <a:pPr lvl="1">
              <a:buFont typeface="Wingdings" panose="05000000000000000000" pitchFamily="2" charset="2"/>
              <a:buChar char="Ø"/>
            </a:pPr>
            <a:r>
              <a:rPr lang="en-US" dirty="0"/>
              <a:t>Classroom Activities</a:t>
            </a:r>
          </a:p>
          <a:p>
            <a:pPr lvl="1">
              <a:buFont typeface="Wingdings" panose="05000000000000000000" pitchFamily="2" charset="2"/>
              <a:buChar char="Ø"/>
            </a:pPr>
            <a:r>
              <a:rPr lang="en-US" dirty="0"/>
              <a:t>Donuts with Santa</a:t>
            </a:r>
          </a:p>
          <a:p>
            <a:pPr lvl="1">
              <a:buFont typeface="Wingdings" panose="05000000000000000000" pitchFamily="2" charset="2"/>
              <a:buChar char="Ø"/>
            </a:pPr>
            <a:r>
              <a:rPr lang="en-US" dirty="0"/>
              <a:t>Field Trips</a:t>
            </a:r>
          </a:p>
          <a:p>
            <a:pPr lvl="1">
              <a:buFont typeface="Wingdings" panose="05000000000000000000" pitchFamily="2" charset="2"/>
              <a:buChar char="Ø"/>
            </a:pPr>
            <a:r>
              <a:rPr lang="en-US" dirty="0"/>
              <a:t>Curriculum Nights</a:t>
            </a:r>
          </a:p>
          <a:p>
            <a:pPr lvl="1"/>
            <a:endParaRPr lang="en-US" dirty="0"/>
          </a:p>
        </p:txBody>
      </p:sp>
      <p:sp>
        <p:nvSpPr>
          <p:cNvPr id="4" name="Title 1">
            <a:extLst>
              <a:ext uri="{FF2B5EF4-FFF2-40B4-BE49-F238E27FC236}">
                <a16:creationId xmlns:a16="http://schemas.microsoft.com/office/drawing/2014/main" id="{D373FAAE-F43C-5E2E-9757-9A88D31BA086}"/>
              </a:ext>
            </a:extLst>
          </p:cNvPr>
          <p:cNvSpPr txBox="1">
            <a:spLocks/>
          </p:cNvSpPr>
          <p:nvPr/>
        </p:nvSpPr>
        <p:spPr>
          <a:xfrm>
            <a:off x="8915400" y="1646237"/>
            <a:ext cx="8229600" cy="114300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600" dirty="0"/>
              <a:t>Parent Volunteer Opportunities OEN FY 25</a:t>
            </a:r>
          </a:p>
        </p:txBody>
      </p:sp>
      <p:sp>
        <p:nvSpPr>
          <p:cNvPr id="5" name="Content Placeholder 2">
            <a:extLst>
              <a:ext uri="{FF2B5EF4-FFF2-40B4-BE49-F238E27FC236}">
                <a16:creationId xmlns:a16="http://schemas.microsoft.com/office/drawing/2014/main" id="{A03EB203-9731-F06D-7AA9-F68BC9982D92}"/>
              </a:ext>
            </a:extLst>
          </p:cNvPr>
          <p:cNvSpPr txBox="1">
            <a:spLocks/>
          </p:cNvSpPr>
          <p:nvPr/>
        </p:nvSpPr>
        <p:spPr>
          <a:xfrm>
            <a:off x="10058400" y="2896759"/>
            <a:ext cx="6629400" cy="6742540"/>
          </a:xfrm>
          <a:prstGeom prst="rect">
            <a:avLst/>
          </a:prstGeom>
        </p:spPr>
        <p:txBody>
          <a:bodyPr vert="horz" lIns="91440" tIns="45720" rIns="91440" bIns="45720" rtlCol="0">
            <a:normAutofit fontScale="92500" lnSpcReduction="1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2900" dirty="0">
                <a:solidFill>
                  <a:srgbClr val="C00000"/>
                </a:solidFill>
              </a:rPr>
              <a:t>OEN logged approximately 8050 Parent volunteer hours</a:t>
            </a:r>
            <a:r>
              <a:rPr lang="en-US" sz="2500" dirty="0">
                <a:solidFill>
                  <a:srgbClr val="C00000"/>
                </a:solidFill>
              </a:rPr>
              <a:t>:</a:t>
            </a:r>
            <a:r>
              <a:rPr lang="en-US" sz="2500" dirty="0"/>
              <a:t>	</a:t>
            </a:r>
          </a:p>
          <a:p>
            <a:pPr lvl="1">
              <a:buFont typeface="Wingdings" panose="05000000000000000000" pitchFamily="2" charset="2"/>
              <a:buChar char="Ø"/>
            </a:pPr>
            <a:r>
              <a:rPr lang="en-US" sz="2400" dirty="0" err="1"/>
              <a:t>Boosterthon</a:t>
            </a:r>
            <a:endParaRPr lang="en-US" sz="2400" dirty="0"/>
          </a:p>
          <a:p>
            <a:pPr lvl="1">
              <a:buFont typeface="Wingdings" panose="05000000000000000000" pitchFamily="2" charset="2"/>
              <a:buChar char="Ø"/>
            </a:pPr>
            <a:r>
              <a:rPr lang="en-US" sz="2400" dirty="0"/>
              <a:t>Trunk o’ Treat</a:t>
            </a:r>
          </a:p>
          <a:p>
            <a:pPr lvl="1">
              <a:buFont typeface="Wingdings" panose="05000000000000000000" pitchFamily="2" charset="2"/>
              <a:buChar char="Ø"/>
            </a:pPr>
            <a:r>
              <a:rPr lang="en-US" sz="2400" dirty="0"/>
              <a:t>Fall Fest</a:t>
            </a:r>
          </a:p>
          <a:p>
            <a:pPr lvl="1">
              <a:buFont typeface="Wingdings" panose="05000000000000000000" pitchFamily="2" charset="2"/>
              <a:buChar char="Ø"/>
            </a:pPr>
            <a:r>
              <a:rPr lang="en-US" sz="2400" dirty="0"/>
              <a:t>PTO Events</a:t>
            </a:r>
          </a:p>
          <a:p>
            <a:pPr lvl="1">
              <a:buFont typeface="Wingdings" panose="05000000000000000000" pitchFamily="2" charset="2"/>
              <a:buChar char="Ø"/>
            </a:pPr>
            <a:r>
              <a:rPr lang="en-US" sz="2400" dirty="0"/>
              <a:t>Halloween Parade</a:t>
            </a:r>
          </a:p>
          <a:p>
            <a:pPr lvl="1">
              <a:buFont typeface="Wingdings" panose="05000000000000000000" pitchFamily="2" charset="2"/>
              <a:buChar char="Ø"/>
            </a:pPr>
            <a:r>
              <a:rPr lang="en-US" sz="2400" dirty="0"/>
              <a:t>Parent/teacher Conferences</a:t>
            </a:r>
          </a:p>
          <a:p>
            <a:pPr lvl="1">
              <a:buFont typeface="Wingdings" panose="05000000000000000000" pitchFamily="2" charset="2"/>
              <a:buChar char="Ø"/>
            </a:pPr>
            <a:r>
              <a:rPr lang="en-US" sz="2400" dirty="0"/>
              <a:t>Book Fairs</a:t>
            </a:r>
          </a:p>
          <a:p>
            <a:pPr lvl="1">
              <a:buFont typeface="Wingdings" panose="05000000000000000000" pitchFamily="2" charset="2"/>
              <a:buChar char="Ø"/>
            </a:pPr>
            <a:r>
              <a:rPr lang="en-US" sz="2400" dirty="0"/>
              <a:t>Candy Cane Lane</a:t>
            </a:r>
          </a:p>
          <a:p>
            <a:pPr lvl="1">
              <a:buFont typeface="Wingdings" panose="05000000000000000000" pitchFamily="2" charset="2"/>
              <a:buChar char="Ø"/>
            </a:pPr>
            <a:r>
              <a:rPr lang="en-US" sz="2400" dirty="0"/>
              <a:t>Lunch Room Volunteering</a:t>
            </a:r>
          </a:p>
          <a:p>
            <a:pPr lvl="1">
              <a:buFont typeface="Wingdings" panose="05000000000000000000" pitchFamily="2" charset="2"/>
              <a:buChar char="Ø"/>
            </a:pPr>
            <a:r>
              <a:rPr lang="en-US" sz="2400" dirty="0" err="1"/>
              <a:t>WatchDogs</a:t>
            </a:r>
            <a:endParaRPr lang="en-US" sz="2400" dirty="0"/>
          </a:p>
          <a:p>
            <a:pPr lvl="1">
              <a:buFont typeface="Wingdings" panose="05000000000000000000" pitchFamily="2" charset="2"/>
              <a:buChar char="Ø"/>
            </a:pPr>
            <a:r>
              <a:rPr lang="en-US" sz="2400" dirty="0"/>
              <a:t>Mother/Son Dance</a:t>
            </a:r>
          </a:p>
          <a:p>
            <a:pPr lvl="1">
              <a:buFont typeface="Wingdings" panose="05000000000000000000" pitchFamily="2" charset="2"/>
              <a:buChar char="Ø"/>
            </a:pPr>
            <a:r>
              <a:rPr lang="en-US" sz="2400" dirty="0"/>
              <a:t>Father/Daughter Dance</a:t>
            </a:r>
          </a:p>
          <a:p>
            <a:pPr lvl="1">
              <a:buFont typeface="Wingdings" panose="05000000000000000000" pitchFamily="2" charset="2"/>
              <a:buChar char="Ø"/>
            </a:pPr>
            <a:r>
              <a:rPr lang="en-US" sz="2400" dirty="0"/>
              <a:t>Water Day</a:t>
            </a:r>
          </a:p>
          <a:p>
            <a:pPr lvl="1">
              <a:buFont typeface="Wingdings" panose="05000000000000000000" pitchFamily="2" charset="2"/>
              <a:buChar char="Ø"/>
            </a:pPr>
            <a:r>
              <a:rPr lang="en-US" sz="2400" dirty="0"/>
              <a:t>Classroom Parties</a:t>
            </a:r>
          </a:p>
          <a:p>
            <a:pPr lvl="1">
              <a:buFont typeface="Wingdings" panose="05000000000000000000" pitchFamily="2" charset="2"/>
              <a:buChar char="Ø"/>
            </a:pPr>
            <a:r>
              <a:rPr lang="en-US" sz="2400" dirty="0"/>
              <a:t>Field trips </a:t>
            </a:r>
          </a:p>
          <a:p>
            <a:pPr lvl="1">
              <a:buFont typeface="Wingdings" panose="05000000000000000000" pitchFamily="2" charset="2"/>
              <a:buChar char="Ø"/>
            </a:pPr>
            <a:r>
              <a:rPr lang="en-US" sz="2400" dirty="0"/>
              <a:t>Curriculum Nights</a:t>
            </a:r>
          </a:p>
          <a:p>
            <a:pPr lvl="1">
              <a:buFont typeface="Wingdings" panose="05000000000000000000" pitchFamily="2" charset="2"/>
              <a:buChar char="Ø"/>
            </a:pPr>
            <a:endParaRPr lang="en-US" sz="2200" dirty="0"/>
          </a:p>
          <a:p>
            <a:pPr lvl="1"/>
            <a:endParaRPr lang="en-US" dirty="0"/>
          </a:p>
          <a:p>
            <a:pPr lvl="1"/>
            <a:endParaRPr lang="en-US" dirty="0"/>
          </a:p>
          <a:p>
            <a:pPr lvl="1"/>
            <a:endParaRPr lang="en-US" dirty="0"/>
          </a:p>
        </p:txBody>
      </p:sp>
      <p:pic>
        <p:nvPicPr>
          <p:cNvPr id="7" name="Picture 6" descr="A blue and yellow logo&#10;&#10;AI-generated content may be incorrect.">
            <a:extLst>
              <a:ext uri="{FF2B5EF4-FFF2-40B4-BE49-F238E27FC236}">
                <a16:creationId xmlns:a16="http://schemas.microsoft.com/office/drawing/2014/main" id="{A9ECC218-1A3E-F445-E319-ABB3235E6FC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743200" y="97853"/>
            <a:ext cx="3387965" cy="1463040"/>
          </a:xfrm>
          <a:prstGeom prst="rect">
            <a:avLst/>
          </a:prstGeom>
        </p:spPr>
      </p:pic>
      <p:pic>
        <p:nvPicPr>
          <p:cNvPr id="9" name="Picture 8" descr="A blue and red logo&#10;&#10;AI-generated content may be incorrect.">
            <a:extLst>
              <a:ext uri="{FF2B5EF4-FFF2-40B4-BE49-F238E27FC236}">
                <a16:creationId xmlns:a16="http://schemas.microsoft.com/office/drawing/2014/main" id="{9A60F51C-1622-4771-5700-D3322B9EBD0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239881" y="97853"/>
            <a:ext cx="3580638" cy="1548384"/>
          </a:xfrm>
          <a:prstGeom prst="rect">
            <a:avLst/>
          </a:prstGeom>
        </p:spPr>
      </p:pic>
    </p:spTree>
    <p:extLst>
      <p:ext uri="{BB962C8B-B14F-4D97-AF65-F5344CB8AC3E}">
        <p14:creationId xmlns:p14="http://schemas.microsoft.com/office/powerpoint/2010/main" val="259164379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DB9A77-568D-D77D-6751-A1045F4D443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E584488-4FAC-3566-5E5F-61314D0CCA24}"/>
              </a:ext>
            </a:extLst>
          </p:cNvPr>
          <p:cNvSpPr>
            <a:spLocks noGrp="1"/>
          </p:cNvSpPr>
          <p:nvPr>
            <p:ph type="title"/>
          </p:nvPr>
        </p:nvSpPr>
        <p:spPr>
          <a:xfrm>
            <a:off x="458337" y="1646237"/>
            <a:ext cx="8229600" cy="1143000"/>
          </a:xfrm>
        </p:spPr>
        <p:txBody>
          <a:bodyPr>
            <a:noAutofit/>
          </a:bodyPr>
          <a:lstStyle/>
          <a:p>
            <a:r>
              <a:rPr lang="en-US" sz="3600" dirty="0"/>
              <a:t>Parent Volunteer Opportunities OMS FY 25</a:t>
            </a:r>
          </a:p>
        </p:txBody>
      </p:sp>
      <p:sp>
        <p:nvSpPr>
          <p:cNvPr id="3" name="Content Placeholder 2">
            <a:extLst>
              <a:ext uri="{FF2B5EF4-FFF2-40B4-BE49-F238E27FC236}">
                <a16:creationId xmlns:a16="http://schemas.microsoft.com/office/drawing/2014/main" id="{6A7ADDD5-81A4-E4CF-5C12-7C0933D5D969}"/>
              </a:ext>
            </a:extLst>
          </p:cNvPr>
          <p:cNvSpPr>
            <a:spLocks noGrp="1"/>
          </p:cNvSpPr>
          <p:nvPr>
            <p:ph idx="1"/>
          </p:nvPr>
        </p:nvSpPr>
        <p:spPr>
          <a:xfrm>
            <a:off x="838200" y="2914386"/>
            <a:ext cx="6629400" cy="6724913"/>
          </a:xfrm>
        </p:spPr>
        <p:txBody>
          <a:bodyPr>
            <a:normAutofit/>
          </a:bodyPr>
          <a:lstStyle/>
          <a:p>
            <a:r>
              <a:rPr lang="en-US" dirty="0"/>
              <a:t>OMS Parent volunteer opportunities:</a:t>
            </a:r>
          </a:p>
          <a:p>
            <a:pPr lvl="1">
              <a:buFont typeface="Wingdings" panose="05000000000000000000" pitchFamily="2" charset="2"/>
              <a:buChar char="Ø"/>
            </a:pPr>
            <a:r>
              <a:rPr lang="en-US" dirty="0"/>
              <a:t>Athletic Games/Concessions</a:t>
            </a:r>
          </a:p>
          <a:p>
            <a:pPr lvl="1">
              <a:buFont typeface="Wingdings" panose="05000000000000000000" pitchFamily="2" charset="2"/>
              <a:buChar char="Ø"/>
            </a:pPr>
            <a:r>
              <a:rPr lang="en-US" dirty="0"/>
              <a:t>Gator Jog</a:t>
            </a:r>
          </a:p>
          <a:p>
            <a:pPr lvl="1">
              <a:buFont typeface="Wingdings" panose="05000000000000000000" pitchFamily="2" charset="2"/>
              <a:buChar char="Ø"/>
            </a:pPr>
            <a:r>
              <a:rPr lang="en-US" dirty="0"/>
              <a:t>Winter Dance</a:t>
            </a:r>
          </a:p>
          <a:p>
            <a:pPr lvl="1">
              <a:buFont typeface="Wingdings" panose="05000000000000000000" pitchFamily="2" charset="2"/>
              <a:buChar char="Ø"/>
            </a:pPr>
            <a:r>
              <a:rPr lang="en-US" dirty="0"/>
              <a:t>8</a:t>
            </a:r>
            <a:r>
              <a:rPr lang="en-US" baseline="30000" dirty="0"/>
              <a:t>th</a:t>
            </a:r>
            <a:r>
              <a:rPr lang="en-US" dirty="0"/>
              <a:t> Grade Dance</a:t>
            </a:r>
          </a:p>
          <a:p>
            <a:pPr lvl="1">
              <a:buFont typeface="Wingdings" panose="05000000000000000000" pitchFamily="2" charset="2"/>
              <a:buChar char="Ø"/>
            </a:pPr>
            <a:r>
              <a:rPr lang="en-US" dirty="0"/>
              <a:t>Drama/Musical Production</a:t>
            </a:r>
          </a:p>
          <a:p>
            <a:pPr lvl="1">
              <a:buFont typeface="Wingdings" panose="05000000000000000000" pitchFamily="2" charset="2"/>
              <a:buChar char="Ø"/>
            </a:pPr>
            <a:r>
              <a:rPr lang="en-US" dirty="0"/>
              <a:t>Lunch Duty</a:t>
            </a:r>
          </a:p>
          <a:p>
            <a:pPr lvl="1">
              <a:buFont typeface="Wingdings" panose="05000000000000000000" pitchFamily="2" charset="2"/>
              <a:buChar char="Ø"/>
            </a:pPr>
            <a:r>
              <a:rPr lang="en-US" dirty="0"/>
              <a:t>PTO Events</a:t>
            </a:r>
          </a:p>
          <a:p>
            <a:pPr lvl="1">
              <a:buFont typeface="Wingdings" panose="05000000000000000000" pitchFamily="2" charset="2"/>
              <a:buChar char="Ø"/>
            </a:pPr>
            <a:r>
              <a:rPr lang="en-US" dirty="0"/>
              <a:t>Fall Fest</a:t>
            </a:r>
          </a:p>
          <a:p>
            <a:pPr lvl="1">
              <a:buFont typeface="Wingdings" panose="05000000000000000000" pitchFamily="2" charset="2"/>
              <a:buChar char="Ø"/>
            </a:pPr>
            <a:r>
              <a:rPr lang="en-US" dirty="0"/>
              <a:t>Open House</a:t>
            </a:r>
          </a:p>
          <a:p>
            <a:pPr lvl="1">
              <a:buFont typeface="Wingdings" panose="05000000000000000000" pitchFamily="2" charset="2"/>
              <a:buChar char="Ø"/>
            </a:pPr>
            <a:r>
              <a:rPr lang="en-US" dirty="0"/>
              <a:t>Band/Choral Concerts</a:t>
            </a:r>
          </a:p>
          <a:p>
            <a:pPr lvl="1">
              <a:buFont typeface="Wingdings" panose="05000000000000000000" pitchFamily="2" charset="2"/>
              <a:buChar char="Ø"/>
            </a:pPr>
            <a:r>
              <a:rPr lang="en-US" dirty="0"/>
              <a:t>Career Day</a:t>
            </a:r>
          </a:p>
        </p:txBody>
      </p:sp>
      <p:sp>
        <p:nvSpPr>
          <p:cNvPr id="4" name="Title 1">
            <a:extLst>
              <a:ext uri="{FF2B5EF4-FFF2-40B4-BE49-F238E27FC236}">
                <a16:creationId xmlns:a16="http://schemas.microsoft.com/office/drawing/2014/main" id="{5B55EB2F-36C0-FB3C-CAEB-6096B1258106}"/>
              </a:ext>
            </a:extLst>
          </p:cNvPr>
          <p:cNvSpPr txBox="1">
            <a:spLocks/>
          </p:cNvSpPr>
          <p:nvPr/>
        </p:nvSpPr>
        <p:spPr>
          <a:xfrm>
            <a:off x="8915400" y="1646237"/>
            <a:ext cx="8229600" cy="114300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600" dirty="0"/>
              <a:t>Parent Volunteer Opportunities OHS FY 25</a:t>
            </a:r>
          </a:p>
        </p:txBody>
      </p:sp>
      <p:sp>
        <p:nvSpPr>
          <p:cNvPr id="5" name="Content Placeholder 2">
            <a:extLst>
              <a:ext uri="{FF2B5EF4-FFF2-40B4-BE49-F238E27FC236}">
                <a16:creationId xmlns:a16="http://schemas.microsoft.com/office/drawing/2014/main" id="{886E7A61-D1CC-F3CC-14ED-3DEBBBB53A28}"/>
              </a:ext>
            </a:extLst>
          </p:cNvPr>
          <p:cNvSpPr txBox="1">
            <a:spLocks/>
          </p:cNvSpPr>
          <p:nvPr/>
        </p:nvSpPr>
        <p:spPr>
          <a:xfrm>
            <a:off x="10058400" y="2896759"/>
            <a:ext cx="6629400" cy="6742540"/>
          </a:xfrm>
          <a:prstGeom prst="rect">
            <a:avLst/>
          </a:prstGeom>
        </p:spPr>
        <p:txBody>
          <a:bodyPr vert="horz" lIns="91440" tIns="45720" rIns="91440" bIns="45720" rtlCol="0">
            <a:normAutofit lnSpcReduction="1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a:t>OHS Parent Volunteer Opportunities:	</a:t>
            </a:r>
          </a:p>
          <a:p>
            <a:pPr lvl="1">
              <a:buFont typeface="Wingdings" panose="05000000000000000000" pitchFamily="2" charset="2"/>
              <a:buChar char="Ø"/>
            </a:pPr>
            <a:r>
              <a:rPr lang="en-US" dirty="0"/>
              <a:t>Athletic Events: Ticket Takers/music DJ/Announcer/general attendance</a:t>
            </a:r>
          </a:p>
          <a:p>
            <a:pPr lvl="1">
              <a:buFont typeface="Wingdings" panose="05000000000000000000" pitchFamily="2" charset="2"/>
              <a:buChar char="Ø"/>
            </a:pPr>
            <a:r>
              <a:rPr lang="en-US" dirty="0"/>
              <a:t>School Advisory Committee</a:t>
            </a:r>
          </a:p>
          <a:p>
            <a:pPr lvl="1">
              <a:buFont typeface="Wingdings" panose="05000000000000000000" pitchFamily="2" charset="2"/>
              <a:buChar char="Ø"/>
            </a:pPr>
            <a:r>
              <a:rPr lang="en-US" dirty="0"/>
              <a:t>Theater Trips</a:t>
            </a:r>
          </a:p>
          <a:p>
            <a:pPr lvl="1">
              <a:buFont typeface="Wingdings" panose="05000000000000000000" pitchFamily="2" charset="2"/>
              <a:buChar char="Ø"/>
            </a:pPr>
            <a:r>
              <a:rPr lang="en-US" dirty="0"/>
              <a:t>Drama Production Assistance</a:t>
            </a:r>
          </a:p>
          <a:p>
            <a:pPr lvl="1">
              <a:buFont typeface="Wingdings" panose="05000000000000000000" pitchFamily="2" charset="2"/>
              <a:buChar char="Ø"/>
            </a:pPr>
            <a:r>
              <a:rPr lang="en-US" dirty="0"/>
              <a:t>Homecoming Dance</a:t>
            </a:r>
          </a:p>
          <a:p>
            <a:pPr lvl="1">
              <a:buFont typeface="Wingdings" panose="05000000000000000000" pitchFamily="2" charset="2"/>
              <a:buChar char="Ø"/>
            </a:pPr>
            <a:r>
              <a:rPr lang="en-US" dirty="0"/>
              <a:t>Athletic Boosters: Concessions/tickets/fundraisers</a:t>
            </a:r>
          </a:p>
          <a:p>
            <a:pPr lvl="1">
              <a:buFont typeface="Wingdings" panose="05000000000000000000" pitchFamily="2" charset="2"/>
              <a:buChar char="Ø"/>
            </a:pPr>
            <a:r>
              <a:rPr lang="en-US" dirty="0"/>
              <a:t>All sports: cook and provide pre-game meals, assist with travel</a:t>
            </a:r>
          </a:p>
          <a:p>
            <a:pPr lvl="1">
              <a:buFont typeface="Wingdings" panose="05000000000000000000" pitchFamily="2" charset="2"/>
              <a:buChar char="Ø"/>
            </a:pPr>
            <a:r>
              <a:rPr lang="en-US" dirty="0"/>
              <a:t>Senior Night Organization/fundraising</a:t>
            </a:r>
          </a:p>
          <a:p>
            <a:pPr lvl="1">
              <a:buFont typeface="Wingdings" panose="05000000000000000000" pitchFamily="2" charset="2"/>
              <a:buChar char="Ø"/>
            </a:pPr>
            <a:r>
              <a:rPr lang="en-US" dirty="0"/>
              <a:t>Open House </a:t>
            </a:r>
          </a:p>
          <a:p>
            <a:pPr lvl="1"/>
            <a:endParaRPr lang="en-US" dirty="0"/>
          </a:p>
          <a:p>
            <a:pPr lvl="1"/>
            <a:endParaRPr lang="en-US" dirty="0"/>
          </a:p>
          <a:p>
            <a:pPr lvl="1"/>
            <a:endParaRPr lang="en-US" dirty="0"/>
          </a:p>
        </p:txBody>
      </p:sp>
      <p:pic>
        <p:nvPicPr>
          <p:cNvPr id="8" name="Picture 7" descr="A blue and purple logo&#10;&#10;AI-generated content may be incorrect.">
            <a:extLst>
              <a:ext uri="{FF2B5EF4-FFF2-40B4-BE49-F238E27FC236}">
                <a16:creationId xmlns:a16="http://schemas.microsoft.com/office/drawing/2014/main" id="{1F672B65-BA1F-4F6A-C0A0-DD788019913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19400" y="219392"/>
            <a:ext cx="3387965" cy="1521971"/>
          </a:xfrm>
          <a:prstGeom prst="rect">
            <a:avLst/>
          </a:prstGeom>
        </p:spPr>
      </p:pic>
      <p:pic>
        <p:nvPicPr>
          <p:cNvPr id="11" name="Picture 10" descr="A blue and grey logo&#10;&#10;AI-generated content may be incorrect.">
            <a:extLst>
              <a:ext uri="{FF2B5EF4-FFF2-40B4-BE49-F238E27FC236}">
                <a16:creationId xmlns:a16="http://schemas.microsoft.com/office/drawing/2014/main" id="{A761932F-8426-D1F1-155F-2DC437495AE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430000" y="219392"/>
            <a:ext cx="3494913" cy="1601365"/>
          </a:xfrm>
          <a:prstGeom prst="rect">
            <a:avLst/>
          </a:prstGeom>
        </p:spPr>
      </p:pic>
    </p:spTree>
    <p:extLst>
      <p:ext uri="{BB962C8B-B14F-4D97-AF65-F5344CB8AC3E}">
        <p14:creationId xmlns:p14="http://schemas.microsoft.com/office/powerpoint/2010/main" val="268555593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643B45-7699-4D7D-2FE5-0054F24AAA4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4815304-473A-93BC-3A54-29560E6FFBEA}"/>
              </a:ext>
            </a:extLst>
          </p:cNvPr>
          <p:cNvSpPr>
            <a:spLocks noGrp="1"/>
          </p:cNvSpPr>
          <p:nvPr>
            <p:ph type="title"/>
          </p:nvPr>
        </p:nvSpPr>
        <p:spPr>
          <a:xfrm>
            <a:off x="533400" y="274638"/>
            <a:ext cx="8229600" cy="1143000"/>
          </a:xfrm>
        </p:spPr>
        <p:txBody>
          <a:bodyPr/>
          <a:lstStyle/>
          <a:p>
            <a:r>
              <a:rPr lang="en-US" dirty="0"/>
              <a:t>Funding Opportunities FY 25</a:t>
            </a:r>
          </a:p>
        </p:txBody>
      </p:sp>
      <p:sp>
        <p:nvSpPr>
          <p:cNvPr id="3" name="Content Placeholder 2">
            <a:extLst>
              <a:ext uri="{FF2B5EF4-FFF2-40B4-BE49-F238E27FC236}">
                <a16:creationId xmlns:a16="http://schemas.microsoft.com/office/drawing/2014/main" id="{788A5B70-CFEA-2E34-DA67-D951E0DCEF6D}"/>
              </a:ext>
            </a:extLst>
          </p:cNvPr>
          <p:cNvSpPr>
            <a:spLocks noGrp="1"/>
          </p:cNvSpPr>
          <p:nvPr>
            <p:ph idx="1"/>
          </p:nvPr>
        </p:nvSpPr>
        <p:spPr>
          <a:xfrm>
            <a:off x="533400" y="1600199"/>
            <a:ext cx="8610600" cy="5870471"/>
          </a:xfrm>
        </p:spPr>
        <p:txBody>
          <a:bodyPr>
            <a:normAutofit fontScale="85000" lnSpcReduction="10000"/>
          </a:bodyPr>
          <a:lstStyle/>
          <a:p>
            <a:r>
              <a:rPr lang="en-US" dirty="0"/>
              <a:t>Preparing for CPA grant – Culinary Remodel $59,000 	(initial preparation)</a:t>
            </a:r>
          </a:p>
          <a:p>
            <a:r>
              <a:rPr lang="en-US" dirty="0"/>
              <a:t>FDA Grant Food Services 			$1.2M </a:t>
            </a:r>
          </a:p>
          <a:p>
            <a:pPr marL="0" indent="0">
              <a:buNone/>
            </a:pPr>
            <a:r>
              <a:rPr lang="en-US" dirty="0"/>
              <a:t>	(initial preparation) </a:t>
            </a:r>
          </a:p>
          <a:p>
            <a:endParaRPr lang="en-US" dirty="0"/>
          </a:p>
          <a:p>
            <a:r>
              <a:rPr lang="en-US" dirty="0"/>
              <a:t>Google Grant – STEM/AI			 $20,000 </a:t>
            </a:r>
          </a:p>
          <a:p>
            <a:r>
              <a:rPr lang="en-US" dirty="0" err="1"/>
              <a:t>IncredibleBank</a:t>
            </a:r>
            <a:r>
              <a:rPr lang="en-US" dirty="0"/>
              <a:t> sponsor of Elementary Robotics Competition 					$  3,000</a:t>
            </a:r>
          </a:p>
          <a:p>
            <a:r>
              <a:rPr lang="en-US" dirty="0" err="1"/>
              <a:t>Gunterberg</a:t>
            </a:r>
            <a:r>
              <a:rPr lang="en-US" dirty="0"/>
              <a:t> Foundation – STEM 		$70,000</a:t>
            </a:r>
          </a:p>
          <a:p>
            <a:r>
              <a:rPr lang="en-US" dirty="0"/>
              <a:t>Rist Foundation 					$30,000</a:t>
            </a:r>
          </a:p>
          <a:p>
            <a:r>
              <a:rPr lang="en-US" dirty="0"/>
              <a:t>Francis Dewing Foundation 			$  5,000</a:t>
            </a:r>
          </a:p>
          <a:p>
            <a:r>
              <a:rPr lang="en-US" dirty="0"/>
              <a:t>Glenn W. Bailey					$20,000</a:t>
            </a:r>
          </a:p>
          <a:p>
            <a:r>
              <a:rPr lang="en-US" dirty="0"/>
              <a:t>OHS Booster Club				$45,736</a:t>
            </a:r>
          </a:p>
        </p:txBody>
      </p:sp>
      <p:sp>
        <p:nvSpPr>
          <p:cNvPr id="4" name="Title 1">
            <a:extLst>
              <a:ext uri="{FF2B5EF4-FFF2-40B4-BE49-F238E27FC236}">
                <a16:creationId xmlns:a16="http://schemas.microsoft.com/office/drawing/2014/main" id="{3299B0B9-B10D-FCD8-D9FA-9A7A33A55B02}"/>
              </a:ext>
            </a:extLst>
          </p:cNvPr>
          <p:cNvSpPr txBox="1">
            <a:spLocks/>
          </p:cNvSpPr>
          <p:nvPr/>
        </p:nvSpPr>
        <p:spPr>
          <a:xfrm>
            <a:off x="9601200" y="274638"/>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a:t>Partnerships</a:t>
            </a:r>
          </a:p>
        </p:txBody>
      </p:sp>
      <p:graphicFrame>
        <p:nvGraphicFramePr>
          <p:cNvPr id="7" name="Content Placeholder 2">
            <a:extLst>
              <a:ext uri="{FF2B5EF4-FFF2-40B4-BE49-F238E27FC236}">
                <a16:creationId xmlns:a16="http://schemas.microsoft.com/office/drawing/2014/main" id="{BF64A265-DF7A-3B67-A2DC-7E619DD248FA}"/>
              </a:ext>
            </a:extLst>
          </p:cNvPr>
          <p:cNvGraphicFramePr/>
          <p:nvPr>
            <p:extLst>
              <p:ext uri="{D42A27DB-BD31-4B8C-83A1-F6EECF244321}">
                <p14:modId xmlns:p14="http://schemas.microsoft.com/office/powerpoint/2010/main" val="2196901243"/>
              </p:ext>
            </p:extLst>
          </p:nvPr>
        </p:nvGraphicFramePr>
        <p:xfrm>
          <a:off x="9372600" y="1600200"/>
          <a:ext cx="8229600" cy="84121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8" name="Picture 7" descr="A blue and green logo&#10;&#10;AI-generated content may be incorrect.">
            <a:extLst>
              <a:ext uri="{FF2B5EF4-FFF2-40B4-BE49-F238E27FC236}">
                <a16:creationId xmlns:a16="http://schemas.microsoft.com/office/drawing/2014/main" id="{09B14C7C-2349-1A2D-D0D6-5978FF7CF731}"/>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362200" y="7511083"/>
            <a:ext cx="4258088" cy="1831254"/>
          </a:xfrm>
          <a:prstGeom prst="rect">
            <a:avLst/>
          </a:prstGeom>
        </p:spPr>
      </p:pic>
      <p:pic>
        <p:nvPicPr>
          <p:cNvPr id="11" name="Picture 10">
            <a:extLst>
              <a:ext uri="{FF2B5EF4-FFF2-40B4-BE49-F238E27FC236}">
                <a16:creationId xmlns:a16="http://schemas.microsoft.com/office/drawing/2014/main" id="{652C9EE5-9E43-DE5E-CE24-727B8DF1F9B0}"/>
              </a:ext>
            </a:extLst>
          </p:cNvPr>
          <p:cNvPicPr>
            <a:picLocks noChangeAspect="1"/>
          </p:cNvPicPr>
          <p:nvPr/>
        </p:nvPicPr>
        <p:blipFill>
          <a:blip r:embed="rId8"/>
          <a:stretch>
            <a:fillRect/>
          </a:stretch>
        </p:blipFill>
        <p:spPr>
          <a:xfrm>
            <a:off x="3352800" y="9382749"/>
            <a:ext cx="2962688" cy="276264"/>
          </a:xfrm>
          <a:prstGeom prst="rect">
            <a:avLst/>
          </a:prstGeom>
        </p:spPr>
      </p:pic>
    </p:spTree>
    <p:extLst>
      <p:ext uri="{BB962C8B-B14F-4D97-AF65-F5344CB8AC3E}">
        <p14:creationId xmlns:p14="http://schemas.microsoft.com/office/powerpoint/2010/main" val="59445222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765423" y="4123120"/>
            <a:ext cx="526554" cy="532663"/>
            <a:chOff x="0" y="0"/>
            <a:chExt cx="119806" cy="121196"/>
          </a:xfrm>
        </p:grpSpPr>
        <p:sp>
          <p:nvSpPr>
            <p:cNvPr id="3" name="Freeform 3"/>
            <p:cNvSpPr/>
            <p:nvPr/>
          </p:nvSpPr>
          <p:spPr>
            <a:xfrm>
              <a:off x="0" y="0"/>
              <a:ext cx="119806" cy="121196"/>
            </a:xfrm>
            <a:custGeom>
              <a:avLst/>
              <a:gdLst/>
              <a:ahLst/>
              <a:cxnLst/>
              <a:rect l="l" t="t" r="r" b="b"/>
              <a:pathLst>
                <a:path w="119806" h="121196">
                  <a:moveTo>
                    <a:pt x="0" y="0"/>
                  </a:moveTo>
                  <a:lnTo>
                    <a:pt x="119806" y="0"/>
                  </a:lnTo>
                  <a:lnTo>
                    <a:pt x="119806" y="121196"/>
                  </a:lnTo>
                  <a:lnTo>
                    <a:pt x="0" y="121196"/>
                  </a:lnTo>
                  <a:close/>
                </a:path>
              </a:pathLst>
            </a:custGeom>
            <a:solidFill>
              <a:srgbClr val="08377C"/>
            </a:solidFill>
          </p:spPr>
          <p:txBody>
            <a:bodyPr/>
            <a:lstStyle/>
            <a:p>
              <a:endParaRPr lang="en-US"/>
            </a:p>
          </p:txBody>
        </p:sp>
        <p:sp>
          <p:nvSpPr>
            <p:cNvPr id="4" name="TextBox 4"/>
            <p:cNvSpPr txBox="1"/>
            <p:nvPr/>
          </p:nvSpPr>
          <p:spPr>
            <a:xfrm>
              <a:off x="0" y="-38100"/>
              <a:ext cx="119806" cy="159296"/>
            </a:xfrm>
            <a:prstGeom prst="rect">
              <a:avLst/>
            </a:prstGeom>
          </p:spPr>
          <p:txBody>
            <a:bodyPr lIns="50800" tIns="50800" rIns="50800" bIns="50800" rtlCol="0" anchor="ctr"/>
            <a:lstStyle/>
            <a:p>
              <a:pPr algn="ctr">
                <a:lnSpc>
                  <a:spcPts val="3079"/>
                </a:lnSpc>
              </a:pPr>
              <a:r>
                <a:rPr lang="en-US" sz="2199">
                  <a:solidFill>
                    <a:srgbClr val="FFFFFF"/>
                  </a:solidFill>
                  <a:latin typeface="Montserrat Classic"/>
                  <a:ea typeface="Montserrat Classic"/>
                  <a:cs typeface="Montserrat Classic"/>
                  <a:sym typeface="Montserrat Classic"/>
                </a:rPr>
                <a:t>CA</a:t>
              </a:r>
            </a:p>
          </p:txBody>
        </p:sp>
      </p:grpSp>
      <p:grpSp>
        <p:nvGrpSpPr>
          <p:cNvPr id="5" name="Group 5"/>
          <p:cNvGrpSpPr/>
          <p:nvPr/>
        </p:nvGrpSpPr>
        <p:grpSpPr>
          <a:xfrm>
            <a:off x="765423" y="5143500"/>
            <a:ext cx="526554" cy="532663"/>
            <a:chOff x="0" y="0"/>
            <a:chExt cx="119806" cy="121196"/>
          </a:xfrm>
        </p:grpSpPr>
        <p:sp>
          <p:nvSpPr>
            <p:cNvPr id="6" name="Freeform 6"/>
            <p:cNvSpPr/>
            <p:nvPr/>
          </p:nvSpPr>
          <p:spPr>
            <a:xfrm>
              <a:off x="0" y="0"/>
              <a:ext cx="119806" cy="121196"/>
            </a:xfrm>
            <a:custGeom>
              <a:avLst/>
              <a:gdLst/>
              <a:ahLst/>
              <a:cxnLst/>
              <a:rect l="l" t="t" r="r" b="b"/>
              <a:pathLst>
                <a:path w="119806" h="121196">
                  <a:moveTo>
                    <a:pt x="0" y="0"/>
                  </a:moveTo>
                  <a:lnTo>
                    <a:pt x="119806" y="0"/>
                  </a:lnTo>
                  <a:lnTo>
                    <a:pt x="119806" y="121196"/>
                  </a:lnTo>
                  <a:lnTo>
                    <a:pt x="0" y="121196"/>
                  </a:lnTo>
                  <a:close/>
                </a:path>
              </a:pathLst>
            </a:custGeom>
            <a:solidFill>
              <a:srgbClr val="08377C"/>
            </a:solidFill>
          </p:spPr>
          <p:txBody>
            <a:bodyPr/>
            <a:lstStyle/>
            <a:p>
              <a:endParaRPr lang="en-US"/>
            </a:p>
          </p:txBody>
        </p:sp>
        <p:sp>
          <p:nvSpPr>
            <p:cNvPr id="7" name="TextBox 7"/>
            <p:cNvSpPr txBox="1"/>
            <p:nvPr/>
          </p:nvSpPr>
          <p:spPr>
            <a:xfrm>
              <a:off x="0" y="-38100"/>
              <a:ext cx="119806" cy="159296"/>
            </a:xfrm>
            <a:prstGeom prst="rect">
              <a:avLst/>
            </a:prstGeom>
          </p:spPr>
          <p:txBody>
            <a:bodyPr lIns="50800" tIns="50800" rIns="50800" bIns="50800" rtlCol="0" anchor="ctr"/>
            <a:lstStyle/>
            <a:p>
              <a:pPr algn="ctr">
                <a:lnSpc>
                  <a:spcPts val="3079"/>
                </a:lnSpc>
              </a:pPr>
              <a:r>
                <a:rPr lang="en-US" sz="2199">
                  <a:solidFill>
                    <a:srgbClr val="FFFFFF"/>
                  </a:solidFill>
                  <a:latin typeface="Montserrat Classic"/>
                  <a:ea typeface="Montserrat Classic"/>
                  <a:cs typeface="Montserrat Classic"/>
                  <a:sym typeface="Montserrat Classic"/>
                </a:rPr>
                <a:t>CL</a:t>
              </a:r>
            </a:p>
          </p:txBody>
        </p:sp>
      </p:grpSp>
      <p:grpSp>
        <p:nvGrpSpPr>
          <p:cNvPr id="8" name="Group 8"/>
          <p:cNvGrpSpPr/>
          <p:nvPr/>
        </p:nvGrpSpPr>
        <p:grpSpPr>
          <a:xfrm>
            <a:off x="765423" y="6394806"/>
            <a:ext cx="526554" cy="532663"/>
            <a:chOff x="0" y="0"/>
            <a:chExt cx="119806" cy="121196"/>
          </a:xfrm>
        </p:grpSpPr>
        <p:sp>
          <p:nvSpPr>
            <p:cNvPr id="9" name="Freeform 9"/>
            <p:cNvSpPr/>
            <p:nvPr/>
          </p:nvSpPr>
          <p:spPr>
            <a:xfrm>
              <a:off x="0" y="0"/>
              <a:ext cx="119806" cy="121196"/>
            </a:xfrm>
            <a:custGeom>
              <a:avLst/>
              <a:gdLst/>
              <a:ahLst/>
              <a:cxnLst/>
              <a:rect l="l" t="t" r="r" b="b"/>
              <a:pathLst>
                <a:path w="119806" h="121196">
                  <a:moveTo>
                    <a:pt x="0" y="0"/>
                  </a:moveTo>
                  <a:lnTo>
                    <a:pt x="119806" y="0"/>
                  </a:lnTo>
                  <a:lnTo>
                    <a:pt x="119806" y="121196"/>
                  </a:lnTo>
                  <a:lnTo>
                    <a:pt x="0" y="121196"/>
                  </a:lnTo>
                  <a:close/>
                </a:path>
              </a:pathLst>
            </a:custGeom>
            <a:solidFill>
              <a:srgbClr val="08377C"/>
            </a:solidFill>
          </p:spPr>
          <p:txBody>
            <a:bodyPr/>
            <a:lstStyle/>
            <a:p>
              <a:endParaRPr lang="en-US"/>
            </a:p>
          </p:txBody>
        </p:sp>
        <p:sp>
          <p:nvSpPr>
            <p:cNvPr id="10" name="TextBox 10"/>
            <p:cNvSpPr txBox="1"/>
            <p:nvPr/>
          </p:nvSpPr>
          <p:spPr>
            <a:xfrm>
              <a:off x="0" y="-38100"/>
              <a:ext cx="119806" cy="159296"/>
            </a:xfrm>
            <a:prstGeom prst="rect">
              <a:avLst/>
            </a:prstGeom>
          </p:spPr>
          <p:txBody>
            <a:bodyPr lIns="50800" tIns="50800" rIns="50800" bIns="50800" rtlCol="0" anchor="ctr"/>
            <a:lstStyle/>
            <a:p>
              <a:pPr algn="ctr">
                <a:lnSpc>
                  <a:spcPts val="3079"/>
                </a:lnSpc>
              </a:pPr>
              <a:r>
                <a:rPr lang="en-US" sz="2199">
                  <a:solidFill>
                    <a:srgbClr val="FFFFFF"/>
                  </a:solidFill>
                  <a:latin typeface="Montserrat Classic"/>
                  <a:ea typeface="Montserrat Classic"/>
                  <a:cs typeface="Montserrat Classic"/>
                  <a:sym typeface="Montserrat Classic"/>
                </a:rPr>
                <a:t>BC</a:t>
              </a:r>
            </a:p>
          </p:txBody>
        </p:sp>
      </p:grpSp>
      <p:grpSp>
        <p:nvGrpSpPr>
          <p:cNvPr id="11" name="Group 11"/>
          <p:cNvGrpSpPr/>
          <p:nvPr/>
        </p:nvGrpSpPr>
        <p:grpSpPr>
          <a:xfrm>
            <a:off x="765423" y="7690849"/>
            <a:ext cx="526554" cy="532663"/>
            <a:chOff x="0" y="0"/>
            <a:chExt cx="119806" cy="121196"/>
          </a:xfrm>
        </p:grpSpPr>
        <p:sp>
          <p:nvSpPr>
            <p:cNvPr id="12" name="Freeform 12"/>
            <p:cNvSpPr/>
            <p:nvPr/>
          </p:nvSpPr>
          <p:spPr>
            <a:xfrm>
              <a:off x="0" y="0"/>
              <a:ext cx="119806" cy="121196"/>
            </a:xfrm>
            <a:custGeom>
              <a:avLst/>
              <a:gdLst/>
              <a:ahLst/>
              <a:cxnLst/>
              <a:rect l="l" t="t" r="r" b="b"/>
              <a:pathLst>
                <a:path w="119806" h="121196">
                  <a:moveTo>
                    <a:pt x="0" y="0"/>
                  </a:moveTo>
                  <a:lnTo>
                    <a:pt x="119806" y="0"/>
                  </a:lnTo>
                  <a:lnTo>
                    <a:pt x="119806" y="121196"/>
                  </a:lnTo>
                  <a:lnTo>
                    <a:pt x="0" y="121196"/>
                  </a:lnTo>
                  <a:close/>
                </a:path>
              </a:pathLst>
            </a:custGeom>
            <a:solidFill>
              <a:srgbClr val="08377C"/>
            </a:solidFill>
          </p:spPr>
          <p:txBody>
            <a:bodyPr/>
            <a:lstStyle/>
            <a:p>
              <a:endParaRPr lang="en-US"/>
            </a:p>
          </p:txBody>
        </p:sp>
        <p:sp>
          <p:nvSpPr>
            <p:cNvPr id="13" name="TextBox 13"/>
            <p:cNvSpPr txBox="1"/>
            <p:nvPr/>
          </p:nvSpPr>
          <p:spPr>
            <a:xfrm>
              <a:off x="0" y="-38100"/>
              <a:ext cx="119806" cy="159296"/>
            </a:xfrm>
            <a:prstGeom prst="rect">
              <a:avLst/>
            </a:prstGeom>
          </p:spPr>
          <p:txBody>
            <a:bodyPr lIns="50800" tIns="50800" rIns="50800" bIns="50800" rtlCol="0" anchor="ctr"/>
            <a:lstStyle/>
            <a:p>
              <a:pPr algn="ctr">
                <a:lnSpc>
                  <a:spcPts val="3079"/>
                </a:lnSpc>
              </a:pPr>
              <a:r>
                <a:rPr lang="en-US" sz="2199" dirty="0">
                  <a:solidFill>
                    <a:srgbClr val="FFFFFF"/>
                  </a:solidFill>
                  <a:latin typeface="Montserrat Classic"/>
                  <a:ea typeface="Montserrat Classic"/>
                  <a:cs typeface="Montserrat Classic"/>
                  <a:sym typeface="Montserrat Classic"/>
                </a:rPr>
                <a:t>BC</a:t>
              </a:r>
            </a:p>
          </p:txBody>
        </p:sp>
      </p:grpSp>
      <p:grpSp>
        <p:nvGrpSpPr>
          <p:cNvPr id="14" name="Group 14"/>
          <p:cNvGrpSpPr/>
          <p:nvPr/>
        </p:nvGrpSpPr>
        <p:grpSpPr>
          <a:xfrm>
            <a:off x="765423" y="8601201"/>
            <a:ext cx="526554" cy="532663"/>
            <a:chOff x="0" y="0"/>
            <a:chExt cx="119806" cy="121196"/>
          </a:xfrm>
        </p:grpSpPr>
        <p:sp>
          <p:nvSpPr>
            <p:cNvPr id="15" name="Freeform 15"/>
            <p:cNvSpPr/>
            <p:nvPr/>
          </p:nvSpPr>
          <p:spPr>
            <a:xfrm>
              <a:off x="0" y="0"/>
              <a:ext cx="119806" cy="121196"/>
            </a:xfrm>
            <a:custGeom>
              <a:avLst/>
              <a:gdLst/>
              <a:ahLst/>
              <a:cxnLst/>
              <a:rect l="l" t="t" r="r" b="b"/>
              <a:pathLst>
                <a:path w="119806" h="121196">
                  <a:moveTo>
                    <a:pt x="0" y="0"/>
                  </a:moveTo>
                  <a:lnTo>
                    <a:pt x="119806" y="0"/>
                  </a:lnTo>
                  <a:lnTo>
                    <a:pt x="119806" y="121196"/>
                  </a:lnTo>
                  <a:lnTo>
                    <a:pt x="0" y="121196"/>
                  </a:lnTo>
                  <a:close/>
                </a:path>
              </a:pathLst>
            </a:custGeom>
            <a:solidFill>
              <a:srgbClr val="08377C"/>
            </a:solidFill>
          </p:spPr>
          <p:txBody>
            <a:bodyPr/>
            <a:lstStyle/>
            <a:p>
              <a:endParaRPr lang="en-US"/>
            </a:p>
          </p:txBody>
        </p:sp>
        <p:sp>
          <p:nvSpPr>
            <p:cNvPr id="16" name="TextBox 16"/>
            <p:cNvSpPr txBox="1"/>
            <p:nvPr/>
          </p:nvSpPr>
          <p:spPr>
            <a:xfrm>
              <a:off x="0" y="-38100"/>
              <a:ext cx="119806" cy="159296"/>
            </a:xfrm>
            <a:prstGeom prst="rect">
              <a:avLst/>
            </a:prstGeom>
          </p:spPr>
          <p:txBody>
            <a:bodyPr lIns="50800" tIns="50800" rIns="50800" bIns="50800" rtlCol="0" anchor="ctr"/>
            <a:lstStyle/>
            <a:p>
              <a:pPr algn="ctr">
                <a:lnSpc>
                  <a:spcPts val="3079"/>
                </a:lnSpc>
              </a:pPr>
              <a:r>
                <a:rPr lang="en-US" sz="2199">
                  <a:solidFill>
                    <a:srgbClr val="FFFFFF"/>
                  </a:solidFill>
                  <a:latin typeface="Montserrat Classic"/>
                  <a:ea typeface="Montserrat Classic"/>
                  <a:cs typeface="Montserrat Classic"/>
                  <a:sym typeface="Montserrat Classic"/>
                </a:rPr>
                <a:t>ED</a:t>
              </a:r>
            </a:p>
          </p:txBody>
        </p:sp>
      </p:grpSp>
      <p:grpSp>
        <p:nvGrpSpPr>
          <p:cNvPr id="17" name="Group 17"/>
          <p:cNvGrpSpPr/>
          <p:nvPr/>
        </p:nvGrpSpPr>
        <p:grpSpPr>
          <a:xfrm>
            <a:off x="5296448" y="4081173"/>
            <a:ext cx="526554" cy="532663"/>
            <a:chOff x="0" y="0"/>
            <a:chExt cx="119806" cy="121196"/>
          </a:xfrm>
        </p:grpSpPr>
        <p:sp>
          <p:nvSpPr>
            <p:cNvPr id="18" name="Freeform 18"/>
            <p:cNvSpPr/>
            <p:nvPr/>
          </p:nvSpPr>
          <p:spPr>
            <a:xfrm>
              <a:off x="0" y="0"/>
              <a:ext cx="119806" cy="121196"/>
            </a:xfrm>
            <a:custGeom>
              <a:avLst/>
              <a:gdLst/>
              <a:ahLst/>
              <a:cxnLst/>
              <a:rect l="l" t="t" r="r" b="b"/>
              <a:pathLst>
                <a:path w="119806" h="121196">
                  <a:moveTo>
                    <a:pt x="0" y="0"/>
                  </a:moveTo>
                  <a:lnTo>
                    <a:pt x="119806" y="0"/>
                  </a:lnTo>
                  <a:lnTo>
                    <a:pt x="119806" y="121196"/>
                  </a:lnTo>
                  <a:lnTo>
                    <a:pt x="0" y="121196"/>
                  </a:lnTo>
                  <a:close/>
                </a:path>
              </a:pathLst>
            </a:custGeom>
            <a:solidFill>
              <a:srgbClr val="08377C"/>
            </a:solidFill>
          </p:spPr>
          <p:txBody>
            <a:bodyPr/>
            <a:lstStyle/>
            <a:p>
              <a:endParaRPr lang="en-US"/>
            </a:p>
          </p:txBody>
        </p:sp>
        <p:sp>
          <p:nvSpPr>
            <p:cNvPr id="19" name="TextBox 19"/>
            <p:cNvSpPr txBox="1"/>
            <p:nvPr/>
          </p:nvSpPr>
          <p:spPr>
            <a:xfrm>
              <a:off x="0" y="-38100"/>
              <a:ext cx="119806" cy="159296"/>
            </a:xfrm>
            <a:prstGeom prst="rect">
              <a:avLst/>
            </a:prstGeom>
          </p:spPr>
          <p:txBody>
            <a:bodyPr lIns="50800" tIns="50800" rIns="50800" bIns="50800" rtlCol="0" anchor="ctr"/>
            <a:lstStyle/>
            <a:p>
              <a:pPr algn="ctr">
                <a:lnSpc>
                  <a:spcPts val="3079"/>
                </a:lnSpc>
              </a:pPr>
              <a:r>
                <a:rPr lang="en-US" sz="2199">
                  <a:solidFill>
                    <a:srgbClr val="FFFFFF"/>
                  </a:solidFill>
                  <a:latin typeface="Montserrat Classic"/>
                  <a:ea typeface="Montserrat Classic"/>
                  <a:cs typeface="Montserrat Classic"/>
                  <a:sym typeface="Montserrat Classic"/>
                </a:rPr>
                <a:t>CA</a:t>
              </a:r>
            </a:p>
          </p:txBody>
        </p:sp>
      </p:grpSp>
      <p:grpSp>
        <p:nvGrpSpPr>
          <p:cNvPr id="20" name="Group 20"/>
          <p:cNvGrpSpPr/>
          <p:nvPr/>
        </p:nvGrpSpPr>
        <p:grpSpPr>
          <a:xfrm>
            <a:off x="5296448" y="5009985"/>
            <a:ext cx="526554" cy="532663"/>
            <a:chOff x="0" y="0"/>
            <a:chExt cx="119806" cy="121196"/>
          </a:xfrm>
        </p:grpSpPr>
        <p:sp>
          <p:nvSpPr>
            <p:cNvPr id="21" name="Freeform 21"/>
            <p:cNvSpPr/>
            <p:nvPr/>
          </p:nvSpPr>
          <p:spPr>
            <a:xfrm>
              <a:off x="0" y="0"/>
              <a:ext cx="119806" cy="121196"/>
            </a:xfrm>
            <a:custGeom>
              <a:avLst/>
              <a:gdLst/>
              <a:ahLst/>
              <a:cxnLst/>
              <a:rect l="l" t="t" r="r" b="b"/>
              <a:pathLst>
                <a:path w="119806" h="121196">
                  <a:moveTo>
                    <a:pt x="0" y="0"/>
                  </a:moveTo>
                  <a:lnTo>
                    <a:pt x="119806" y="0"/>
                  </a:lnTo>
                  <a:lnTo>
                    <a:pt x="119806" y="121196"/>
                  </a:lnTo>
                  <a:lnTo>
                    <a:pt x="0" y="121196"/>
                  </a:lnTo>
                  <a:close/>
                </a:path>
              </a:pathLst>
            </a:custGeom>
            <a:solidFill>
              <a:srgbClr val="08377C"/>
            </a:solidFill>
          </p:spPr>
          <p:txBody>
            <a:bodyPr/>
            <a:lstStyle/>
            <a:p>
              <a:endParaRPr lang="en-US"/>
            </a:p>
          </p:txBody>
        </p:sp>
        <p:sp>
          <p:nvSpPr>
            <p:cNvPr id="22" name="TextBox 22"/>
            <p:cNvSpPr txBox="1"/>
            <p:nvPr/>
          </p:nvSpPr>
          <p:spPr>
            <a:xfrm>
              <a:off x="0" y="-38100"/>
              <a:ext cx="119806" cy="159296"/>
            </a:xfrm>
            <a:prstGeom prst="rect">
              <a:avLst/>
            </a:prstGeom>
          </p:spPr>
          <p:txBody>
            <a:bodyPr lIns="50800" tIns="50800" rIns="50800" bIns="50800" rtlCol="0" anchor="ctr"/>
            <a:lstStyle/>
            <a:p>
              <a:pPr algn="ctr">
                <a:lnSpc>
                  <a:spcPts val="3079"/>
                </a:lnSpc>
              </a:pPr>
              <a:r>
                <a:rPr lang="en-US" sz="2199">
                  <a:solidFill>
                    <a:srgbClr val="FFFFFF"/>
                  </a:solidFill>
                  <a:latin typeface="Montserrat Classic"/>
                  <a:ea typeface="Montserrat Classic"/>
                  <a:cs typeface="Montserrat Classic"/>
                  <a:sym typeface="Montserrat Classic"/>
                </a:rPr>
                <a:t>PR</a:t>
              </a:r>
            </a:p>
          </p:txBody>
        </p:sp>
      </p:grpSp>
      <p:sp>
        <p:nvSpPr>
          <p:cNvPr id="23" name="Freeform 23"/>
          <p:cNvSpPr/>
          <p:nvPr/>
        </p:nvSpPr>
        <p:spPr>
          <a:xfrm>
            <a:off x="9595777" y="876348"/>
            <a:ext cx="8476683" cy="8473151"/>
          </a:xfrm>
          <a:custGeom>
            <a:avLst/>
            <a:gdLst/>
            <a:ahLst/>
            <a:cxnLst/>
            <a:rect l="l" t="t" r="r" b="b"/>
            <a:pathLst>
              <a:path w="8476683" h="8473151">
                <a:moveTo>
                  <a:pt x="0" y="0"/>
                </a:moveTo>
                <a:lnTo>
                  <a:pt x="8476683" y="0"/>
                </a:lnTo>
                <a:lnTo>
                  <a:pt x="8476683" y="8473151"/>
                </a:lnTo>
                <a:lnTo>
                  <a:pt x="0" y="8473151"/>
                </a:lnTo>
                <a:lnTo>
                  <a:pt x="0" y="0"/>
                </a:lnTo>
                <a:close/>
              </a:path>
            </a:pathLst>
          </a:custGeom>
          <a:blipFill>
            <a:blip r:embed="rId2"/>
            <a:stretch>
              <a:fillRect/>
            </a:stretch>
          </a:blipFill>
        </p:spPr>
        <p:txBody>
          <a:bodyPr/>
          <a:lstStyle/>
          <a:p>
            <a:endParaRPr lang="en-US"/>
          </a:p>
        </p:txBody>
      </p:sp>
      <p:grpSp>
        <p:nvGrpSpPr>
          <p:cNvPr id="24" name="Group 24"/>
          <p:cNvGrpSpPr/>
          <p:nvPr/>
        </p:nvGrpSpPr>
        <p:grpSpPr>
          <a:xfrm>
            <a:off x="13955786" y="-254854"/>
            <a:ext cx="4632524" cy="10815226"/>
            <a:chOff x="0" y="0"/>
            <a:chExt cx="1220089" cy="2848455"/>
          </a:xfrm>
        </p:grpSpPr>
        <p:sp>
          <p:nvSpPr>
            <p:cNvPr id="25" name="Freeform 25"/>
            <p:cNvSpPr/>
            <p:nvPr/>
          </p:nvSpPr>
          <p:spPr>
            <a:xfrm>
              <a:off x="0" y="0"/>
              <a:ext cx="1220089" cy="2848455"/>
            </a:xfrm>
            <a:custGeom>
              <a:avLst/>
              <a:gdLst/>
              <a:ahLst/>
              <a:cxnLst/>
              <a:rect l="l" t="t" r="r" b="b"/>
              <a:pathLst>
                <a:path w="1220089" h="2848455">
                  <a:moveTo>
                    <a:pt x="0" y="0"/>
                  </a:moveTo>
                  <a:lnTo>
                    <a:pt x="1220089" y="0"/>
                  </a:lnTo>
                  <a:lnTo>
                    <a:pt x="1220089" y="2848455"/>
                  </a:lnTo>
                  <a:lnTo>
                    <a:pt x="0" y="2848455"/>
                  </a:lnTo>
                  <a:close/>
                </a:path>
              </a:pathLst>
            </a:custGeom>
            <a:solidFill>
              <a:srgbClr val="08377C"/>
            </a:solidFill>
          </p:spPr>
          <p:txBody>
            <a:bodyPr/>
            <a:lstStyle/>
            <a:p>
              <a:endParaRPr lang="en-US"/>
            </a:p>
          </p:txBody>
        </p:sp>
        <p:sp>
          <p:nvSpPr>
            <p:cNvPr id="26" name="TextBox 26"/>
            <p:cNvSpPr txBox="1"/>
            <p:nvPr/>
          </p:nvSpPr>
          <p:spPr>
            <a:xfrm>
              <a:off x="0" y="-47625"/>
              <a:ext cx="1220089" cy="2896080"/>
            </a:xfrm>
            <a:prstGeom prst="rect">
              <a:avLst/>
            </a:prstGeom>
          </p:spPr>
          <p:txBody>
            <a:bodyPr lIns="50800" tIns="50800" rIns="50800" bIns="50800" rtlCol="0" anchor="ctr"/>
            <a:lstStyle/>
            <a:p>
              <a:pPr algn="ctr">
                <a:lnSpc>
                  <a:spcPts val="2659"/>
                </a:lnSpc>
              </a:pPr>
              <a:endParaRPr/>
            </a:p>
          </p:txBody>
        </p:sp>
      </p:grpSp>
      <p:grpSp>
        <p:nvGrpSpPr>
          <p:cNvPr id="27" name="Group 27"/>
          <p:cNvGrpSpPr/>
          <p:nvPr/>
        </p:nvGrpSpPr>
        <p:grpSpPr>
          <a:xfrm>
            <a:off x="10292147" y="1635671"/>
            <a:ext cx="7015658" cy="7015658"/>
            <a:chOff x="0" y="0"/>
            <a:chExt cx="812800" cy="812800"/>
          </a:xfrm>
        </p:grpSpPr>
        <p:sp>
          <p:nvSpPr>
            <p:cNvPr id="28" name="Freeform 2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8377C"/>
            </a:solidFill>
            <a:ln cap="sq">
              <a:noFill/>
              <a:prstDash val="solid"/>
              <a:miter/>
            </a:ln>
          </p:spPr>
          <p:txBody>
            <a:bodyPr/>
            <a:lstStyle/>
            <a:p>
              <a:endParaRPr lang="en-US"/>
            </a:p>
          </p:txBody>
        </p:sp>
        <p:sp>
          <p:nvSpPr>
            <p:cNvPr id="29" name="TextBox 29"/>
            <p:cNvSpPr txBox="1"/>
            <p:nvPr/>
          </p:nvSpPr>
          <p:spPr>
            <a:xfrm>
              <a:off x="76200" y="38100"/>
              <a:ext cx="660400" cy="698500"/>
            </a:xfrm>
            <a:prstGeom prst="rect">
              <a:avLst/>
            </a:prstGeom>
          </p:spPr>
          <p:txBody>
            <a:bodyPr lIns="50800" tIns="50800" rIns="50800" bIns="50800" rtlCol="0" anchor="ctr"/>
            <a:lstStyle/>
            <a:p>
              <a:pPr marL="0" lvl="0" indent="0" algn="ctr">
                <a:lnSpc>
                  <a:spcPts val="3079"/>
                </a:lnSpc>
                <a:spcBef>
                  <a:spcPct val="0"/>
                </a:spcBef>
              </a:pPr>
              <a:endParaRPr/>
            </a:p>
          </p:txBody>
        </p:sp>
      </p:grpSp>
      <p:grpSp>
        <p:nvGrpSpPr>
          <p:cNvPr id="30" name="Group 30"/>
          <p:cNvGrpSpPr/>
          <p:nvPr/>
        </p:nvGrpSpPr>
        <p:grpSpPr>
          <a:xfrm>
            <a:off x="9606660" y="1860794"/>
            <a:ext cx="7716676" cy="7163271"/>
            <a:chOff x="0" y="0"/>
            <a:chExt cx="6955139" cy="6456349"/>
          </a:xfrm>
        </p:grpSpPr>
        <p:sp>
          <p:nvSpPr>
            <p:cNvPr id="31" name="Freeform 31"/>
            <p:cNvSpPr/>
            <p:nvPr/>
          </p:nvSpPr>
          <p:spPr>
            <a:xfrm>
              <a:off x="0" y="0"/>
              <a:ext cx="6955139" cy="6456349"/>
            </a:xfrm>
            <a:custGeom>
              <a:avLst/>
              <a:gdLst/>
              <a:ahLst/>
              <a:cxnLst/>
              <a:rect l="l" t="t" r="r" b="b"/>
              <a:pathLst>
                <a:path w="6955139" h="6456349">
                  <a:moveTo>
                    <a:pt x="6955139" y="3228213"/>
                  </a:moveTo>
                  <a:cubicBezTo>
                    <a:pt x="6955139" y="5011012"/>
                    <a:pt x="5398148" y="6456349"/>
                    <a:pt x="3477570" y="6456349"/>
                  </a:cubicBezTo>
                  <a:cubicBezTo>
                    <a:pt x="1556964" y="6456349"/>
                    <a:pt x="0" y="5011012"/>
                    <a:pt x="0" y="3228213"/>
                  </a:cubicBezTo>
                  <a:cubicBezTo>
                    <a:pt x="0" y="1445324"/>
                    <a:pt x="1556964" y="0"/>
                    <a:pt x="3477570" y="0"/>
                  </a:cubicBezTo>
                  <a:cubicBezTo>
                    <a:pt x="5398176" y="0"/>
                    <a:pt x="6955139" y="1445324"/>
                    <a:pt x="6955139" y="3228213"/>
                  </a:cubicBezTo>
                  <a:close/>
                </a:path>
              </a:pathLst>
            </a:custGeom>
            <a:blipFill>
              <a:blip r:embed="rId3"/>
              <a:stretch>
                <a:fillRect l="-11810" r="-11810"/>
              </a:stretch>
            </a:blipFill>
          </p:spPr>
          <p:txBody>
            <a:bodyPr/>
            <a:lstStyle/>
            <a:p>
              <a:endParaRPr lang="en-US"/>
            </a:p>
          </p:txBody>
        </p:sp>
      </p:grpSp>
      <p:grpSp>
        <p:nvGrpSpPr>
          <p:cNvPr id="32" name="Group 32"/>
          <p:cNvGrpSpPr/>
          <p:nvPr/>
        </p:nvGrpSpPr>
        <p:grpSpPr>
          <a:xfrm>
            <a:off x="5332086" y="6230051"/>
            <a:ext cx="526554" cy="532663"/>
            <a:chOff x="0" y="0"/>
            <a:chExt cx="119806" cy="121196"/>
          </a:xfrm>
        </p:grpSpPr>
        <p:sp>
          <p:nvSpPr>
            <p:cNvPr id="33" name="Freeform 33"/>
            <p:cNvSpPr/>
            <p:nvPr/>
          </p:nvSpPr>
          <p:spPr>
            <a:xfrm>
              <a:off x="0" y="0"/>
              <a:ext cx="119806" cy="121196"/>
            </a:xfrm>
            <a:custGeom>
              <a:avLst/>
              <a:gdLst/>
              <a:ahLst/>
              <a:cxnLst/>
              <a:rect l="l" t="t" r="r" b="b"/>
              <a:pathLst>
                <a:path w="119806" h="121196">
                  <a:moveTo>
                    <a:pt x="0" y="0"/>
                  </a:moveTo>
                  <a:lnTo>
                    <a:pt x="119806" y="0"/>
                  </a:lnTo>
                  <a:lnTo>
                    <a:pt x="119806" y="121196"/>
                  </a:lnTo>
                  <a:lnTo>
                    <a:pt x="0" y="121196"/>
                  </a:lnTo>
                  <a:close/>
                </a:path>
              </a:pathLst>
            </a:custGeom>
            <a:solidFill>
              <a:srgbClr val="08377C"/>
            </a:solidFill>
          </p:spPr>
          <p:txBody>
            <a:bodyPr/>
            <a:lstStyle/>
            <a:p>
              <a:endParaRPr lang="en-US"/>
            </a:p>
          </p:txBody>
        </p:sp>
        <p:sp>
          <p:nvSpPr>
            <p:cNvPr id="34" name="TextBox 34"/>
            <p:cNvSpPr txBox="1"/>
            <p:nvPr/>
          </p:nvSpPr>
          <p:spPr>
            <a:xfrm>
              <a:off x="0" y="-38100"/>
              <a:ext cx="119806" cy="159296"/>
            </a:xfrm>
            <a:prstGeom prst="rect">
              <a:avLst/>
            </a:prstGeom>
          </p:spPr>
          <p:txBody>
            <a:bodyPr lIns="50800" tIns="50800" rIns="50800" bIns="50800" rtlCol="0" anchor="ctr"/>
            <a:lstStyle/>
            <a:p>
              <a:pPr algn="ctr">
                <a:lnSpc>
                  <a:spcPts val="3079"/>
                </a:lnSpc>
              </a:pPr>
              <a:r>
                <a:rPr lang="en-US" sz="2199">
                  <a:solidFill>
                    <a:srgbClr val="FFFFFF"/>
                  </a:solidFill>
                  <a:latin typeface="Montserrat Classic"/>
                  <a:ea typeface="Montserrat Classic"/>
                  <a:cs typeface="Montserrat Classic"/>
                  <a:sym typeface="Montserrat Classic"/>
                </a:rPr>
                <a:t>PR</a:t>
              </a:r>
            </a:p>
          </p:txBody>
        </p:sp>
      </p:grpSp>
      <p:sp>
        <p:nvSpPr>
          <p:cNvPr id="35" name="Freeform 35"/>
          <p:cNvSpPr/>
          <p:nvPr/>
        </p:nvSpPr>
        <p:spPr>
          <a:xfrm rot="-5400000">
            <a:off x="11913575" y="3546946"/>
            <a:ext cx="7715094" cy="3707614"/>
          </a:xfrm>
          <a:custGeom>
            <a:avLst/>
            <a:gdLst/>
            <a:ahLst/>
            <a:cxnLst/>
            <a:rect l="l" t="t" r="r" b="b"/>
            <a:pathLst>
              <a:path w="7715094" h="3707614">
                <a:moveTo>
                  <a:pt x="0" y="0"/>
                </a:moveTo>
                <a:lnTo>
                  <a:pt x="7715094" y="0"/>
                </a:lnTo>
                <a:lnTo>
                  <a:pt x="7715094" y="3707614"/>
                </a:lnTo>
                <a:lnTo>
                  <a:pt x="0" y="3707614"/>
                </a:lnTo>
                <a:lnTo>
                  <a:pt x="0" y="0"/>
                </a:lnTo>
                <a:close/>
              </a:path>
            </a:pathLst>
          </a:custGeom>
          <a:blipFill>
            <a:blip r:embed="rId4">
              <a:extLst>
                <a:ext uri="{96DAC541-7B7A-43D3-8B79-37D633B846F1}">
                  <asvg:svgBlip xmlns:asvg="http://schemas.microsoft.com/office/drawing/2016/SVG/main" r:embed="rId5"/>
                </a:ext>
              </a:extLst>
            </a:blip>
            <a:stretch>
              <a:fillRect t="-5935"/>
            </a:stretch>
          </a:blipFill>
        </p:spPr>
        <p:txBody>
          <a:bodyPr/>
          <a:lstStyle/>
          <a:p>
            <a:endParaRPr lang="en-US"/>
          </a:p>
        </p:txBody>
      </p:sp>
      <p:sp>
        <p:nvSpPr>
          <p:cNvPr id="36" name="TextBox 36"/>
          <p:cNvSpPr txBox="1"/>
          <p:nvPr/>
        </p:nvSpPr>
        <p:spPr>
          <a:xfrm>
            <a:off x="191171" y="2458304"/>
            <a:ext cx="9585600" cy="775145"/>
          </a:xfrm>
          <a:prstGeom prst="rect">
            <a:avLst/>
          </a:prstGeom>
        </p:spPr>
        <p:txBody>
          <a:bodyPr lIns="0" tIns="0" rIns="0" bIns="0" rtlCol="0" anchor="t">
            <a:spAutoFit/>
          </a:bodyPr>
          <a:lstStyle/>
          <a:p>
            <a:pPr marL="0" lvl="0" indent="0" algn="l">
              <a:lnSpc>
                <a:spcPts val="6042"/>
              </a:lnSpc>
              <a:spcBef>
                <a:spcPct val="0"/>
              </a:spcBef>
            </a:pPr>
            <a:r>
              <a:rPr lang="en-US" sz="5035" spc="181">
                <a:solidFill>
                  <a:srgbClr val="2A2E3A"/>
                </a:solidFill>
                <a:latin typeface="Montserrat Classic Bold"/>
                <a:ea typeface="Montserrat Classic Bold"/>
                <a:cs typeface="Montserrat Classic Bold"/>
                <a:sym typeface="Montserrat Classic Bold"/>
              </a:rPr>
              <a:t>Kristifer Jackson, Chair </a:t>
            </a:r>
          </a:p>
        </p:txBody>
      </p:sp>
      <p:sp>
        <p:nvSpPr>
          <p:cNvPr id="37" name="TextBox 37"/>
          <p:cNvSpPr txBox="1"/>
          <p:nvPr/>
        </p:nvSpPr>
        <p:spPr>
          <a:xfrm>
            <a:off x="1479302" y="4107916"/>
            <a:ext cx="3626646" cy="505921"/>
          </a:xfrm>
          <a:prstGeom prst="rect">
            <a:avLst/>
          </a:prstGeom>
        </p:spPr>
        <p:txBody>
          <a:bodyPr lIns="0" tIns="0" rIns="0" bIns="0" rtlCol="0" anchor="t">
            <a:spAutoFit/>
          </a:bodyPr>
          <a:lstStyle/>
          <a:p>
            <a:pPr marL="0" lvl="0" indent="0" algn="l">
              <a:lnSpc>
                <a:spcPts val="4139"/>
              </a:lnSpc>
            </a:pPr>
            <a:r>
              <a:rPr lang="en-US" sz="2956" spc="88">
                <a:solidFill>
                  <a:srgbClr val="2A2E3A"/>
                </a:solidFill>
                <a:latin typeface="Montserrat"/>
                <a:ea typeface="Montserrat"/>
                <a:cs typeface="Montserrat"/>
                <a:sym typeface="Montserrat"/>
              </a:rPr>
              <a:t>Mykisha Atisele</a:t>
            </a:r>
          </a:p>
        </p:txBody>
      </p:sp>
      <p:sp>
        <p:nvSpPr>
          <p:cNvPr id="38" name="TextBox 38"/>
          <p:cNvSpPr txBox="1"/>
          <p:nvPr/>
        </p:nvSpPr>
        <p:spPr>
          <a:xfrm>
            <a:off x="1479302" y="4877632"/>
            <a:ext cx="3113517" cy="1013804"/>
          </a:xfrm>
          <a:prstGeom prst="rect">
            <a:avLst/>
          </a:prstGeom>
        </p:spPr>
        <p:txBody>
          <a:bodyPr lIns="0" tIns="0" rIns="0" bIns="0" rtlCol="0" anchor="t">
            <a:spAutoFit/>
          </a:bodyPr>
          <a:lstStyle/>
          <a:p>
            <a:pPr marL="0" lvl="0" indent="0" algn="l">
              <a:lnSpc>
                <a:spcPts val="4139"/>
              </a:lnSpc>
            </a:pPr>
            <a:r>
              <a:rPr lang="en-US" sz="2956" spc="88" dirty="0">
                <a:solidFill>
                  <a:srgbClr val="2A2E3A"/>
                </a:solidFill>
                <a:latin typeface="Montserrat"/>
                <a:ea typeface="Montserrat"/>
                <a:cs typeface="Montserrat"/>
                <a:sym typeface="Montserrat"/>
              </a:rPr>
              <a:t>Joseph </a:t>
            </a:r>
            <a:r>
              <a:rPr lang="en-US" sz="2956" spc="88" dirty="0" err="1">
                <a:solidFill>
                  <a:srgbClr val="2A2E3A"/>
                </a:solidFill>
                <a:latin typeface="Montserrat"/>
                <a:ea typeface="Montserrat"/>
                <a:cs typeface="Montserrat"/>
                <a:sym typeface="Montserrat"/>
              </a:rPr>
              <a:t>Kilrane</a:t>
            </a:r>
            <a:r>
              <a:rPr lang="en-US" sz="2956" spc="88" dirty="0">
                <a:solidFill>
                  <a:srgbClr val="2A2E3A"/>
                </a:solidFill>
                <a:latin typeface="Montserrat"/>
                <a:ea typeface="Montserrat"/>
                <a:cs typeface="Montserrat"/>
                <a:sym typeface="Montserrat"/>
              </a:rPr>
              <a:t>, District 5</a:t>
            </a:r>
          </a:p>
        </p:txBody>
      </p:sp>
      <p:sp>
        <p:nvSpPr>
          <p:cNvPr id="39" name="TextBox 39"/>
          <p:cNvSpPr txBox="1"/>
          <p:nvPr/>
        </p:nvSpPr>
        <p:spPr>
          <a:xfrm>
            <a:off x="1479302" y="6246546"/>
            <a:ext cx="3113517" cy="984711"/>
          </a:xfrm>
          <a:prstGeom prst="rect">
            <a:avLst/>
          </a:prstGeom>
        </p:spPr>
        <p:txBody>
          <a:bodyPr lIns="0" tIns="0" rIns="0" bIns="0" rtlCol="0" anchor="t">
            <a:spAutoFit/>
          </a:bodyPr>
          <a:lstStyle/>
          <a:p>
            <a:pPr marL="0" lvl="0" indent="0" algn="l">
              <a:lnSpc>
                <a:spcPts val="3999"/>
              </a:lnSpc>
            </a:pPr>
            <a:r>
              <a:rPr lang="en-US" sz="2856" spc="85" dirty="0">
                <a:solidFill>
                  <a:srgbClr val="2A2E3A"/>
                </a:solidFill>
                <a:latin typeface="Montserrat"/>
                <a:ea typeface="Montserrat"/>
                <a:cs typeface="Montserrat"/>
                <a:sym typeface="Montserrat"/>
              </a:rPr>
              <a:t>Karen Michaels, Vice Chair</a:t>
            </a:r>
          </a:p>
        </p:txBody>
      </p:sp>
      <p:sp>
        <p:nvSpPr>
          <p:cNvPr id="41" name="TextBox 41"/>
          <p:cNvSpPr txBox="1"/>
          <p:nvPr/>
        </p:nvSpPr>
        <p:spPr>
          <a:xfrm>
            <a:off x="1620158" y="8601201"/>
            <a:ext cx="3485790" cy="471996"/>
          </a:xfrm>
          <a:prstGeom prst="rect">
            <a:avLst/>
          </a:prstGeom>
        </p:spPr>
        <p:txBody>
          <a:bodyPr lIns="0" tIns="0" rIns="0" bIns="0" rtlCol="0" anchor="t">
            <a:spAutoFit/>
          </a:bodyPr>
          <a:lstStyle/>
          <a:p>
            <a:pPr marL="0" lvl="0" indent="0" algn="l">
              <a:lnSpc>
                <a:spcPts val="3909"/>
              </a:lnSpc>
            </a:pPr>
            <a:r>
              <a:rPr lang="en-US" sz="2792" spc="83" dirty="0">
                <a:solidFill>
                  <a:srgbClr val="2A2E3A"/>
                </a:solidFill>
                <a:latin typeface="Montserrat"/>
                <a:ea typeface="Montserrat"/>
                <a:cs typeface="Montserrat"/>
                <a:sym typeface="Montserrat"/>
              </a:rPr>
              <a:t>Sara Katine</a:t>
            </a:r>
          </a:p>
        </p:txBody>
      </p:sp>
      <p:sp>
        <p:nvSpPr>
          <p:cNvPr id="44" name="TextBox 44"/>
          <p:cNvSpPr txBox="1"/>
          <p:nvPr/>
        </p:nvSpPr>
        <p:spPr>
          <a:xfrm>
            <a:off x="6098613" y="6171128"/>
            <a:ext cx="3257190" cy="1029796"/>
          </a:xfrm>
          <a:prstGeom prst="rect">
            <a:avLst/>
          </a:prstGeom>
        </p:spPr>
        <p:txBody>
          <a:bodyPr lIns="0" tIns="0" rIns="0" bIns="0" rtlCol="0" anchor="t">
            <a:spAutoFit/>
          </a:bodyPr>
          <a:lstStyle/>
          <a:p>
            <a:pPr marL="0" lvl="0" indent="0" algn="l">
              <a:lnSpc>
                <a:spcPts val="4139"/>
              </a:lnSpc>
            </a:pPr>
            <a:r>
              <a:rPr lang="en-US" sz="2956" spc="88" dirty="0">
                <a:solidFill>
                  <a:srgbClr val="2A2E3A"/>
                </a:solidFill>
                <a:latin typeface="Montserrat"/>
                <a:ea typeface="Montserrat"/>
                <a:cs typeface="Montserrat"/>
                <a:sym typeface="Montserrat"/>
              </a:rPr>
              <a:t>Gregor Schade, PR/OMS</a:t>
            </a:r>
          </a:p>
        </p:txBody>
      </p:sp>
      <p:sp>
        <p:nvSpPr>
          <p:cNvPr id="45" name="TextBox 45"/>
          <p:cNvSpPr txBox="1"/>
          <p:nvPr/>
        </p:nvSpPr>
        <p:spPr>
          <a:xfrm>
            <a:off x="191171" y="752186"/>
            <a:ext cx="12692268" cy="2638425"/>
          </a:xfrm>
          <a:prstGeom prst="rect">
            <a:avLst/>
          </a:prstGeom>
        </p:spPr>
        <p:txBody>
          <a:bodyPr lIns="0" tIns="0" rIns="0" bIns="0" rtlCol="0" anchor="t">
            <a:spAutoFit/>
          </a:bodyPr>
          <a:lstStyle/>
          <a:p>
            <a:pPr algn="l">
              <a:lnSpc>
                <a:spcPts val="5991"/>
              </a:lnSpc>
            </a:pPr>
            <a:r>
              <a:rPr lang="en-US" sz="4992" spc="164">
                <a:solidFill>
                  <a:srgbClr val="08377C"/>
                </a:solidFill>
                <a:latin typeface="Montserrat Classic Bold"/>
                <a:ea typeface="Montserrat Classic Bold"/>
                <a:cs typeface="Montserrat Classic Bold"/>
                <a:sym typeface="Montserrat Classic Bold"/>
              </a:rPr>
              <a:t>OUR GOVERNING BOARD</a:t>
            </a:r>
          </a:p>
          <a:p>
            <a:pPr algn="l">
              <a:lnSpc>
                <a:spcPts val="2511"/>
              </a:lnSpc>
            </a:pPr>
            <a:r>
              <a:rPr lang="en-US" sz="2092" spc="69">
                <a:solidFill>
                  <a:srgbClr val="08377C"/>
                </a:solidFill>
                <a:latin typeface="Montserrat Classic Bold"/>
                <a:ea typeface="Montserrat Classic Bold"/>
                <a:cs typeface="Montserrat Classic Bold"/>
                <a:sym typeface="Montserrat Classic Bold"/>
              </a:rPr>
              <a:t>Board Members are appointed by City Council and serve two-year terms.</a:t>
            </a:r>
          </a:p>
          <a:p>
            <a:pPr algn="l">
              <a:lnSpc>
                <a:spcPts val="2511"/>
              </a:lnSpc>
            </a:pPr>
            <a:r>
              <a:rPr lang="en-US" sz="2092" spc="69">
                <a:solidFill>
                  <a:srgbClr val="08377C"/>
                </a:solidFill>
                <a:latin typeface="Montserrat Classic Bold"/>
                <a:ea typeface="Montserrat Classic Bold"/>
                <a:cs typeface="Montserrat Classic Bold"/>
                <a:sym typeface="Montserrat Classic Bold"/>
              </a:rPr>
              <a:t>They are certified by Florida Charter School Governance Training. </a:t>
            </a:r>
          </a:p>
          <a:p>
            <a:pPr algn="l">
              <a:lnSpc>
                <a:spcPts val="2871"/>
              </a:lnSpc>
            </a:pPr>
            <a:endParaRPr lang="en-US" sz="2092" spc="69">
              <a:solidFill>
                <a:srgbClr val="08377C"/>
              </a:solidFill>
              <a:latin typeface="Montserrat Classic Bold"/>
              <a:ea typeface="Montserrat Classic Bold"/>
              <a:cs typeface="Montserrat Classic Bold"/>
              <a:sym typeface="Montserrat Classic Bold"/>
            </a:endParaRPr>
          </a:p>
          <a:p>
            <a:pPr marL="0" lvl="0" indent="0" algn="l">
              <a:lnSpc>
                <a:spcPts val="7071"/>
              </a:lnSpc>
              <a:spcBef>
                <a:spcPct val="0"/>
              </a:spcBef>
            </a:pPr>
            <a:endParaRPr lang="en-US" sz="2092" spc="69">
              <a:solidFill>
                <a:srgbClr val="08377C"/>
              </a:solidFill>
              <a:latin typeface="Montserrat Classic Bold"/>
              <a:ea typeface="Montserrat Classic Bold"/>
              <a:cs typeface="Montserrat Classic Bold"/>
              <a:sym typeface="Montserrat Classic Bold"/>
            </a:endParaRPr>
          </a:p>
        </p:txBody>
      </p:sp>
      <p:grpSp>
        <p:nvGrpSpPr>
          <p:cNvPr id="46" name="Group 46"/>
          <p:cNvGrpSpPr/>
          <p:nvPr/>
        </p:nvGrpSpPr>
        <p:grpSpPr>
          <a:xfrm>
            <a:off x="5332086" y="7494247"/>
            <a:ext cx="526554" cy="532663"/>
            <a:chOff x="0" y="0"/>
            <a:chExt cx="119806" cy="121196"/>
          </a:xfrm>
        </p:grpSpPr>
        <p:sp>
          <p:nvSpPr>
            <p:cNvPr id="47" name="Freeform 47"/>
            <p:cNvSpPr/>
            <p:nvPr/>
          </p:nvSpPr>
          <p:spPr>
            <a:xfrm>
              <a:off x="0" y="0"/>
              <a:ext cx="119806" cy="121196"/>
            </a:xfrm>
            <a:custGeom>
              <a:avLst/>
              <a:gdLst/>
              <a:ahLst/>
              <a:cxnLst/>
              <a:rect l="l" t="t" r="r" b="b"/>
              <a:pathLst>
                <a:path w="119806" h="121196">
                  <a:moveTo>
                    <a:pt x="0" y="0"/>
                  </a:moveTo>
                  <a:lnTo>
                    <a:pt x="119806" y="0"/>
                  </a:lnTo>
                  <a:lnTo>
                    <a:pt x="119806" y="121196"/>
                  </a:lnTo>
                  <a:lnTo>
                    <a:pt x="0" y="121196"/>
                  </a:lnTo>
                  <a:close/>
                </a:path>
              </a:pathLst>
            </a:custGeom>
            <a:solidFill>
              <a:srgbClr val="08377C"/>
            </a:solidFill>
          </p:spPr>
          <p:txBody>
            <a:bodyPr/>
            <a:lstStyle/>
            <a:p>
              <a:endParaRPr lang="en-US"/>
            </a:p>
          </p:txBody>
        </p:sp>
        <p:sp>
          <p:nvSpPr>
            <p:cNvPr id="48" name="TextBox 48"/>
            <p:cNvSpPr txBox="1"/>
            <p:nvPr/>
          </p:nvSpPr>
          <p:spPr>
            <a:xfrm>
              <a:off x="0" y="-38100"/>
              <a:ext cx="119806" cy="159296"/>
            </a:xfrm>
            <a:prstGeom prst="rect">
              <a:avLst/>
            </a:prstGeom>
          </p:spPr>
          <p:txBody>
            <a:bodyPr lIns="50800" tIns="50800" rIns="50800" bIns="50800" rtlCol="0" anchor="ctr"/>
            <a:lstStyle/>
            <a:p>
              <a:pPr algn="ctr">
                <a:lnSpc>
                  <a:spcPts val="3079"/>
                </a:lnSpc>
              </a:pPr>
              <a:r>
                <a:rPr lang="en-US" sz="2199">
                  <a:solidFill>
                    <a:srgbClr val="FFFFFF"/>
                  </a:solidFill>
                  <a:latin typeface="Montserrat Classic Bold"/>
                  <a:ea typeface="Montserrat Classic Bold"/>
                  <a:cs typeface="Montserrat Classic Bold"/>
                  <a:sym typeface="Montserrat Classic Bold"/>
                </a:rPr>
                <a:t>PR</a:t>
              </a:r>
            </a:p>
          </p:txBody>
        </p:sp>
      </p:grpSp>
      <p:grpSp>
        <p:nvGrpSpPr>
          <p:cNvPr id="49" name="Group 49"/>
          <p:cNvGrpSpPr/>
          <p:nvPr/>
        </p:nvGrpSpPr>
        <p:grpSpPr>
          <a:xfrm>
            <a:off x="5261234" y="8725637"/>
            <a:ext cx="526554" cy="532663"/>
            <a:chOff x="0" y="0"/>
            <a:chExt cx="119806" cy="121196"/>
          </a:xfrm>
        </p:grpSpPr>
        <p:sp>
          <p:nvSpPr>
            <p:cNvPr id="50" name="Freeform 50"/>
            <p:cNvSpPr/>
            <p:nvPr/>
          </p:nvSpPr>
          <p:spPr>
            <a:xfrm>
              <a:off x="0" y="0"/>
              <a:ext cx="119806" cy="121196"/>
            </a:xfrm>
            <a:custGeom>
              <a:avLst/>
              <a:gdLst/>
              <a:ahLst/>
              <a:cxnLst/>
              <a:rect l="l" t="t" r="r" b="b"/>
              <a:pathLst>
                <a:path w="119806" h="121196">
                  <a:moveTo>
                    <a:pt x="0" y="0"/>
                  </a:moveTo>
                  <a:lnTo>
                    <a:pt x="119806" y="0"/>
                  </a:lnTo>
                  <a:lnTo>
                    <a:pt x="119806" y="121196"/>
                  </a:lnTo>
                  <a:lnTo>
                    <a:pt x="0" y="121196"/>
                  </a:lnTo>
                  <a:close/>
                </a:path>
              </a:pathLst>
            </a:custGeom>
            <a:solidFill>
              <a:srgbClr val="08377C"/>
            </a:solidFill>
          </p:spPr>
          <p:txBody>
            <a:bodyPr/>
            <a:lstStyle/>
            <a:p>
              <a:endParaRPr lang="en-US"/>
            </a:p>
          </p:txBody>
        </p:sp>
        <p:sp>
          <p:nvSpPr>
            <p:cNvPr id="51" name="TextBox 51"/>
            <p:cNvSpPr txBox="1"/>
            <p:nvPr/>
          </p:nvSpPr>
          <p:spPr>
            <a:xfrm>
              <a:off x="0" y="-38100"/>
              <a:ext cx="119806" cy="159296"/>
            </a:xfrm>
            <a:prstGeom prst="rect">
              <a:avLst/>
            </a:prstGeom>
          </p:spPr>
          <p:txBody>
            <a:bodyPr lIns="50800" tIns="50800" rIns="50800" bIns="50800" rtlCol="0" anchor="ctr"/>
            <a:lstStyle/>
            <a:p>
              <a:pPr algn="ctr">
                <a:lnSpc>
                  <a:spcPts val="3079"/>
                </a:lnSpc>
              </a:pPr>
              <a:r>
                <a:rPr lang="en-US" sz="2199">
                  <a:solidFill>
                    <a:srgbClr val="FFFFFF"/>
                  </a:solidFill>
                  <a:latin typeface="Montserrat Classic Bold"/>
                  <a:ea typeface="Montserrat Classic Bold"/>
                  <a:cs typeface="Montserrat Classic Bold"/>
                  <a:sym typeface="Montserrat Classic Bold"/>
                </a:rPr>
                <a:t>PR</a:t>
              </a:r>
            </a:p>
          </p:txBody>
        </p:sp>
      </p:grpSp>
      <p:sp>
        <p:nvSpPr>
          <p:cNvPr id="52" name="TextBox 52"/>
          <p:cNvSpPr txBox="1"/>
          <p:nvPr/>
        </p:nvSpPr>
        <p:spPr>
          <a:xfrm>
            <a:off x="6080794" y="7424981"/>
            <a:ext cx="3257190" cy="1029796"/>
          </a:xfrm>
          <a:prstGeom prst="rect">
            <a:avLst/>
          </a:prstGeom>
        </p:spPr>
        <p:txBody>
          <a:bodyPr lIns="0" tIns="0" rIns="0" bIns="0" rtlCol="0" anchor="t">
            <a:spAutoFit/>
          </a:bodyPr>
          <a:lstStyle/>
          <a:p>
            <a:pPr marL="0" lvl="0" indent="0" algn="l">
              <a:lnSpc>
                <a:spcPts val="4139"/>
              </a:lnSpc>
            </a:pPr>
            <a:r>
              <a:rPr lang="en-US" sz="2956" spc="88">
                <a:solidFill>
                  <a:srgbClr val="2A2E3A"/>
                </a:solidFill>
                <a:latin typeface="Montserrat"/>
                <a:ea typeface="Montserrat"/>
                <a:cs typeface="Montserrat"/>
                <a:sym typeface="Montserrat"/>
              </a:rPr>
              <a:t>Jose Soto PR/OES</a:t>
            </a:r>
          </a:p>
        </p:txBody>
      </p:sp>
      <p:sp>
        <p:nvSpPr>
          <p:cNvPr id="53" name="TextBox 53"/>
          <p:cNvSpPr txBox="1"/>
          <p:nvPr/>
        </p:nvSpPr>
        <p:spPr>
          <a:xfrm>
            <a:off x="6013502" y="8544051"/>
            <a:ext cx="4425432" cy="1029796"/>
          </a:xfrm>
          <a:prstGeom prst="rect">
            <a:avLst/>
          </a:prstGeom>
        </p:spPr>
        <p:txBody>
          <a:bodyPr lIns="0" tIns="0" rIns="0" bIns="0" rtlCol="0" anchor="t">
            <a:spAutoFit/>
          </a:bodyPr>
          <a:lstStyle/>
          <a:p>
            <a:pPr marL="0" lvl="0" indent="0" algn="l">
              <a:lnSpc>
                <a:spcPts val="4139"/>
              </a:lnSpc>
            </a:pPr>
            <a:r>
              <a:rPr lang="en-US" sz="2956" spc="88">
                <a:solidFill>
                  <a:srgbClr val="2A2E3A"/>
                </a:solidFill>
                <a:latin typeface="Montserrat"/>
                <a:ea typeface="Montserrat"/>
                <a:cs typeface="Montserrat"/>
                <a:sym typeface="Montserrat"/>
              </a:rPr>
              <a:t>Caroline Rouzeau, PR/OEN</a:t>
            </a:r>
          </a:p>
        </p:txBody>
      </p:sp>
      <p:sp>
        <p:nvSpPr>
          <p:cNvPr id="54" name="TextBox 41">
            <a:extLst>
              <a:ext uri="{FF2B5EF4-FFF2-40B4-BE49-F238E27FC236}">
                <a16:creationId xmlns:a16="http://schemas.microsoft.com/office/drawing/2014/main" id="{E87C6FF2-93D8-1019-C67C-1BC3E1D24D82}"/>
              </a:ext>
            </a:extLst>
          </p:cNvPr>
          <p:cNvSpPr txBox="1"/>
          <p:nvPr/>
        </p:nvSpPr>
        <p:spPr>
          <a:xfrm>
            <a:off x="6094456" y="4090453"/>
            <a:ext cx="3485790" cy="471996"/>
          </a:xfrm>
          <a:prstGeom prst="rect">
            <a:avLst/>
          </a:prstGeom>
        </p:spPr>
        <p:txBody>
          <a:bodyPr lIns="0" tIns="0" rIns="0" bIns="0" rtlCol="0" anchor="t">
            <a:spAutoFit/>
          </a:bodyPr>
          <a:lstStyle/>
          <a:p>
            <a:pPr marL="0" lvl="0" indent="0" algn="l">
              <a:lnSpc>
                <a:spcPts val="3909"/>
              </a:lnSpc>
            </a:pPr>
            <a:r>
              <a:rPr lang="en-US" sz="2792" spc="83" dirty="0">
                <a:solidFill>
                  <a:srgbClr val="2A2E3A"/>
                </a:solidFill>
                <a:latin typeface="Montserrat"/>
                <a:ea typeface="Montserrat"/>
                <a:cs typeface="Montserrat"/>
                <a:sym typeface="Montserrat"/>
              </a:rPr>
              <a:t>Jose Santos</a:t>
            </a:r>
          </a:p>
        </p:txBody>
      </p:sp>
      <p:sp>
        <p:nvSpPr>
          <p:cNvPr id="55" name="TextBox 41">
            <a:extLst>
              <a:ext uri="{FF2B5EF4-FFF2-40B4-BE49-F238E27FC236}">
                <a16:creationId xmlns:a16="http://schemas.microsoft.com/office/drawing/2014/main" id="{BA53A73A-8120-096F-31AD-F5299ABECA76}"/>
              </a:ext>
            </a:extLst>
          </p:cNvPr>
          <p:cNvSpPr txBox="1"/>
          <p:nvPr/>
        </p:nvSpPr>
        <p:spPr>
          <a:xfrm>
            <a:off x="1604453" y="7690849"/>
            <a:ext cx="3485790" cy="471996"/>
          </a:xfrm>
          <a:prstGeom prst="rect">
            <a:avLst/>
          </a:prstGeom>
        </p:spPr>
        <p:txBody>
          <a:bodyPr lIns="0" tIns="0" rIns="0" bIns="0" rtlCol="0" anchor="t">
            <a:spAutoFit/>
          </a:bodyPr>
          <a:lstStyle/>
          <a:p>
            <a:pPr marL="0" lvl="0" indent="0" algn="l">
              <a:lnSpc>
                <a:spcPts val="3909"/>
              </a:lnSpc>
            </a:pPr>
            <a:r>
              <a:rPr lang="en-US" sz="2792" spc="83" dirty="0">
                <a:solidFill>
                  <a:srgbClr val="2A2E3A"/>
                </a:solidFill>
                <a:latin typeface="Montserrat"/>
                <a:ea typeface="Montserrat"/>
                <a:cs typeface="Montserrat"/>
                <a:sym typeface="Montserrat"/>
              </a:rPr>
              <a:t>Guido Minaya</a:t>
            </a:r>
          </a:p>
        </p:txBody>
      </p:sp>
      <p:sp>
        <p:nvSpPr>
          <p:cNvPr id="56" name="TextBox 41">
            <a:extLst>
              <a:ext uri="{FF2B5EF4-FFF2-40B4-BE49-F238E27FC236}">
                <a16:creationId xmlns:a16="http://schemas.microsoft.com/office/drawing/2014/main" id="{3DE1134A-630D-991C-58DD-FEE9E04BCFB9}"/>
              </a:ext>
            </a:extLst>
          </p:cNvPr>
          <p:cNvSpPr txBox="1"/>
          <p:nvPr/>
        </p:nvSpPr>
        <p:spPr>
          <a:xfrm>
            <a:off x="6105339" y="5026293"/>
            <a:ext cx="3485790" cy="463588"/>
          </a:xfrm>
          <a:prstGeom prst="rect">
            <a:avLst/>
          </a:prstGeom>
        </p:spPr>
        <p:txBody>
          <a:bodyPr lIns="0" tIns="0" rIns="0" bIns="0" rtlCol="0" anchor="t">
            <a:spAutoFit/>
          </a:bodyPr>
          <a:lstStyle/>
          <a:p>
            <a:pPr marL="0" lvl="0" indent="0" algn="l">
              <a:lnSpc>
                <a:spcPts val="3909"/>
              </a:lnSpc>
            </a:pPr>
            <a:r>
              <a:rPr lang="en-US" sz="2792" spc="83" dirty="0">
                <a:solidFill>
                  <a:srgbClr val="2A2E3A"/>
                </a:solidFill>
                <a:latin typeface="Montserrat"/>
                <a:ea typeface="Montserrat"/>
                <a:cs typeface="Montserrat"/>
                <a:sym typeface="Montserrat"/>
              </a:rPr>
              <a:t>Jen Hoagland</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3519494" y="4058024"/>
            <a:ext cx="7415628" cy="1257047"/>
          </a:xfrm>
          <a:prstGeom prst="rect">
            <a:avLst/>
          </a:prstGeom>
        </p:spPr>
        <p:txBody>
          <a:bodyPr lIns="0" tIns="0" rIns="0" bIns="0" rtlCol="0" anchor="t">
            <a:spAutoFit/>
          </a:bodyPr>
          <a:lstStyle/>
          <a:p>
            <a:pPr marL="0" lvl="0" indent="0" algn="l">
              <a:lnSpc>
                <a:spcPts val="9873"/>
              </a:lnSpc>
              <a:spcBef>
                <a:spcPct val="0"/>
              </a:spcBef>
            </a:pPr>
            <a:r>
              <a:rPr lang="en-US" sz="8227" u="none" strike="noStrike" spc="296">
                <a:solidFill>
                  <a:srgbClr val="2A2E3A"/>
                </a:solidFill>
                <a:latin typeface="Montserrat Classic Bold"/>
                <a:ea typeface="Montserrat Classic Bold"/>
                <a:cs typeface="Montserrat Classic Bold"/>
                <a:sym typeface="Montserrat Classic Bold"/>
              </a:rPr>
              <a:t>Thank You!</a:t>
            </a:r>
          </a:p>
        </p:txBody>
      </p:sp>
      <p:sp>
        <p:nvSpPr>
          <p:cNvPr id="3" name="Freeform 3"/>
          <p:cNvSpPr/>
          <p:nvPr/>
        </p:nvSpPr>
        <p:spPr>
          <a:xfrm rot="5400000">
            <a:off x="8142053" y="-899719"/>
            <a:ext cx="14626818" cy="8111235"/>
          </a:xfrm>
          <a:custGeom>
            <a:avLst/>
            <a:gdLst/>
            <a:ahLst/>
            <a:cxnLst/>
            <a:rect l="l" t="t" r="r" b="b"/>
            <a:pathLst>
              <a:path w="14626818" h="8111235">
                <a:moveTo>
                  <a:pt x="0" y="0"/>
                </a:moveTo>
                <a:lnTo>
                  <a:pt x="14626818" y="0"/>
                </a:lnTo>
                <a:lnTo>
                  <a:pt x="14626818" y="8111236"/>
                </a:lnTo>
                <a:lnTo>
                  <a:pt x="0" y="8111236"/>
                </a:lnTo>
                <a:lnTo>
                  <a:pt x="0" y="0"/>
                </a:lnTo>
                <a:close/>
              </a:path>
            </a:pathLst>
          </a:custGeom>
          <a:blipFill>
            <a:blip r:embed="rId2">
              <a:extLst>
                <a:ext uri="{96DAC541-7B7A-43D3-8B79-37D633B846F1}">
                  <asvg:svgBlip xmlns:asvg="http://schemas.microsoft.com/office/drawing/2016/SVG/main" r:embed="rId3"/>
                </a:ext>
              </a:extLst>
            </a:blip>
            <a:stretch>
              <a:fillRect/>
            </a:stretch>
          </a:blipFill>
          <a:ln cap="sq">
            <a:noFill/>
            <a:prstDash val="solid"/>
            <a:miter/>
          </a:ln>
        </p:spPr>
        <p:txBody>
          <a:bodyPr/>
          <a:lstStyle/>
          <a:p>
            <a:endParaRPr 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10431</TotalTime>
  <Words>2112</Words>
  <Application>Microsoft Office PowerPoint</Application>
  <PresentationFormat>Custom</PresentationFormat>
  <Paragraphs>624</Paragraphs>
  <Slides>49</Slides>
  <Notes>12</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49</vt:i4>
      </vt:variant>
    </vt:vector>
  </HeadingPairs>
  <TitlesOfParts>
    <vt:vector size="60" baseType="lpstr">
      <vt:lpstr>Canva Sans Bold</vt:lpstr>
      <vt:lpstr>Arial</vt:lpstr>
      <vt:lpstr>Arimo Bold</vt:lpstr>
      <vt:lpstr>Calibri</vt:lpstr>
      <vt:lpstr>Arimo</vt:lpstr>
      <vt:lpstr>Aptos</vt:lpstr>
      <vt:lpstr>Montserrat Classic</vt:lpstr>
      <vt:lpstr>Montserrat Classic Bold</vt:lpstr>
      <vt:lpstr>Wingdings</vt:lpstr>
      <vt:lpstr>Montserrat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Support Staff Evaluation</vt:lpstr>
      <vt:lpstr>Work force pathways</vt:lpstr>
      <vt:lpstr>Work force pathways</vt:lpstr>
      <vt:lpstr>Work force pathways</vt:lpstr>
      <vt:lpstr>PowerPoint Presentation</vt:lpstr>
      <vt:lpstr>PowerPoint Presentation</vt:lpstr>
      <vt:lpstr>Branding Action Plan</vt:lpstr>
      <vt:lpstr>Parent Volunteer Opportunities OES FY 25</vt:lpstr>
      <vt:lpstr>Parent Volunteer Opportunities OMS FY 25</vt:lpstr>
      <vt:lpstr>Funding Opportunities FY 25</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Copy of Copy of Blue and White Professional Modern Company Profile Presentation</dc:title>
  <dc:creator>Kathleen Paul-Evans</dc:creator>
  <cp:lastModifiedBy>Jacquelin Collins</cp:lastModifiedBy>
  <cp:revision>118</cp:revision>
  <cp:lastPrinted>2025-08-15T20:09:06Z</cp:lastPrinted>
  <dcterms:created xsi:type="dcterms:W3CDTF">2006-08-16T00:00:00Z</dcterms:created>
  <dcterms:modified xsi:type="dcterms:W3CDTF">2025-08-19T17:41:02Z</dcterms:modified>
  <dc:identifier>DAGNxILU61M</dc:identifier>
</cp:coreProperties>
</file>