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sldSz cx="18288000" cy="10287000"/>
  <p:notesSz cx="6858000" cy="9144000"/>
  <p:embeddedFontLst>
    <p:embeddedFont>
      <p:font typeface="Arimo" panose="020B0604020202020204" charset="0"/>
      <p:regular r:id="rId59"/>
    </p:embeddedFont>
    <p:embeddedFont>
      <p:font typeface="Arimo Bold" panose="020B0604020202020204" charset="0"/>
      <p:regular r:id="rId60"/>
    </p:embeddedFont>
    <p:embeddedFont>
      <p:font typeface="Canva Sans Bold" panose="020B0604020202020204" charset="0"/>
      <p:regular r:id="rId61"/>
    </p:embeddedFont>
    <p:embeddedFont>
      <p:font typeface="Montserrat" panose="00000500000000000000" pitchFamily="2" charset="0"/>
      <p:regular r:id="rId62"/>
    </p:embeddedFont>
    <p:embeddedFont>
      <p:font typeface="Montserrat Classic" panose="020B0604020202020204" charset="0"/>
      <p:regular r:id="rId63"/>
    </p:embeddedFont>
    <p:embeddedFont>
      <p:font typeface="Montserrat Classic Bold" panose="020B0604020202020204" charset="0"/>
      <p:regular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3" d="100"/>
          <a:sy n="73" d="100"/>
        </p:scale>
        <p:origin x="59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5.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svg"/><Relationship Id="rId7" Type="http://schemas.openxmlformats.org/officeDocument/2006/relationships/image" Target="../media/image12.png"/><Relationship Id="rId12" Type="http://schemas.openxmlformats.org/officeDocument/2006/relationships/image" Target="../media/image17.sv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sv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sv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5.svg"/><Relationship Id="rId18" Type="http://schemas.openxmlformats.org/officeDocument/2006/relationships/image" Target="../media/image28.png"/><Relationship Id="rId3" Type="http://schemas.openxmlformats.org/officeDocument/2006/relationships/image" Target="../media/image8.svg"/><Relationship Id="rId21" Type="http://schemas.openxmlformats.org/officeDocument/2006/relationships/image" Target="../media/image31.svg"/><Relationship Id="rId7" Type="http://schemas.openxmlformats.org/officeDocument/2006/relationships/image" Target="../media/image13.svg"/><Relationship Id="rId12" Type="http://schemas.openxmlformats.org/officeDocument/2006/relationships/image" Target="../media/image24.png"/><Relationship Id="rId17" Type="http://schemas.openxmlformats.org/officeDocument/2006/relationships/image" Target="../media/image27.svg"/><Relationship Id="rId2" Type="http://schemas.openxmlformats.org/officeDocument/2006/relationships/image" Target="../media/image7.png"/><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5" Type="http://schemas.openxmlformats.org/officeDocument/2006/relationships/image" Target="../media/image19.svg"/><Relationship Id="rId10" Type="http://schemas.openxmlformats.org/officeDocument/2006/relationships/image" Target="../media/image16.png"/><Relationship Id="rId19" Type="http://schemas.openxmlformats.org/officeDocument/2006/relationships/image" Target="../media/image29.svg"/><Relationship Id="rId4" Type="http://schemas.openxmlformats.org/officeDocument/2006/relationships/image" Target="../media/image10.png"/><Relationship Id="rId9" Type="http://schemas.openxmlformats.org/officeDocument/2006/relationships/image" Target="../media/image15.svg"/><Relationship Id="rId1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1.jpeg"/></Relationships>
</file>

<file path=ppt/slides/_rels/slide4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67.png"/><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1.jpeg"/></Relationships>
</file>

<file path=ppt/slides/_rels/slide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70.jpeg"/><Relationship Id="rId4" Type="http://schemas.openxmlformats.org/officeDocument/2006/relationships/image" Target="../media/image1.jpeg"/></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7.xml"/><Relationship Id="rId5" Type="http://schemas.openxmlformats.org/officeDocument/2006/relationships/image" Target="../media/image79.svg"/><Relationship Id="rId4" Type="http://schemas.openxmlformats.org/officeDocument/2006/relationships/image" Target="../media/image78.png"/></Relationships>
</file>

<file path=ppt/slides/_rels/slide5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97505" y="-940171"/>
            <a:ext cx="8746495" cy="12167343"/>
            <a:chOff x="0" y="0"/>
            <a:chExt cx="2303604" cy="3204568"/>
          </a:xfrm>
        </p:grpSpPr>
        <p:sp>
          <p:nvSpPr>
            <p:cNvPr id="3" name="Freeform 3"/>
            <p:cNvSpPr/>
            <p:nvPr/>
          </p:nvSpPr>
          <p:spPr>
            <a:xfrm>
              <a:off x="0" y="0"/>
              <a:ext cx="2303604" cy="3204568"/>
            </a:xfrm>
            <a:custGeom>
              <a:avLst/>
              <a:gdLst/>
              <a:ahLst/>
              <a:cxnLst/>
              <a:rect l="l" t="t" r="r" b="b"/>
              <a:pathLst>
                <a:path w="2303604" h="3204568">
                  <a:moveTo>
                    <a:pt x="0" y="0"/>
                  </a:moveTo>
                  <a:lnTo>
                    <a:pt x="2303604" y="0"/>
                  </a:lnTo>
                  <a:lnTo>
                    <a:pt x="2303604" y="3204568"/>
                  </a:lnTo>
                  <a:lnTo>
                    <a:pt x="0" y="3204568"/>
                  </a:lnTo>
                  <a:close/>
                </a:path>
              </a:pathLst>
            </a:custGeom>
            <a:solidFill>
              <a:srgbClr val="FFFFFF"/>
            </a:solidFill>
          </p:spPr>
          <p:txBody>
            <a:bodyPr/>
            <a:lstStyle/>
            <a:p>
              <a:endParaRPr lang="en-US"/>
            </a:p>
          </p:txBody>
        </p:sp>
        <p:sp>
          <p:nvSpPr>
            <p:cNvPr id="4" name="TextBox 4"/>
            <p:cNvSpPr txBox="1"/>
            <p:nvPr/>
          </p:nvSpPr>
          <p:spPr>
            <a:xfrm>
              <a:off x="0" y="-47625"/>
              <a:ext cx="2303604" cy="325219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9647120" y="1235666"/>
            <a:ext cx="6400892" cy="3907834"/>
          </a:xfrm>
          <a:custGeom>
            <a:avLst/>
            <a:gdLst/>
            <a:ahLst/>
            <a:cxnLst/>
            <a:rect l="l" t="t" r="r" b="b"/>
            <a:pathLst>
              <a:path w="6400892" h="3907834">
                <a:moveTo>
                  <a:pt x="0" y="0"/>
                </a:moveTo>
                <a:lnTo>
                  <a:pt x="6400892" y="0"/>
                </a:lnTo>
                <a:lnTo>
                  <a:pt x="6400892" y="3907834"/>
                </a:lnTo>
                <a:lnTo>
                  <a:pt x="0" y="3907834"/>
                </a:lnTo>
                <a:lnTo>
                  <a:pt x="0" y="0"/>
                </a:lnTo>
                <a:close/>
              </a:path>
            </a:pathLst>
          </a:custGeom>
          <a:blipFill>
            <a:blip r:embed="rId2"/>
            <a:stretch>
              <a:fillRect t="-33811" b="-29985"/>
            </a:stretch>
          </a:blipFill>
        </p:spPr>
        <p:txBody>
          <a:bodyPr/>
          <a:lstStyle/>
          <a:p>
            <a:endParaRPr lang="en-US"/>
          </a:p>
        </p:txBody>
      </p:sp>
      <p:sp>
        <p:nvSpPr>
          <p:cNvPr id="6" name="TextBox 6"/>
          <p:cNvSpPr txBox="1"/>
          <p:nvPr/>
        </p:nvSpPr>
        <p:spPr>
          <a:xfrm>
            <a:off x="2020695" y="2833217"/>
            <a:ext cx="9429572" cy="3714750"/>
          </a:xfrm>
          <a:prstGeom prst="rect">
            <a:avLst/>
          </a:prstGeom>
        </p:spPr>
        <p:txBody>
          <a:bodyPr lIns="0" tIns="0" rIns="0" bIns="0" rtlCol="0" anchor="t">
            <a:spAutoFit/>
          </a:bodyPr>
          <a:lstStyle/>
          <a:p>
            <a:pPr algn="l">
              <a:lnSpc>
                <a:spcPts val="9793"/>
              </a:lnSpc>
            </a:pPr>
            <a:r>
              <a:rPr lang="en-US" sz="8161" spc="57">
                <a:solidFill>
                  <a:srgbClr val="08377C"/>
                </a:solidFill>
                <a:latin typeface="Montserrat Classic Bold"/>
                <a:ea typeface="Montserrat Classic Bold"/>
                <a:cs typeface="Montserrat Classic Bold"/>
                <a:sym typeface="Montserrat Classic Bold"/>
              </a:rPr>
              <a:t>State </a:t>
            </a:r>
          </a:p>
          <a:p>
            <a:pPr algn="l">
              <a:lnSpc>
                <a:spcPts val="9793"/>
              </a:lnSpc>
            </a:pPr>
            <a:r>
              <a:rPr lang="en-US" sz="8161" spc="57">
                <a:solidFill>
                  <a:srgbClr val="08377C"/>
                </a:solidFill>
                <a:latin typeface="Montserrat Classic Bold"/>
                <a:ea typeface="Montserrat Classic Bold"/>
                <a:cs typeface="Montserrat Classic Bold"/>
                <a:sym typeface="Montserrat Classic Bold"/>
              </a:rPr>
              <a:t>of the </a:t>
            </a:r>
          </a:p>
          <a:p>
            <a:pPr algn="l">
              <a:lnSpc>
                <a:spcPts val="9793"/>
              </a:lnSpc>
            </a:pPr>
            <a:r>
              <a:rPr lang="en-US" sz="8161" spc="57">
                <a:solidFill>
                  <a:srgbClr val="08377C"/>
                </a:solidFill>
                <a:latin typeface="Montserrat Classic Bold"/>
                <a:ea typeface="Montserrat Classic Bold"/>
                <a:cs typeface="Montserrat Classic Bold"/>
                <a:sym typeface="Montserrat Classic Bold"/>
              </a:rPr>
              <a:t>Charter Schools</a:t>
            </a:r>
          </a:p>
        </p:txBody>
      </p:sp>
      <p:sp>
        <p:nvSpPr>
          <p:cNvPr id="7" name="TextBox 7"/>
          <p:cNvSpPr txBox="1"/>
          <p:nvPr/>
        </p:nvSpPr>
        <p:spPr>
          <a:xfrm>
            <a:off x="2020695" y="6627322"/>
            <a:ext cx="7882490" cy="1218144"/>
          </a:xfrm>
          <a:prstGeom prst="rect">
            <a:avLst/>
          </a:prstGeom>
        </p:spPr>
        <p:txBody>
          <a:bodyPr lIns="0" tIns="0" rIns="0" bIns="0" rtlCol="0" anchor="t">
            <a:spAutoFit/>
          </a:bodyPr>
          <a:lstStyle/>
          <a:p>
            <a:pPr algn="l">
              <a:lnSpc>
                <a:spcPts val="4895"/>
              </a:lnSpc>
            </a:pPr>
            <a:r>
              <a:rPr lang="en-US" sz="3496" spc="157">
                <a:solidFill>
                  <a:srgbClr val="08377C"/>
                </a:solidFill>
                <a:latin typeface="Montserrat Classic"/>
                <a:ea typeface="Montserrat Classic"/>
                <a:cs typeface="Montserrat Classic"/>
                <a:sym typeface="Montserrat Classic"/>
              </a:rPr>
              <a:t>Update SY 2023/2024</a:t>
            </a:r>
          </a:p>
          <a:p>
            <a:pPr algn="l">
              <a:lnSpc>
                <a:spcPts val="4895"/>
              </a:lnSpc>
            </a:pPr>
            <a:r>
              <a:rPr lang="en-US" sz="3496" spc="157">
                <a:solidFill>
                  <a:srgbClr val="08377C"/>
                </a:solidFill>
                <a:latin typeface="Montserrat Classic"/>
                <a:ea typeface="Montserrat Classic"/>
                <a:cs typeface="Montserrat Classic"/>
                <a:sym typeface="Montserrat Classic"/>
              </a:rPr>
              <a:t>Moving Forward SY 2024/2025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839025">
            <a:off x="1516786" y="-460094"/>
            <a:ext cx="278907" cy="14793052"/>
            <a:chOff x="0" y="0"/>
            <a:chExt cx="73457" cy="3896112"/>
          </a:xfrm>
        </p:grpSpPr>
        <p:sp>
          <p:nvSpPr>
            <p:cNvPr id="3" name="Freeform 3"/>
            <p:cNvSpPr/>
            <p:nvPr/>
          </p:nvSpPr>
          <p:spPr>
            <a:xfrm>
              <a:off x="0" y="0"/>
              <a:ext cx="73457" cy="3896113"/>
            </a:xfrm>
            <a:custGeom>
              <a:avLst/>
              <a:gdLst/>
              <a:ahLst/>
              <a:cxnLst/>
              <a:rect l="l" t="t" r="r" b="b"/>
              <a:pathLst>
                <a:path w="73457" h="3896113">
                  <a:moveTo>
                    <a:pt x="0" y="0"/>
                  </a:moveTo>
                  <a:lnTo>
                    <a:pt x="73457" y="0"/>
                  </a:lnTo>
                  <a:lnTo>
                    <a:pt x="73457" y="3896113"/>
                  </a:lnTo>
                  <a:lnTo>
                    <a:pt x="0" y="3896113"/>
                  </a:lnTo>
                  <a:close/>
                </a:path>
              </a:pathLst>
            </a:custGeom>
            <a:solidFill>
              <a:srgbClr val="08377C"/>
            </a:solidFill>
            <a:ln cap="sq">
              <a:noFill/>
              <a:prstDash val="solid"/>
              <a:miter/>
            </a:ln>
          </p:spPr>
          <p:txBody>
            <a:bodyPr/>
            <a:lstStyle/>
            <a:p>
              <a:endParaRPr lang="en-US"/>
            </a:p>
          </p:txBody>
        </p:sp>
        <p:sp>
          <p:nvSpPr>
            <p:cNvPr id="4" name="TextBox 4"/>
            <p:cNvSpPr txBox="1"/>
            <p:nvPr/>
          </p:nvSpPr>
          <p:spPr>
            <a:xfrm>
              <a:off x="0" y="-47625"/>
              <a:ext cx="73457" cy="3943737"/>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rot="-1839025">
            <a:off x="-4049466" y="1232097"/>
            <a:ext cx="5850996" cy="14793052"/>
            <a:chOff x="0" y="0"/>
            <a:chExt cx="1541003" cy="3896112"/>
          </a:xfrm>
        </p:grpSpPr>
        <p:sp>
          <p:nvSpPr>
            <p:cNvPr id="6" name="Freeform 6"/>
            <p:cNvSpPr/>
            <p:nvPr/>
          </p:nvSpPr>
          <p:spPr>
            <a:xfrm>
              <a:off x="0" y="0"/>
              <a:ext cx="1541003" cy="3896113"/>
            </a:xfrm>
            <a:custGeom>
              <a:avLst/>
              <a:gdLst/>
              <a:ahLst/>
              <a:cxnLst/>
              <a:rect l="l" t="t" r="r" b="b"/>
              <a:pathLst>
                <a:path w="1541003" h="3896113">
                  <a:moveTo>
                    <a:pt x="0" y="0"/>
                  </a:moveTo>
                  <a:lnTo>
                    <a:pt x="1541003" y="0"/>
                  </a:lnTo>
                  <a:lnTo>
                    <a:pt x="1541003" y="3896113"/>
                  </a:lnTo>
                  <a:lnTo>
                    <a:pt x="0" y="3896113"/>
                  </a:lnTo>
                  <a:close/>
                </a:path>
              </a:pathLst>
            </a:custGeom>
            <a:solidFill>
              <a:srgbClr val="08377C"/>
            </a:solidFill>
            <a:ln cap="sq">
              <a:noFill/>
              <a:prstDash val="solid"/>
              <a:miter/>
            </a:ln>
          </p:spPr>
          <p:txBody>
            <a:bodyPr/>
            <a:lstStyle/>
            <a:p>
              <a:endParaRPr lang="en-US"/>
            </a:p>
          </p:txBody>
        </p:sp>
        <p:sp>
          <p:nvSpPr>
            <p:cNvPr id="7" name="TextBox 7"/>
            <p:cNvSpPr txBox="1"/>
            <p:nvPr/>
          </p:nvSpPr>
          <p:spPr>
            <a:xfrm>
              <a:off x="0" y="-47625"/>
              <a:ext cx="1541003" cy="3943737"/>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8" name="Group 8"/>
          <p:cNvGrpSpPr>
            <a:grpSpLocks noChangeAspect="1"/>
          </p:cNvGrpSpPr>
          <p:nvPr/>
        </p:nvGrpSpPr>
        <p:grpSpPr>
          <a:xfrm>
            <a:off x="-2065539" y="-59329"/>
            <a:ext cx="15224978" cy="10405658"/>
            <a:chOff x="0" y="0"/>
            <a:chExt cx="5508856" cy="3765081"/>
          </a:xfrm>
        </p:grpSpPr>
        <p:sp>
          <p:nvSpPr>
            <p:cNvPr id="9" name="Freeform 9"/>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solidFill>
              <a:srgbClr val="08377C"/>
            </a:solidFill>
          </p:spPr>
          <p:txBody>
            <a:bodyPr/>
            <a:lstStyle/>
            <a:p>
              <a:endParaRPr lang="en-US"/>
            </a:p>
          </p:txBody>
        </p:sp>
        <p:sp>
          <p:nvSpPr>
            <p:cNvPr id="10" name="Freeform 10"/>
            <p:cNvSpPr/>
            <p:nvPr/>
          </p:nvSpPr>
          <p:spPr>
            <a:xfrm>
              <a:off x="0" y="0"/>
              <a:ext cx="5508856" cy="3765081"/>
            </a:xfrm>
            <a:custGeom>
              <a:avLst/>
              <a:gdLst/>
              <a:ahLst/>
              <a:cxnLst/>
              <a:rect l="l" t="t" r="r" b="b"/>
              <a:pathLst>
                <a:path w="5508856" h="3765081">
                  <a:moveTo>
                    <a:pt x="0" y="0"/>
                  </a:moveTo>
                  <a:lnTo>
                    <a:pt x="3335085" y="0"/>
                  </a:lnTo>
                  <a:lnTo>
                    <a:pt x="5508856" y="3765081"/>
                  </a:lnTo>
                  <a:lnTo>
                    <a:pt x="2173770" y="3765081"/>
                  </a:lnTo>
                  <a:lnTo>
                    <a:pt x="0" y="0"/>
                  </a:lnTo>
                  <a:close/>
                </a:path>
              </a:pathLst>
            </a:custGeom>
            <a:solidFill>
              <a:srgbClr val="08377C"/>
            </a:solidFill>
            <a:ln w="12700">
              <a:solidFill>
                <a:srgbClr val="000000"/>
              </a:solidFill>
            </a:ln>
          </p:spPr>
          <p:txBody>
            <a:bodyPr/>
            <a:lstStyle/>
            <a:p>
              <a:endParaRPr lang="en-US"/>
            </a:p>
          </p:txBody>
        </p:sp>
      </p:grpSp>
      <p:grpSp>
        <p:nvGrpSpPr>
          <p:cNvPr id="11" name="Group 11"/>
          <p:cNvGrpSpPr/>
          <p:nvPr/>
        </p:nvGrpSpPr>
        <p:grpSpPr>
          <a:xfrm rot="-1839025">
            <a:off x="10382703" y="-2380630"/>
            <a:ext cx="278907" cy="14793052"/>
            <a:chOff x="0" y="0"/>
            <a:chExt cx="73457" cy="3896112"/>
          </a:xfrm>
        </p:grpSpPr>
        <p:sp>
          <p:nvSpPr>
            <p:cNvPr id="12" name="Freeform 12"/>
            <p:cNvSpPr/>
            <p:nvPr/>
          </p:nvSpPr>
          <p:spPr>
            <a:xfrm>
              <a:off x="0" y="0"/>
              <a:ext cx="73457" cy="3896113"/>
            </a:xfrm>
            <a:custGeom>
              <a:avLst/>
              <a:gdLst/>
              <a:ahLst/>
              <a:cxnLst/>
              <a:rect l="l" t="t" r="r" b="b"/>
              <a:pathLst>
                <a:path w="73457" h="3896113">
                  <a:moveTo>
                    <a:pt x="0" y="0"/>
                  </a:moveTo>
                  <a:lnTo>
                    <a:pt x="73457" y="0"/>
                  </a:lnTo>
                  <a:lnTo>
                    <a:pt x="73457" y="3896113"/>
                  </a:lnTo>
                  <a:lnTo>
                    <a:pt x="0" y="3896113"/>
                  </a:lnTo>
                  <a:close/>
                </a:path>
              </a:pathLst>
            </a:custGeom>
            <a:solidFill>
              <a:srgbClr val="08377C"/>
            </a:solidFill>
            <a:ln cap="sq">
              <a:noFill/>
              <a:prstDash val="solid"/>
              <a:miter/>
            </a:ln>
          </p:spPr>
          <p:txBody>
            <a:bodyPr/>
            <a:lstStyle/>
            <a:p>
              <a:endParaRPr lang="en-US"/>
            </a:p>
          </p:txBody>
        </p:sp>
        <p:sp>
          <p:nvSpPr>
            <p:cNvPr id="13" name="TextBox 13"/>
            <p:cNvSpPr txBox="1"/>
            <p:nvPr/>
          </p:nvSpPr>
          <p:spPr>
            <a:xfrm>
              <a:off x="0" y="-47625"/>
              <a:ext cx="73457" cy="3943737"/>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4" name="Group 14"/>
          <p:cNvGrpSpPr/>
          <p:nvPr/>
        </p:nvGrpSpPr>
        <p:grpSpPr>
          <a:xfrm>
            <a:off x="1028700" y="2286295"/>
            <a:ext cx="16230600" cy="6026123"/>
            <a:chOff x="0" y="0"/>
            <a:chExt cx="4274726" cy="1587127"/>
          </a:xfrm>
        </p:grpSpPr>
        <p:sp>
          <p:nvSpPr>
            <p:cNvPr id="15" name="Freeform 15"/>
            <p:cNvSpPr/>
            <p:nvPr/>
          </p:nvSpPr>
          <p:spPr>
            <a:xfrm>
              <a:off x="0" y="0"/>
              <a:ext cx="4274726" cy="1587127"/>
            </a:xfrm>
            <a:custGeom>
              <a:avLst/>
              <a:gdLst/>
              <a:ahLst/>
              <a:cxnLst/>
              <a:rect l="l" t="t" r="r" b="b"/>
              <a:pathLst>
                <a:path w="4274726" h="1587127">
                  <a:moveTo>
                    <a:pt x="0" y="0"/>
                  </a:moveTo>
                  <a:lnTo>
                    <a:pt x="4274726" y="0"/>
                  </a:lnTo>
                  <a:lnTo>
                    <a:pt x="4274726" y="1587127"/>
                  </a:lnTo>
                  <a:lnTo>
                    <a:pt x="0" y="1587127"/>
                  </a:lnTo>
                  <a:close/>
                </a:path>
              </a:pathLst>
            </a:custGeom>
            <a:solidFill>
              <a:srgbClr val="052A47"/>
            </a:solidFill>
          </p:spPr>
          <p:txBody>
            <a:bodyPr/>
            <a:lstStyle/>
            <a:p>
              <a:endParaRPr lang="en-US"/>
            </a:p>
          </p:txBody>
        </p:sp>
        <p:sp>
          <p:nvSpPr>
            <p:cNvPr id="16" name="TextBox 16"/>
            <p:cNvSpPr txBox="1"/>
            <p:nvPr/>
          </p:nvSpPr>
          <p:spPr>
            <a:xfrm>
              <a:off x="0" y="-47625"/>
              <a:ext cx="4274726" cy="1634752"/>
            </a:xfrm>
            <a:prstGeom prst="rect">
              <a:avLst/>
            </a:prstGeom>
          </p:spPr>
          <p:txBody>
            <a:bodyPr lIns="50800" tIns="50800" rIns="50800" bIns="50800" rtlCol="0" anchor="ctr"/>
            <a:lstStyle/>
            <a:p>
              <a:pPr algn="ctr">
                <a:lnSpc>
                  <a:spcPts val="2659"/>
                </a:lnSpc>
              </a:pPr>
              <a:endParaRPr/>
            </a:p>
          </p:txBody>
        </p:sp>
      </p:grpSp>
      <p:sp>
        <p:nvSpPr>
          <p:cNvPr id="17" name="AutoShape 17"/>
          <p:cNvSpPr/>
          <p:nvPr/>
        </p:nvSpPr>
        <p:spPr>
          <a:xfrm flipH="1" flipV="1">
            <a:off x="9162808" y="2858710"/>
            <a:ext cx="0" cy="5082155"/>
          </a:xfrm>
          <a:prstGeom prst="line">
            <a:avLst/>
          </a:prstGeom>
          <a:ln w="38100" cap="flat">
            <a:solidFill>
              <a:srgbClr val="FFFFFF"/>
            </a:solidFill>
            <a:prstDash val="solid"/>
            <a:headEnd type="none" w="sm" len="sm"/>
            <a:tailEnd type="none" w="sm" len="sm"/>
          </a:ln>
        </p:spPr>
        <p:txBody>
          <a:bodyPr/>
          <a:lstStyle/>
          <a:p>
            <a:endParaRPr lang="en-US"/>
          </a:p>
        </p:txBody>
      </p:sp>
      <p:sp>
        <p:nvSpPr>
          <p:cNvPr id="18" name="Freeform 18"/>
          <p:cNvSpPr/>
          <p:nvPr/>
        </p:nvSpPr>
        <p:spPr>
          <a:xfrm>
            <a:off x="14291528" y="302130"/>
            <a:ext cx="2964402" cy="1784140"/>
          </a:xfrm>
          <a:custGeom>
            <a:avLst/>
            <a:gdLst/>
            <a:ahLst/>
            <a:cxnLst/>
            <a:rect l="l" t="t" r="r" b="b"/>
            <a:pathLst>
              <a:path w="2964402" h="1784140">
                <a:moveTo>
                  <a:pt x="0" y="0"/>
                </a:moveTo>
                <a:lnTo>
                  <a:pt x="2964402" y="0"/>
                </a:lnTo>
                <a:lnTo>
                  <a:pt x="2964402" y="1784140"/>
                </a:lnTo>
                <a:lnTo>
                  <a:pt x="0" y="1784140"/>
                </a:lnTo>
                <a:lnTo>
                  <a:pt x="0" y="0"/>
                </a:lnTo>
                <a:close/>
              </a:path>
            </a:pathLst>
          </a:custGeom>
          <a:blipFill>
            <a:blip r:embed="rId2"/>
            <a:stretch>
              <a:fillRect t="-32790" b="-33362"/>
            </a:stretch>
          </a:blipFill>
        </p:spPr>
        <p:txBody>
          <a:bodyPr/>
          <a:lstStyle/>
          <a:p>
            <a:endParaRPr lang="en-US"/>
          </a:p>
        </p:txBody>
      </p:sp>
      <p:sp>
        <p:nvSpPr>
          <p:cNvPr id="19" name="TextBox 19"/>
          <p:cNvSpPr txBox="1"/>
          <p:nvPr/>
        </p:nvSpPr>
        <p:spPr>
          <a:xfrm>
            <a:off x="1890830" y="2858710"/>
            <a:ext cx="5930665" cy="669717"/>
          </a:xfrm>
          <a:prstGeom prst="rect">
            <a:avLst/>
          </a:prstGeom>
        </p:spPr>
        <p:txBody>
          <a:bodyPr lIns="0" tIns="0" rIns="0" bIns="0" rtlCol="0" anchor="t">
            <a:spAutoFit/>
          </a:bodyPr>
          <a:lstStyle/>
          <a:p>
            <a:pPr marL="0" lvl="0" indent="0" algn="l">
              <a:lnSpc>
                <a:spcPts val="5284"/>
              </a:lnSpc>
              <a:spcBef>
                <a:spcPct val="0"/>
              </a:spcBef>
            </a:pPr>
            <a:r>
              <a:rPr lang="en-US" sz="4403" spc="158">
                <a:solidFill>
                  <a:srgbClr val="FFFFFF"/>
                </a:solidFill>
                <a:latin typeface="Montserrat Classic Bold"/>
                <a:ea typeface="Montserrat Classic Bold"/>
                <a:cs typeface="Montserrat Classic Bold"/>
                <a:sym typeface="Montserrat Classic Bold"/>
              </a:rPr>
              <a:t>OUR VISION</a:t>
            </a:r>
          </a:p>
        </p:txBody>
      </p:sp>
      <p:sp>
        <p:nvSpPr>
          <p:cNvPr id="20" name="TextBox 20"/>
          <p:cNvSpPr txBox="1"/>
          <p:nvPr/>
        </p:nvSpPr>
        <p:spPr>
          <a:xfrm>
            <a:off x="9886708" y="3757282"/>
            <a:ext cx="6545460" cy="2724812"/>
          </a:xfrm>
          <a:prstGeom prst="rect">
            <a:avLst/>
          </a:prstGeom>
        </p:spPr>
        <p:txBody>
          <a:bodyPr lIns="0" tIns="0" rIns="0" bIns="0" rtlCol="0" anchor="t">
            <a:spAutoFit/>
          </a:bodyPr>
          <a:lstStyle/>
          <a:p>
            <a:pPr marL="0" lvl="0" indent="0" algn="l">
              <a:lnSpc>
                <a:spcPts val="3638"/>
              </a:lnSpc>
              <a:spcBef>
                <a:spcPct val="0"/>
              </a:spcBef>
            </a:pPr>
            <a:r>
              <a:rPr lang="en-US" sz="2598" spc="116">
                <a:solidFill>
                  <a:srgbClr val="FFFFFF"/>
                </a:solidFill>
                <a:latin typeface="Montserrat"/>
                <a:ea typeface="Montserrat"/>
                <a:cs typeface="Montserrat"/>
                <a:sym typeface="Montserrat"/>
              </a:rPr>
              <a:t>Our mission is to create a K-12 system that educates students to be responsible, critical thinkers who are prepared to successfully compete in a dynamic global workforce.</a:t>
            </a:r>
          </a:p>
        </p:txBody>
      </p:sp>
      <p:sp>
        <p:nvSpPr>
          <p:cNvPr id="21" name="TextBox 21"/>
          <p:cNvSpPr txBox="1"/>
          <p:nvPr/>
        </p:nvSpPr>
        <p:spPr>
          <a:xfrm>
            <a:off x="9886708" y="2934508"/>
            <a:ext cx="4404819" cy="669717"/>
          </a:xfrm>
          <a:prstGeom prst="rect">
            <a:avLst/>
          </a:prstGeom>
        </p:spPr>
        <p:txBody>
          <a:bodyPr lIns="0" tIns="0" rIns="0" bIns="0" rtlCol="0" anchor="t">
            <a:spAutoFit/>
          </a:bodyPr>
          <a:lstStyle/>
          <a:p>
            <a:pPr marL="0" lvl="0" indent="0" algn="l">
              <a:lnSpc>
                <a:spcPts val="5284"/>
              </a:lnSpc>
              <a:spcBef>
                <a:spcPct val="0"/>
              </a:spcBef>
            </a:pPr>
            <a:r>
              <a:rPr lang="en-US" sz="4403" spc="158">
                <a:solidFill>
                  <a:srgbClr val="FFFFFF"/>
                </a:solidFill>
                <a:latin typeface="Montserrat Classic Bold"/>
                <a:ea typeface="Montserrat Classic Bold"/>
                <a:cs typeface="Montserrat Classic Bold"/>
                <a:sym typeface="Montserrat Classic Bold"/>
              </a:rPr>
              <a:t>OUR MISSION</a:t>
            </a:r>
          </a:p>
        </p:txBody>
      </p:sp>
      <p:sp>
        <p:nvSpPr>
          <p:cNvPr id="22" name="TextBox 22"/>
          <p:cNvSpPr txBox="1"/>
          <p:nvPr/>
        </p:nvSpPr>
        <p:spPr>
          <a:xfrm>
            <a:off x="1890830" y="3811780"/>
            <a:ext cx="6330267" cy="2625339"/>
          </a:xfrm>
          <a:prstGeom prst="rect">
            <a:avLst/>
          </a:prstGeom>
        </p:spPr>
        <p:txBody>
          <a:bodyPr lIns="0" tIns="0" rIns="0" bIns="0" rtlCol="0" anchor="t">
            <a:spAutoFit/>
          </a:bodyPr>
          <a:lstStyle/>
          <a:p>
            <a:pPr marL="0" lvl="0" indent="0" algn="l">
              <a:lnSpc>
                <a:spcPts val="3486"/>
              </a:lnSpc>
              <a:spcBef>
                <a:spcPct val="0"/>
              </a:spcBef>
            </a:pPr>
            <a:r>
              <a:rPr lang="en-US" sz="2490" spc="112">
                <a:solidFill>
                  <a:srgbClr val="FFFFFF"/>
                </a:solidFill>
                <a:latin typeface="Montserrat"/>
                <a:ea typeface="Montserrat"/>
                <a:cs typeface="Montserrat"/>
                <a:sym typeface="Montserrat"/>
              </a:rPr>
              <a:t>Oasis Charter Schools believes that everyone can succeed in a nurturing and secure learning environment with support from diverse and meaningful community partnerships.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55858" y="4118226"/>
            <a:ext cx="4589061" cy="3649623"/>
            <a:chOff x="0" y="0"/>
            <a:chExt cx="1486422" cy="1182133"/>
          </a:xfrm>
        </p:grpSpPr>
        <p:sp>
          <p:nvSpPr>
            <p:cNvPr id="3" name="Freeform 3"/>
            <p:cNvSpPr/>
            <p:nvPr/>
          </p:nvSpPr>
          <p:spPr>
            <a:xfrm>
              <a:off x="0" y="0"/>
              <a:ext cx="1486422" cy="1182133"/>
            </a:xfrm>
            <a:custGeom>
              <a:avLst/>
              <a:gdLst/>
              <a:ahLst/>
              <a:cxnLst/>
              <a:rect l="l" t="t" r="r" b="b"/>
              <a:pathLst>
                <a:path w="1486422" h="1182133">
                  <a:moveTo>
                    <a:pt x="60733" y="0"/>
                  </a:moveTo>
                  <a:lnTo>
                    <a:pt x="1425689" y="0"/>
                  </a:lnTo>
                  <a:cubicBezTo>
                    <a:pt x="1441796" y="0"/>
                    <a:pt x="1457244" y="6399"/>
                    <a:pt x="1468634" y="17788"/>
                  </a:cubicBezTo>
                  <a:cubicBezTo>
                    <a:pt x="1480023" y="29178"/>
                    <a:pt x="1486422" y="44626"/>
                    <a:pt x="1486422" y="60733"/>
                  </a:cubicBezTo>
                  <a:lnTo>
                    <a:pt x="1486422" y="1121399"/>
                  </a:lnTo>
                  <a:cubicBezTo>
                    <a:pt x="1486422" y="1137507"/>
                    <a:pt x="1480023" y="1152955"/>
                    <a:pt x="1468634" y="1164345"/>
                  </a:cubicBezTo>
                  <a:cubicBezTo>
                    <a:pt x="1457244" y="1175734"/>
                    <a:pt x="1441796" y="1182133"/>
                    <a:pt x="1425689" y="1182133"/>
                  </a:cubicBezTo>
                  <a:lnTo>
                    <a:pt x="60733" y="1182133"/>
                  </a:lnTo>
                  <a:cubicBezTo>
                    <a:pt x="44626" y="1182133"/>
                    <a:pt x="29178" y="1175734"/>
                    <a:pt x="17788" y="1164345"/>
                  </a:cubicBezTo>
                  <a:cubicBezTo>
                    <a:pt x="6399" y="1152955"/>
                    <a:pt x="0" y="1137507"/>
                    <a:pt x="0" y="1121399"/>
                  </a:cubicBezTo>
                  <a:lnTo>
                    <a:pt x="0" y="60733"/>
                  </a:lnTo>
                  <a:cubicBezTo>
                    <a:pt x="0" y="44626"/>
                    <a:pt x="6399" y="29178"/>
                    <a:pt x="17788" y="17788"/>
                  </a:cubicBezTo>
                  <a:cubicBezTo>
                    <a:pt x="29178" y="6399"/>
                    <a:pt x="44626" y="0"/>
                    <a:pt x="60733"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p:cNvSpPr txBox="1"/>
            <p:nvPr/>
          </p:nvSpPr>
          <p:spPr>
            <a:xfrm>
              <a:off x="0" y="-47625"/>
              <a:ext cx="1486422" cy="1229758"/>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2393815" y="3478167"/>
            <a:ext cx="1345270" cy="1328393"/>
            <a:chOff x="0" y="0"/>
            <a:chExt cx="435740" cy="430274"/>
          </a:xfrm>
        </p:grpSpPr>
        <p:sp>
          <p:nvSpPr>
            <p:cNvPr id="6" name="Freeform 6"/>
            <p:cNvSpPr/>
            <p:nvPr/>
          </p:nvSpPr>
          <p:spPr>
            <a:xfrm>
              <a:off x="0" y="0"/>
              <a:ext cx="435740" cy="430274"/>
            </a:xfrm>
            <a:custGeom>
              <a:avLst/>
              <a:gdLst/>
              <a:ahLst/>
              <a:cxnLst/>
              <a:rect l="l" t="t" r="r" b="b"/>
              <a:pathLst>
                <a:path w="435740" h="430274">
                  <a:moveTo>
                    <a:pt x="0" y="0"/>
                  </a:moveTo>
                  <a:lnTo>
                    <a:pt x="435740" y="0"/>
                  </a:lnTo>
                  <a:lnTo>
                    <a:pt x="435740" y="430274"/>
                  </a:lnTo>
                  <a:lnTo>
                    <a:pt x="0" y="430274"/>
                  </a:lnTo>
                  <a:close/>
                </a:path>
              </a:pathLst>
            </a:custGeom>
            <a:solidFill>
              <a:srgbClr val="FFFFFF"/>
            </a:solidFill>
          </p:spPr>
          <p:txBody>
            <a:bodyPr/>
            <a:lstStyle/>
            <a:p>
              <a:endParaRPr lang="en-US"/>
            </a:p>
          </p:txBody>
        </p:sp>
        <p:sp>
          <p:nvSpPr>
            <p:cNvPr id="7" name="TextBox 7"/>
            <p:cNvSpPr txBox="1"/>
            <p:nvPr/>
          </p:nvSpPr>
          <p:spPr>
            <a:xfrm>
              <a:off x="0" y="-9525"/>
              <a:ext cx="435740" cy="439799"/>
            </a:xfrm>
            <a:prstGeom prst="rect">
              <a:avLst/>
            </a:prstGeom>
          </p:spPr>
          <p:txBody>
            <a:bodyPr lIns="50800" tIns="50800" rIns="50800" bIns="50800" rtlCol="0" anchor="ctr"/>
            <a:lstStyle/>
            <a:p>
              <a:pPr marL="0" lvl="0" indent="0" algn="ctr">
                <a:lnSpc>
                  <a:spcPts val="7358"/>
                </a:lnSpc>
                <a:spcBef>
                  <a:spcPct val="0"/>
                </a:spcBef>
              </a:pPr>
              <a:r>
                <a:rPr lang="en-US" sz="6131" u="none" strike="noStrike" spc="220">
                  <a:solidFill>
                    <a:srgbClr val="0063A1"/>
                  </a:solidFill>
                  <a:latin typeface="Montserrat Classic Bold"/>
                  <a:ea typeface="Montserrat Classic Bold"/>
                  <a:cs typeface="Montserrat Classic Bold"/>
                  <a:sym typeface="Montserrat Classic Bold"/>
                </a:rPr>
                <a:t>01</a:t>
              </a:r>
            </a:p>
          </p:txBody>
        </p:sp>
      </p:grpSp>
      <p:grpSp>
        <p:nvGrpSpPr>
          <p:cNvPr id="8" name="Group 8"/>
          <p:cNvGrpSpPr/>
          <p:nvPr/>
        </p:nvGrpSpPr>
        <p:grpSpPr>
          <a:xfrm>
            <a:off x="6744034" y="4142364"/>
            <a:ext cx="4756973" cy="3649623"/>
            <a:chOff x="0" y="0"/>
            <a:chExt cx="1540810" cy="1182133"/>
          </a:xfrm>
        </p:grpSpPr>
        <p:sp>
          <p:nvSpPr>
            <p:cNvPr id="9" name="Freeform 9"/>
            <p:cNvSpPr/>
            <p:nvPr/>
          </p:nvSpPr>
          <p:spPr>
            <a:xfrm>
              <a:off x="0" y="0"/>
              <a:ext cx="1540810" cy="1182133"/>
            </a:xfrm>
            <a:custGeom>
              <a:avLst/>
              <a:gdLst/>
              <a:ahLst/>
              <a:cxnLst/>
              <a:rect l="l" t="t" r="r" b="b"/>
              <a:pathLst>
                <a:path w="1540810" h="1182133">
                  <a:moveTo>
                    <a:pt x="58590" y="0"/>
                  </a:moveTo>
                  <a:lnTo>
                    <a:pt x="1482220" y="0"/>
                  </a:lnTo>
                  <a:cubicBezTo>
                    <a:pt x="1497759" y="0"/>
                    <a:pt x="1512662" y="6173"/>
                    <a:pt x="1523649" y="17160"/>
                  </a:cubicBezTo>
                  <a:cubicBezTo>
                    <a:pt x="1534637" y="28148"/>
                    <a:pt x="1540810" y="43051"/>
                    <a:pt x="1540810" y="58590"/>
                  </a:cubicBezTo>
                  <a:lnTo>
                    <a:pt x="1540810" y="1123543"/>
                  </a:lnTo>
                  <a:cubicBezTo>
                    <a:pt x="1540810" y="1139082"/>
                    <a:pt x="1534637" y="1153985"/>
                    <a:pt x="1523649" y="1164972"/>
                  </a:cubicBezTo>
                  <a:cubicBezTo>
                    <a:pt x="1512662" y="1175960"/>
                    <a:pt x="1497759" y="1182133"/>
                    <a:pt x="1482220" y="1182133"/>
                  </a:cubicBezTo>
                  <a:lnTo>
                    <a:pt x="58590" y="1182133"/>
                  </a:lnTo>
                  <a:cubicBezTo>
                    <a:pt x="43051" y="1182133"/>
                    <a:pt x="28148" y="1175960"/>
                    <a:pt x="17160" y="1164972"/>
                  </a:cubicBezTo>
                  <a:cubicBezTo>
                    <a:pt x="6173" y="1153985"/>
                    <a:pt x="0" y="1139082"/>
                    <a:pt x="0" y="1123543"/>
                  </a:cubicBezTo>
                  <a:lnTo>
                    <a:pt x="0" y="58590"/>
                  </a:lnTo>
                  <a:cubicBezTo>
                    <a:pt x="0" y="43051"/>
                    <a:pt x="6173" y="28148"/>
                    <a:pt x="17160" y="17160"/>
                  </a:cubicBezTo>
                  <a:cubicBezTo>
                    <a:pt x="28148" y="6173"/>
                    <a:pt x="43051" y="0"/>
                    <a:pt x="58590"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10" name="TextBox 10"/>
            <p:cNvSpPr txBox="1"/>
            <p:nvPr/>
          </p:nvSpPr>
          <p:spPr>
            <a:xfrm>
              <a:off x="0" y="-47625"/>
              <a:ext cx="1540810" cy="1229758"/>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7038868" y="3478167"/>
            <a:ext cx="1345270" cy="1328393"/>
            <a:chOff x="0" y="0"/>
            <a:chExt cx="435740" cy="430274"/>
          </a:xfrm>
        </p:grpSpPr>
        <p:sp>
          <p:nvSpPr>
            <p:cNvPr id="12" name="Freeform 12"/>
            <p:cNvSpPr/>
            <p:nvPr/>
          </p:nvSpPr>
          <p:spPr>
            <a:xfrm>
              <a:off x="0" y="0"/>
              <a:ext cx="435740" cy="430274"/>
            </a:xfrm>
            <a:custGeom>
              <a:avLst/>
              <a:gdLst/>
              <a:ahLst/>
              <a:cxnLst/>
              <a:rect l="l" t="t" r="r" b="b"/>
              <a:pathLst>
                <a:path w="435740" h="430274">
                  <a:moveTo>
                    <a:pt x="0" y="0"/>
                  </a:moveTo>
                  <a:lnTo>
                    <a:pt x="435740" y="0"/>
                  </a:lnTo>
                  <a:lnTo>
                    <a:pt x="435740" y="430274"/>
                  </a:lnTo>
                  <a:lnTo>
                    <a:pt x="0" y="430274"/>
                  </a:lnTo>
                  <a:close/>
                </a:path>
              </a:pathLst>
            </a:custGeom>
            <a:solidFill>
              <a:srgbClr val="FFFFFF"/>
            </a:solidFill>
          </p:spPr>
          <p:txBody>
            <a:bodyPr/>
            <a:lstStyle/>
            <a:p>
              <a:endParaRPr lang="en-US"/>
            </a:p>
          </p:txBody>
        </p:sp>
        <p:sp>
          <p:nvSpPr>
            <p:cNvPr id="13" name="TextBox 13"/>
            <p:cNvSpPr txBox="1"/>
            <p:nvPr/>
          </p:nvSpPr>
          <p:spPr>
            <a:xfrm>
              <a:off x="0" y="-9525"/>
              <a:ext cx="435740" cy="439799"/>
            </a:xfrm>
            <a:prstGeom prst="rect">
              <a:avLst/>
            </a:prstGeom>
          </p:spPr>
          <p:txBody>
            <a:bodyPr lIns="50800" tIns="50800" rIns="50800" bIns="50800" rtlCol="0" anchor="ctr"/>
            <a:lstStyle/>
            <a:p>
              <a:pPr marL="0" lvl="0" indent="0" algn="ctr">
                <a:lnSpc>
                  <a:spcPts val="7358"/>
                </a:lnSpc>
                <a:spcBef>
                  <a:spcPct val="0"/>
                </a:spcBef>
              </a:pPr>
              <a:r>
                <a:rPr lang="en-US" sz="6131" spc="220">
                  <a:solidFill>
                    <a:srgbClr val="0063A1"/>
                  </a:solidFill>
                  <a:latin typeface="Montserrat Classic Bold"/>
                  <a:ea typeface="Montserrat Classic Bold"/>
                  <a:cs typeface="Montserrat Classic Bold"/>
                  <a:sym typeface="Montserrat Classic Bold"/>
                </a:rPr>
                <a:t>02</a:t>
              </a:r>
            </a:p>
          </p:txBody>
        </p:sp>
      </p:grpSp>
      <p:grpSp>
        <p:nvGrpSpPr>
          <p:cNvPr id="14" name="Group 14"/>
          <p:cNvGrpSpPr/>
          <p:nvPr/>
        </p:nvGrpSpPr>
        <p:grpSpPr>
          <a:xfrm>
            <a:off x="12400122" y="4142364"/>
            <a:ext cx="4610943" cy="3649623"/>
            <a:chOff x="0" y="0"/>
            <a:chExt cx="1493510" cy="1182133"/>
          </a:xfrm>
        </p:grpSpPr>
        <p:sp>
          <p:nvSpPr>
            <p:cNvPr id="15" name="Freeform 15"/>
            <p:cNvSpPr/>
            <p:nvPr/>
          </p:nvSpPr>
          <p:spPr>
            <a:xfrm>
              <a:off x="0" y="0"/>
              <a:ext cx="1493510" cy="1182133"/>
            </a:xfrm>
            <a:custGeom>
              <a:avLst/>
              <a:gdLst/>
              <a:ahLst/>
              <a:cxnLst/>
              <a:rect l="l" t="t" r="r" b="b"/>
              <a:pathLst>
                <a:path w="1493510" h="1182133">
                  <a:moveTo>
                    <a:pt x="60445" y="0"/>
                  </a:moveTo>
                  <a:lnTo>
                    <a:pt x="1433065" y="0"/>
                  </a:lnTo>
                  <a:cubicBezTo>
                    <a:pt x="1449096" y="0"/>
                    <a:pt x="1464470" y="6368"/>
                    <a:pt x="1475806" y="17704"/>
                  </a:cubicBezTo>
                  <a:cubicBezTo>
                    <a:pt x="1487141" y="29040"/>
                    <a:pt x="1493510" y="44414"/>
                    <a:pt x="1493510" y="60445"/>
                  </a:cubicBezTo>
                  <a:lnTo>
                    <a:pt x="1493510" y="1121688"/>
                  </a:lnTo>
                  <a:cubicBezTo>
                    <a:pt x="1493510" y="1137719"/>
                    <a:pt x="1487141" y="1153093"/>
                    <a:pt x="1475806" y="1164429"/>
                  </a:cubicBezTo>
                  <a:cubicBezTo>
                    <a:pt x="1464470" y="1175765"/>
                    <a:pt x="1449096" y="1182133"/>
                    <a:pt x="1433065" y="1182133"/>
                  </a:cubicBezTo>
                  <a:lnTo>
                    <a:pt x="60445" y="1182133"/>
                  </a:lnTo>
                  <a:cubicBezTo>
                    <a:pt x="44414" y="1182133"/>
                    <a:pt x="29040" y="1175765"/>
                    <a:pt x="17704" y="1164429"/>
                  </a:cubicBezTo>
                  <a:cubicBezTo>
                    <a:pt x="6368" y="1153093"/>
                    <a:pt x="0" y="1137719"/>
                    <a:pt x="0" y="1121688"/>
                  </a:cubicBezTo>
                  <a:lnTo>
                    <a:pt x="0" y="60445"/>
                  </a:lnTo>
                  <a:cubicBezTo>
                    <a:pt x="0" y="44414"/>
                    <a:pt x="6368" y="29040"/>
                    <a:pt x="17704" y="17704"/>
                  </a:cubicBezTo>
                  <a:cubicBezTo>
                    <a:pt x="29040" y="6368"/>
                    <a:pt x="44414" y="0"/>
                    <a:pt x="60445" y="0"/>
                  </a:cubicBezTo>
                  <a:close/>
                </a:path>
              </a:pathLst>
            </a:custGeom>
            <a:solidFill>
              <a:srgbClr val="FFFFFF"/>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16" name="TextBox 16"/>
            <p:cNvSpPr txBox="1"/>
            <p:nvPr/>
          </p:nvSpPr>
          <p:spPr>
            <a:xfrm>
              <a:off x="0" y="-47625"/>
              <a:ext cx="1493510" cy="1229758"/>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3100279" y="3478167"/>
            <a:ext cx="1345270" cy="1328393"/>
            <a:chOff x="0" y="0"/>
            <a:chExt cx="435740" cy="430274"/>
          </a:xfrm>
        </p:grpSpPr>
        <p:sp>
          <p:nvSpPr>
            <p:cNvPr id="18" name="Freeform 18"/>
            <p:cNvSpPr/>
            <p:nvPr/>
          </p:nvSpPr>
          <p:spPr>
            <a:xfrm>
              <a:off x="0" y="0"/>
              <a:ext cx="435740" cy="430274"/>
            </a:xfrm>
            <a:custGeom>
              <a:avLst/>
              <a:gdLst/>
              <a:ahLst/>
              <a:cxnLst/>
              <a:rect l="l" t="t" r="r" b="b"/>
              <a:pathLst>
                <a:path w="435740" h="430274">
                  <a:moveTo>
                    <a:pt x="0" y="0"/>
                  </a:moveTo>
                  <a:lnTo>
                    <a:pt x="435740" y="0"/>
                  </a:lnTo>
                  <a:lnTo>
                    <a:pt x="435740" y="430274"/>
                  </a:lnTo>
                  <a:lnTo>
                    <a:pt x="0" y="430274"/>
                  </a:lnTo>
                  <a:close/>
                </a:path>
              </a:pathLst>
            </a:custGeom>
            <a:solidFill>
              <a:srgbClr val="FFFFFF"/>
            </a:solidFill>
          </p:spPr>
          <p:txBody>
            <a:bodyPr/>
            <a:lstStyle/>
            <a:p>
              <a:endParaRPr lang="en-US"/>
            </a:p>
          </p:txBody>
        </p:sp>
        <p:sp>
          <p:nvSpPr>
            <p:cNvPr id="19" name="TextBox 19"/>
            <p:cNvSpPr txBox="1"/>
            <p:nvPr/>
          </p:nvSpPr>
          <p:spPr>
            <a:xfrm>
              <a:off x="0" y="-9525"/>
              <a:ext cx="435740" cy="439799"/>
            </a:xfrm>
            <a:prstGeom prst="rect">
              <a:avLst/>
            </a:prstGeom>
          </p:spPr>
          <p:txBody>
            <a:bodyPr lIns="50800" tIns="50800" rIns="50800" bIns="50800" rtlCol="0" anchor="ctr"/>
            <a:lstStyle/>
            <a:p>
              <a:pPr marL="0" lvl="0" indent="0" algn="ctr">
                <a:lnSpc>
                  <a:spcPts val="7358"/>
                </a:lnSpc>
                <a:spcBef>
                  <a:spcPct val="0"/>
                </a:spcBef>
              </a:pPr>
              <a:r>
                <a:rPr lang="en-US" sz="6131" spc="220">
                  <a:solidFill>
                    <a:srgbClr val="0063A1"/>
                  </a:solidFill>
                  <a:latin typeface="Montserrat Classic Bold"/>
                  <a:ea typeface="Montserrat Classic Bold"/>
                  <a:cs typeface="Montserrat Classic Bold"/>
                  <a:sym typeface="Montserrat Classic Bold"/>
                </a:rPr>
                <a:t>03</a:t>
              </a:r>
            </a:p>
          </p:txBody>
        </p:sp>
      </p:grpSp>
      <p:grpSp>
        <p:nvGrpSpPr>
          <p:cNvPr id="20" name="Group 20"/>
          <p:cNvGrpSpPr/>
          <p:nvPr/>
        </p:nvGrpSpPr>
        <p:grpSpPr>
          <a:xfrm>
            <a:off x="-2001494" y="8323039"/>
            <a:ext cx="4723978" cy="4723978"/>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22" name="TextBox 22"/>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23" name="Group 23"/>
          <p:cNvGrpSpPr/>
          <p:nvPr/>
        </p:nvGrpSpPr>
        <p:grpSpPr>
          <a:xfrm>
            <a:off x="3408560" y="8871939"/>
            <a:ext cx="772722" cy="772722"/>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6" name="Freeform 26"/>
          <p:cNvSpPr/>
          <p:nvPr/>
        </p:nvSpPr>
        <p:spPr>
          <a:xfrm>
            <a:off x="12508383" y="1028700"/>
            <a:ext cx="3081244" cy="1717376"/>
          </a:xfrm>
          <a:custGeom>
            <a:avLst/>
            <a:gdLst/>
            <a:ahLst/>
            <a:cxnLst/>
            <a:rect l="l" t="t" r="r" b="b"/>
            <a:pathLst>
              <a:path w="3081244" h="1717376">
                <a:moveTo>
                  <a:pt x="0" y="0"/>
                </a:moveTo>
                <a:lnTo>
                  <a:pt x="3081243" y="0"/>
                </a:lnTo>
                <a:lnTo>
                  <a:pt x="3081243" y="1717376"/>
                </a:lnTo>
                <a:lnTo>
                  <a:pt x="0" y="1717376"/>
                </a:lnTo>
                <a:lnTo>
                  <a:pt x="0" y="0"/>
                </a:lnTo>
                <a:close/>
              </a:path>
            </a:pathLst>
          </a:custGeom>
          <a:blipFill>
            <a:blip r:embed="rId2"/>
            <a:stretch>
              <a:fillRect t="-33414" b="-46000"/>
            </a:stretch>
          </a:blipFill>
        </p:spPr>
        <p:txBody>
          <a:bodyPr/>
          <a:lstStyle/>
          <a:p>
            <a:endParaRPr lang="en-US"/>
          </a:p>
        </p:txBody>
      </p:sp>
      <p:sp>
        <p:nvSpPr>
          <p:cNvPr id="27" name="TextBox 27"/>
          <p:cNvSpPr txBox="1"/>
          <p:nvPr/>
        </p:nvSpPr>
        <p:spPr>
          <a:xfrm>
            <a:off x="1933203" y="4653152"/>
            <a:ext cx="3210631" cy="2234176"/>
          </a:xfrm>
          <a:prstGeom prst="rect">
            <a:avLst/>
          </a:prstGeom>
        </p:spPr>
        <p:txBody>
          <a:bodyPr lIns="0" tIns="0" rIns="0" bIns="0" rtlCol="0" anchor="t">
            <a:spAutoFit/>
          </a:bodyPr>
          <a:lstStyle/>
          <a:p>
            <a:pPr algn="ctr">
              <a:lnSpc>
                <a:spcPts val="4431"/>
              </a:lnSpc>
            </a:pPr>
            <a:r>
              <a:rPr lang="en-US" sz="3165" spc="69">
                <a:solidFill>
                  <a:srgbClr val="2A2E3A"/>
                </a:solidFill>
                <a:latin typeface="Montserrat Classic Bold"/>
                <a:ea typeface="Montserrat Classic Bold"/>
                <a:cs typeface="Montserrat Classic Bold"/>
                <a:sym typeface="Montserrat Classic Bold"/>
              </a:rPr>
              <a:t>CHARTER WORKFORCE</a:t>
            </a:r>
          </a:p>
          <a:p>
            <a:pPr marL="0" lvl="0" indent="0" algn="ctr">
              <a:lnSpc>
                <a:spcPts val="4431"/>
              </a:lnSpc>
              <a:spcBef>
                <a:spcPct val="0"/>
              </a:spcBef>
            </a:pPr>
            <a:r>
              <a:rPr lang="en-US" sz="3165" spc="69">
                <a:solidFill>
                  <a:srgbClr val="2A2E3A"/>
                </a:solidFill>
                <a:latin typeface="Montserrat Classic Bold"/>
                <a:ea typeface="Montserrat Classic Bold"/>
                <a:cs typeface="Montserrat Classic Bold"/>
                <a:sym typeface="Montserrat Classic Bold"/>
              </a:rPr>
              <a:t>&amp; THE END OF ESSER</a:t>
            </a:r>
          </a:p>
        </p:txBody>
      </p:sp>
      <p:sp>
        <p:nvSpPr>
          <p:cNvPr id="28" name="TextBox 28"/>
          <p:cNvSpPr txBox="1"/>
          <p:nvPr/>
        </p:nvSpPr>
        <p:spPr>
          <a:xfrm>
            <a:off x="7344977" y="5487134"/>
            <a:ext cx="3210631" cy="1110226"/>
          </a:xfrm>
          <a:prstGeom prst="rect">
            <a:avLst/>
          </a:prstGeom>
        </p:spPr>
        <p:txBody>
          <a:bodyPr lIns="0" tIns="0" rIns="0" bIns="0" rtlCol="0" anchor="t">
            <a:spAutoFit/>
          </a:bodyPr>
          <a:lstStyle/>
          <a:p>
            <a:pPr marL="0" lvl="0" indent="0" algn="ctr">
              <a:lnSpc>
                <a:spcPts val="4431"/>
              </a:lnSpc>
              <a:spcBef>
                <a:spcPct val="0"/>
              </a:spcBef>
            </a:pPr>
            <a:r>
              <a:rPr lang="en-US" sz="3165" spc="69">
                <a:solidFill>
                  <a:srgbClr val="2A2E3A"/>
                </a:solidFill>
                <a:latin typeface="Montserrat Classic Bold"/>
                <a:ea typeface="Montserrat Classic Bold"/>
                <a:cs typeface="Montserrat Classic Bold"/>
                <a:sym typeface="Montserrat Classic Bold"/>
              </a:rPr>
              <a:t>  STUDENT TEST DATA</a:t>
            </a:r>
          </a:p>
        </p:txBody>
      </p:sp>
      <p:sp>
        <p:nvSpPr>
          <p:cNvPr id="29" name="TextBox 29"/>
          <p:cNvSpPr txBox="1"/>
          <p:nvPr/>
        </p:nvSpPr>
        <p:spPr>
          <a:xfrm>
            <a:off x="13100279" y="4722128"/>
            <a:ext cx="3292890" cy="2447610"/>
          </a:xfrm>
          <a:prstGeom prst="rect">
            <a:avLst/>
          </a:prstGeom>
        </p:spPr>
        <p:txBody>
          <a:bodyPr lIns="0" tIns="0" rIns="0" bIns="0" rtlCol="0" anchor="t">
            <a:spAutoFit/>
          </a:bodyPr>
          <a:lstStyle/>
          <a:p>
            <a:pPr algn="ctr">
              <a:lnSpc>
                <a:spcPts val="3908"/>
              </a:lnSpc>
            </a:pPr>
            <a:r>
              <a:rPr lang="en-US" sz="2791" spc="61">
                <a:solidFill>
                  <a:srgbClr val="2A2E3A"/>
                </a:solidFill>
                <a:latin typeface="Montserrat Classic Bold"/>
                <a:ea typeface="Montserrat Classic Bold"/>
                <a:cs typeface="Montserrat Classic Bold"/>
                <a:sym typeface="Montserrat Classic Bold"/>
              </a:rPr>
              <a:t>STRATEGIC GOAL#1</a:t>
            </a:r>
          </a:p>
          <a:p>
            <a:pPr algn="ctr">
              <a:lnSpc>
                <a:spcPts val="3908"/>
              </a:lnSpc>
            </a:pPr>
            <a:r>
              <a:rPr lang="en-US" sz="2791" spc="61">
                <a:solidFill>
                  <a:srgbClr val="2A2E3A"/>
                </a:solidFill>
                <a:latin typeface="Montserrat Classic Bold"/>
                <a:ea typeface="Montserrat Classic Bold"/>
                <a:cs typeface="Montserrat Classic Bold"/>
                <a:sym typeface="Montserrat Classic Bold"/>
              </a:rPr>
              <a:t>STUDENT ACHIEVEMENT</a:t>
            </a:r>
          </a:p>
          <a:p>
            <a:pPr marL="0" lvl="0" indent="0" algn="ctr">
              <a:lnSpc>
                <a:spcPts val="3908"/>
              </a:lnSpc>
              <a:spcBef>
                <a:spcPct val="0"/>
              </a:spcBef>
            </a:pPr>
            <a:endParaRPr lang="en-US" sz="2791" spc="61">
              <a:solidFill>
                <a:srgbClr val="2A2E3A"/>
              </a:solidFill>
              <a:latin typeface="Montserrat Classic Bold"/>
              <a:ea typeface="Montserrat Classic Bold"/>
              <a:cs typeface="Montserrat Classic Bold"/>
              <a:sym typeface="Montserrat Classic Bold"/>
            </a:endParaRPr>
          </a:p>
        </p:txBody>
      </p:sp>
      <p:sp>
        <p:nvSpPr>
          <p:cNvPr id="30" name="TextBox 30"/>
          <p:cNvSpPr txBox="1"/>
          <p:nvPr/>
        </p:nvSpPr>
        <p:spPr>
          <a:xfrm>
            <a:off x="887579" y="1325517"/>
            <a:ext cx="11512543" cy="1876425"/>
          </a:xfrm>
          <a:prstGeom prst="rect">
            <a:avLst/>
          </a:prstGeom>
        </p:spPr>
        <p:txBody>
          <a:bodyPr lIns="0" tIns="0" rIns="0" bIns="0" rtlCol="0" anchor="t">
            <a:spAutoFit/>
          </a:bodyPr>
          <a:lstStyle/>
          <a:p>
            <a:pPr marL="0" lvl="0" indent="0" algn="l">
              <a:lnSpc>
                <a:spcPts val="7358"/>
              </a:lnSpc>
              <a:spcBef>
                <a:spcPct val="0"/>
              </a:spcBef>
            </a:pPr>
            <a:r>
              <a:rPr lang="en-US" sz="6131" spc="220">
                <a:solidFill>
                  <a:srgbClr val="2A2E3A"/>
                </a:solidFill>
                <a:latin typeface="Montserrat Classic Bold"/>
                <a:ea typeface="Montserrat Classic Bold"/>
                <a:cs typeface="Montserrat Classic Bold"/>
                <a:sym typeface="Montserrat Classic Bold"/>
              </a:rPr>
              <a:t>STATE OF THE SCHOOLS FY24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65950" y="4469478"/>
            <a:ext cx="13401782" cy="4576933"/>
          </a:xfrm>
          <a:custGeom>
            <a:avLst/>
            <a:gdLst/>
            <a:ahLst/>
            <a:cxnLst/>
            <a:rect l="l" t="t" r="r" b="b"/>
            <a:pathLst>
              <a:path w="13401782" h="4576933">
                <a:moveTo>
                  <a:pt x="0" y="0"/>
                </a:moveTo>
                <a:lnTo>
                  <a:pt x="13401783" y="0"/>
                </a:lnTo>
                <a:lnTo>
                  <a:pt x="13401783" y="4576934"/>
                </a:lnTo>
                <a:lnTo>
                  <a:pt x="0" y="4576934"/>
                </a:lnTo>
                <a:lnTo>
                  <a:pt x="0" y="0"/>
                </a:lnTo>
                <a:close/>
              </a:path>
            </a:pathLst>
          </a:custGeom>
          <a:blipFill>
            <a:blip r:embed="rId2"/>
            <a:stretch>
              <a:fillRect t="-3873" r="-568" b="-929"/>
            </a:stretch>
          </a:blipFill>
        </p:spPr>
        <p:txBody>
          <a:bodyPr/>
          <a:lstStyle/>
          <a:p>
            <a:endParaRPr lang="en-US"/>
          </a:p>
        </p:txBody>
      </p:sp>
      <p:sp>
        <p:nvSpPr>
          <p:cNvPr id="3" name="Freeform 3"/>
          <p:cNvSpPr/>
          <p:nvPr/>
        </p:nvSpPr>
        <p:spPr>
          <a:xfrm>
            <a:off x="14758176" y="498936"/>
            <a:ext cx="3074649" cy="1306061"/>
          </a:xfrm>
          <a:custGeom>
            <a:avLst/>
            <a:gdLst/>
            <a:ahLst/>
            <a:cxnLst/>
            <a:rect l="l" t="t" r="r" b="b"/>
            <a:pathLst>
              <a:path w="3074649" h="1306061">
                <a:moveTo>
                  <a:pt x="0" y="0"/>
                </a:moveTo>
                <a:lnTo>
                  <a:pt x="3074649" y="0"/>
                </a:lnTo>
                <a:lnTo>
                  <a:pt x="3074649" y="1306061"/>
                </a:lnTo>
                <a:lnTo>
                  <a:pt x="0" y="1306061"/>
                </a:lnTo>
                <a:lnTo>
                  <a:pt x="0" y="0"/>
                </a:lnTo>
                <a:close/>
              </a:path>
            </a:pathLst>
          </a:custGeom>
          <a:blipFill>
            <a:blip r:embed="rId3"/>
            <a:stretch>
              <a:fillRect t="-67706" b="-67706"/>
            </a:stretch>
          </a:blipFill>
        </p:spPr>
        <p:txBody>
          <a:bodyPr/>
          <a:lstStyle/>
          <a:p>
            <a:endParaRPr lang="en-US"/>
          </a:p>
        </p:txBody>
      </p:sp>
      <p:sp>
        <p:nvSpPr>
          <p:cNvPr id="4" name="TextBox 4"/>
          <p:cNvSpPr txBox="1"/>
          <p:nvPr/>
        </p:nvSpPr>
        <p:spPr>
          <a:xfrm>
            <a:off x="856972" y="544888"/>
            <a:ext cx="13556099" cy="2860678"/>
          </a:xfrm>
          <a:prstGeom prst="rect">
            <a:avLst/>
          </a:prstGeom>
        </p:spPr>
        <p:txBody>
          <a:bodyPr lIns="0" tIns="0" rIns="0" bIns="0" rtlCol="0" anchor="t">
            <a:spAutoFit/>
          </a:bodyPr>
          <a:lstStyle/>
          <a:p>
            <a:pPr algn="ctr">
              <a:lnSpc>
                <a:spcPts val="9239"/>
              </a:lnSpc>
            </a:pPr>
            <a:r>
              <a:rPr lang="en-US" sz="6599">
                <a:solidFill>
                  <a:srgbClr val="000000"/>
                </a:solidFill>
                <a:latin typeface="Canva Sans Bold"/>
                <a:ea typeface="Canva Sans Bold"/>
                <a:cs typeface="Canva Sans Bold"/>
                <a:sym typeface="Canva Sans Bold"/>
              </a:rPr>
              <a:t>Charter Schools Workforce </a:t>
            </a:r>
            <a:r>
              <a:rPr lang="en-US" sz="6599">
                <a:solidFill>
                  <a:srgbClr val="FF3131"/>
                </a:solidFill>
                <a:latin typeface="Canva Sans Bold"/>
                <a:ea typeface="Canva Sans Bold"/>
                <a:cs typeface="Canva Sans Bold"/>
                <a:sym typeface="Canva Sans Bold"/>
              </a:rPr>
              <a:t>23/24</a:t>
            </a:r>
          </a:p>
          <a:p>
            <a:pPr algn="ctr">
              <a:lnSpc>
                <a:spcPts val="9239"/>
              </a:lnSpc>
            </a:pPr>
            <a:r>
              <a:rPr lang="en-US" sz="6599">
                <a:solidFill>
                  <a:srgbClr val="FF3131"/>
                </a:solidFill>
                <a:latin typeface="Canva Sans Bold"/>
                <a:ea typeface="Canva Sans Bold"/>
                <a:cs typeface="Canva Sans Bold"/>
                <a:sym typeface="Canva Sans Bold"/>
              </a:rPr>
              <a:t>Teachers</a:t>
            </a:r>
            <a:r>
              <a:rPr lang="en-US" sz="6599">
                <a:solidFill>
                  <a:srgbClr val="000000"/>
                </a:solidFill>
                <a:latin typeface="Canva Sans Bold"/>
                <a:ea typeface="Canva Sans Bold"/>
                <a:cs typeface="Canva Sans Bold"/>
                <a:sym typeface="Canva Sans Bold"/>
              </a:rPr>
              <a:t> Hired: </a:t>
            </a:r>
            <a:r>
              <a:rPr lang="en-US" sz="6599">
                <a:solidFill>
                  <a:srgbClr val="FF3131"/>
                </a:solidFill>
                <a:latin typeface="Canva Sans Bold"/>
                <a:ea typeface="Canva Sans Bold"/>
                <a:cs typeface="Canva Sans Bold"/>
                <a:sym typeface="Canva Sans Bold"/>
              </a:rPr>
              <a:t>34</a:t>
            </a:r>
          </a:p>
          <a:p>
            <a:pPr algn="ctr">
              <a:lnSpc>
                <a:spcPts val="4059"/>
              </a:lnSpc>
              <a:spcBef>
                <a:spcPct val="0"/>
              </a:spcBef>
            </a:pPr>
            <a:r>
              <a:rPr lang="en-US" sz="2899">
                <a:solidFill>
                  <a:srgbClr val="006BB6"/>
                </a:solidFill>
                <a:latin typeface="Canva Sans Bold"/>
                <a:ea typeface="Canva Sans Bold"/>
                <a:cs typeface="Canva Sans Bold"/>
                <a:sym typeface="Canva Sans Bold"/>
              </a:rPr>
              <a:t>17.43% turnover rate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795219" y="149354"/>
            <a:ext cx="14940946" cy="10137646"/>
          </a:xfrm>
          <a:custGeom>
            <a:avLst/>
            <a:gdLst/>
            <a:ahLst/>
            <a:cxnLst/>
            <a:rect l="l" t="t" r="r" b="b"/>
            <a:pathLst>
              <a:path w="14940946" h="10137646">
                <a:moveTo>
                  <a:pt x="0" y="0"/>
                </a:moveTo>
                <a:lnTo>
                  <a:pt x="14940946" y="0"/>
                </a:lnTo>
                <a:lnTo>
                  <a:pt x="14940946" y="10137646"/>
                </a:lnTo>
                <a:lnTo>
                  <a:pt x="0" y="10137646"/>
                </a:lnTo>
                <a:lnTo>
                  <a:pt x="0" y="0"/>
                </a:lnTo>
                <a:close/>
              </a:path>
            </a:pathLst>
          </a:custGeom>
          <a:blipFill>
            <a:blip r:embed="rId2"/>
            <a:stretch>
              <a:fillRect t="-3047" b="-1573"/>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23717" y="4503250"/>
            <a:ext cx="14391543" cy="4533679"/>
          </a:xfrm>
          <a:custGeom>
            <a:avLst/>
            <a:gdLst/>
            <a:ahLst/>
            <a:cxnLst/>
            <a:rect l="l" t="t" r="r" b="b"/>
            <a:pathLst>
              <a:path w="14391543" h="4533679">
                <a:moveTo>
                  <a:pt x="0" y="0"/>
                </a:moveTo>
                <a:lnTo>
                  <a:pt x="14391543" y="0"/>
                </a:lnTo>
                <a:lnTo>
                  <a:pt x="14391543" y="4533679"/>
                </a:lnTo>
                <a:lnTo>
                  <a:pt x="0" y="4533679"/>
                </a:lnTo>
                <a:lnTo>
                  <a:pt x="0" y="0"/>
                </a:lnTo>
                <a:close/>
              </a:path>
            </a:pathLst>
          </a:custGeom>
          <a:blipFill>
            <a:blip r:embed="rId2"/>
            <a:stretch>
              <a:fillRect t="-4207" b="-628"/>
            </a:stretch>
          </a:blipFill>
        </p:spPr>
        <p:txBody>
          <a:bodyPr/>
          <a:lstStyle/>
          <a:p>
            <a:endParaRPr lang="en-US"/>
          </a:p>
        </p:txBody>
      </p:sp>
      <p:sp>
        <p:nvSpPr>
          <p:cNvPr id="3" name="Freeform 3"/>
          <p:cNvSpPr/>
          <p:nvPr/>
        </p:nvSpPr>
        <p:spPr>
          <a:xfrm>
            <a:off x="13492581" y="385357"/>
            <a:ext cx="2474302" cy="1306061"/>
          </a:xfrm>
          <a:custGeom>
            <a:avLst/>
            <a:gdLst/>
            <a:ahLst/>
            <a:cxnLst/>
            <a:rect l="l" t="t" r="r" b="b"/>
            <a:pathLst>
              <a:path w="2474302" h="1306061">
                <a:moveTo>
                  <a:pt x="0" y="0"/>
                </a:moveTo>
                <a:lnTo>
                  <a:pt x="2474303" y="0"/>
                </a:lnTo>
                <a:lnTo>
                  <a:pt x="2474303" y="1306061"/>
                </a:lnTo>
                <a:lnTo>
                  <a:pt x="0" y="1306061"/>
                </a:lnTo>
                <a:lnTo>
                  <a:pt x="0" y="0"/>
                </a:lnTo>
                <a:close/>
              </a:path>
            </a:pathLst>
          </a:custGeom>
          <a:blipFill>
            <a:blip r:embed="rId3"/>
            <a:stretch>
              <a:fillRect t="-44723" b="-44723"/>
            </a:stretch>
          </a:blipFill>
        </p:spPr>
        <p:txBody>
          <a:bodyPr/>
          <a:lstStyle/>
          <a:p>
            <a:endParaRPr lang="en-US"/>
          </a:p>
        </p:txBody>
      </p:sp>
      <p:sp>
        <p:nvSpPr>
          <p:cNvPr id="4" name="TextBox 4"/>
          <p:cNvSpPr txBox="1"/>
          <p:nvPr/>
        </p:nvSpPr>
        <p:spPr>
          <a:xfrm>
            <a:off x="1623717" y="2056891"/>
            <a:ext cx="13556099" cy="2299339"/>
          </a:xfrm>
          <a:prstGeom prst="rect">
            <a:avLst/>
          </a:prstGeom>
        </p:spPr>
        <p:txBody>
          <a:bodyPr lIns="0" tIns="0" rIns="0" bIns="0" rtlCol="0" anchor="t">
            <a:spAutoFit/>
          </a:bodyPr>
          <a:lstStyle/>
          <a:p>
            <a:pPr algn="ctr">
              <a:lnSpc>
                <a:spcPts val="9239"/>
              </a:lnSpc>
            </a:pPr>
            <a:r>
              <a:rPr lang="en-US" sz="6599">
                <a:solidFill>
                  <a:srgbClr val="000000"/>
                </a:solidFill>
                <a:latin typeface="Canva Sans Bold"/>
                <a:ea typeface="Canva Sans Bold"/>
                <a:cs typeface="Canva Sans Bold"/>
                <a:sym typeface="Canva Sans Bold"/>
              </a:rPr>
              <a:t>Charter Schools Workforce </a:t>
            </a:r>
            <a:r>
              <a:rPr lang="en-US" sz="6599">
                <a:solidFill>
                  <a:srgbClr val="FF3131"/>
                </a:solidFill>
                <a:latin typeface="Canva Sans Bold"/>
                <a:ea typeface="Canva Sans Bold"/>
                <a:cs typeface="Canva Sans Bold"/>
                <a:sym typeface="Canva Sans Bold"/>
              </a:rPr>
              <a:t>24/25</a:t>
            </a:r>
          </a:p>
          <a:p>
            <a:pPr algn="ctr">
              <a:lnSpc>
                <a:spcPts val="9239"/>
              </a:lnSpc>
              <a:spcBef>
                <a:spcPct val="0"/>
              </a:spcBef>
            </a:pPr>
            <a:r>
              <a:rPr lang="en-US" sz="6599">
                <a:solidFill>
                  <a:srgbClr val="FF3131"/>
                </a:solidFill>
                <a:latin typeface="Canva Sans Bold"/>
                <a:ea typeface="Canva Sans Bold"/>
                <a:cs typeface="Canva Sans Bold"/>
                <a:sym typeface="Canva Sans Bold"/>
              </a:rPr>
              <a:t>Teachers </a:t>
            </a:r>
            <a:r>
              <a:rPr lang="en-US" sz="6599">
                <a:solidFill>
                  <a:srgbClr val="000000"/>
                </a:solidFill>
                <a:latin typeface="Canva Sans Bold"/>
                <a:ea typeface="Canva Sans Bold"/>
                <a:cs typeface="Canva Sans Bold"/>
                <a:sym typeface="Canva Sans Bold"/>
              </a:rPr>
              <a:t>Hired: ​</a:t>
            </a:r>
            <a:r>
              <a:rPr lang="en-US" sz="6599">
                <a:solidFill>
                  <a:srgbClr val="FF3131"/>
                </a:solidFill>
                <a:latin typeface="Canva Sans Bold"/>
                <a:ea typeface="Canva Sans Bold"/>
                <a:cs typeface="Canva Sans Bold"/>
                <a:sym typeface="Canva Sans Bold"/>
              </a:rPr>
              <a:t>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280150" y="1019175"/>
            <a:ext cx="8719541" cy="771525"/>
          </a:xfrm>
          <a:prstGeom prst="rect">
            <a:avLst/>
          </a:prstGeom>
        </p:spPr>
        <p:txBody>
          <a:bodyPr lIns="0" tIns="0" rIns="0" bIns="0" rtlCol="0" anchor="t">
            <a:spAutoFit/>
          </a:bodyPr>
          <a:lstStyle/>
          <a:p>
            <a:pPr marL="0" lvl="0" indent="0" algn="l">
              <a:lnSpc>
                <a:spcPts val="6038"/>
              </a:lnSpc>
              <a:spcBef>
                <a:spcPct val="0"/>
              </a:spcBef>
            </a:pPr>
            <a:r>
              <a:rPr lang="en-US" sz="5031" spc="181">
                <a:solidFill>
                  <a:srgbClr val="2A2E3A"/>
                </a:solidFill>
                <a:latin typeface="Montserrat Classic Bold"/>
                <a:ea typeface="Montserrat Classic Bold"/>
                <a:cs typeface="Montserrat Classic Bold"/>
                <a:sym typeface="Montserrat Classic Bold"/>
              </a:rPr>
              <a:t>THE END OF ESSER</a:t>
            </a:r>
          </a:p>
        </p:txBody>
      </p:sp>
      <p:sp>
        <p:nvSpPr>
          <p:cNvPr id="3" name="TextBox 3"/>
          <p:cNvSpPr txBox="1"/>
          <p:nvPr/>
        </p:nvSpPr>
        <p:spPr>
          <a:xfrm>
            <a:off x="6840046" y="2556062"/>
            <a:ext cx="10623260" cy="7578774"/>
          </a:xfrm>
          <a:prstGeom prst="rect">
            <a:avLst/>
          </a:prstGeom>
        </p:spPr>
        <p:txBody>
          <a:bodyPr lIns="0" tIns="0" rIns="0" bIns="0" rtlCol="0" anchor="t">
            <a:spAutoFit/>
          </a:bodyPr>
          <a:lstStyle/>
          <a:p>
            <a:pPr algn="l">
              <a:lnSpc>
                <a:spcPts val="3505"/>
              </a:lnSpc>
            </a:pPr>
            <a:r>
              <a:rPr lang="en-US" sz="2503" spc="55">
                <a:solidFill>
                  <a:srgbClr val="2A2E3A"/>
                </a:solidFill>
                <a:latin typeface="Montserrat Classic"/>
                <a:ea typeface="Montserrat Classic"/>
                <a:cs typeface="Montserrat Classic"/>
                <a:sym typeface="Montserrat Classic"/>
              </a:rPr>
              <a:t>Beginning in September 2020 federal lawmakers approved K-12 federal stimulus aid programs that would eventually total more than $191 billion in school aid.</a:t>
            </a:r>
          </a:p>
          <a:p>
            <a:pPr algn="l">
              <a:lnSpc>
                <a:spcPts val="3505"/>
              </a:lnSpc>
            </a:pPr>
            <a:r>
              <a:rPr lang="en-US" sz="2503" spc="55">
                <a:solidFill>
                  <a:srgbClr val="2A2E3A"/>
                </a:solidFill>
                <a:latin typeface="Montserrat Classic"/>
                <a:ea typeface="Montserrat Classic"/>
                <a:cs typeface="Montserrat Classic"/>
                <a:sym typeface="Montserrat Classic"/>
              </a:rPr>
              <a:t> </a:t>
            </a:r>
          </a:p>
          <a:p>
            <a:pPr algn="l">
              <a:lnSpc>
                <a:spcPts val="3505"/>
              </a:lnSpc>
            </a:pPr>
            <a:r>
              <a:rPr lang="en-US" sz="2503" spc="55">
                <a:solidFill>
                  <a:srgbClr val="2A2E3A"/>
                </a:solidFill>
                <a:latin typeface="Montserrat Classic"/>
                <a:ea typeface="Montserrat Classic"/>
                <a:cs typeface="Montserrat Classic"/>
                <a:sym typeface="Montserrat Classic"/>
              </a:rPr>
              <a:t>The last and final segment of funding, ESSER III, requires school districts to spend all of their allocations by September 30, 2024. Funding is to be used to directly help students overcome learning loss due to the Coronavirus pandemic.</a:t>
            </a:r>
          </a:p>
          <a:p>
            <a:pPr algn="l">
              <a:lnSpc>
                <a:spcPts val="3505"/>
              </a:lnSpc>
            </a:pPr>
            <a:endParaRPr lang="en-US" sz="2503" spc="55">
              <a:solidFill>
                <a:srgbClr val="2A2E3A"/>
              </a:solidFill>
              <a:latin typeface="Montserrat Classic"/>
              <a:ea typeface="Montserrat Classic"/>
              <a:cs typeface="Montserrat Classic"/>
              <a:sym typeface="Montserrat Classic"/>
            </a:endParaRPr>
          </a:p>
          <a:p>
            <a:pPr algn="l">
              <a:lnSpc>
                <a:spcPts val="3505"/>
              </a:lnSpc>
            </a:pPr>
            <a:r>
              <a:rPr lang="en-US" sz="2503" spc="55">
                <a:solidFill>
                  <a:srgbClr val="2A2E3A"/>
                </a:solidFill>
                <a:latin typeface="Montserrat Classic"/>
                <a:ea typeface="Montserrat Classic"/>
                <a:cs typeface="Montserrat Classic"/>
                <a:sym typeface="Montserrat Classic"/>
              </a:rPr>
              <a:t>Consequently, education services professionals forecast major academic impacts, as well as pressure on schools to return to relying heavily on their general funds and other supplementary resources. </a:t>
            </a:r>
          </a:p>
          <a:p>
            <a:pPr algn="l">
              <a:lnSpc>
                <a:spcPts val="3363"/>
              </a:lnSpc>
            </a:pPr>
            <a:endParaRPr lang="en-US" sz="2503" spc="55">
              <a:solidFill>
                <a:srgbClr val="2A2E3A"/>
              </a:solidFill>
              <a:latin typeface="Montserrat Classic"/>
              <a:ea typeface="Montserrat Classic"/>
              <a:cs typeface="Montserrat Classic"/>
              <a:sym typeface="Montserrat Classic"/>
            </a:endParaRPr>
          </a:p>
          <a:p>
            <a:pPr algn="l">
              <a:lnSpc>
                <a:spcPts val="3363"/>
              </a:lnSpc>
            </a:pPr>
            <a:endParaRPr lang="en-US" sz="2503" spc="55">
              <a:solidFill>
                <a:srgbClr val="2A2E3A"/>
              </a:solidFill>
              <a:latin typeface="Montserrat Classic"/>
              <a:ea typeface="Montserrat Classic"/>
              <a:cs typeface="Montserrat Classic"/>
              <a:sym typeface="Montserrat Classic"/>
            </a:endParaRPr>
          </a:p>
          <a:p>
            <a:pPr algn="l">
              <a:lnSpc>
                <a:spcPts val="3929"/>
              </a:lnSpc>
            </a:pPr>
            <a:endParaRPr lang="en-US" sz="2503" spc="55">
              <a:solidFill>
                <a:srgbClr val="2A2E3A"/>
              </a:solidFill>
              <a:latin typeface="Montserrat Classic"/>
              <a:ea typeface="Montserrat Classic"/>
              <a:cs typeface="Montserrat Classic"/>
              <a:sym typeface="Montserrat Classic"/>
            </a:endParaRPr>
          </a:p>
          <a:p>
            <a:pPr marL="0" lvl="0" indent="0" algn="l">
              <a:lnSpc>
                <a:spcPts val="3929"/>
              </a:lnSpc>
              <a:spcBef>
                <a:spcPct val="0"/>
              </a:spcBef>
            </a:pPr>
            <a:endParaRPr lang="en-US" sz="2503" spc="55">
              <a:solidFill>
                <a:srgbClr val="2A2E3A"/>
              </a:solidFill>
              <a:latin typeface="Montserrat Classic"/>
              <a:ea typeface="Montserrat Classic"/>
              <a:cs typeface="Montserrat Classic"/>
              <a:sym typeface="Montserrat Classic"/>
            </a:endParaRPr>
          </a:p>
        </p:txBody>
      </p:sp>
      <p:sp>
        <p:nvSpPr>
          <p:cNvPr id="4" name="Freeform 4"/>
          <p:cNvSpPr/>
          <p:nvPr/>
        </p:nvSpPr>
        <p:spPr>
          <a:xfrm rot="5826478">
            <a:off x="-4258321" y="2416927"/>
            <a:ext cx="14236019" cy="7411593"/>
          </a:xfrm>
          <a:custGeom>
            <a:avLst/>
            <a:gdLst/>
            <a:ahLst/>
            <a:cxnLst/>
            <a:rect l="l" t="t" r="r" b="b"/>
            <a:pathLst>
              <a:path w="14236019" h="7411593">
                <a:moveTo>
                  <a:pt x="0" y="0"/>
                </a:moveTo>
                <a:lnTo>
                  <a:pt x="14236019" y="0"/>
                </a:lnTo>
                <a:lnTo>
                  <a:pt x="14236019" y="7411593"/>
                </a:lnTo>
                <a:lnTo>
                  <a:pt x="0" y="74115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512118" y="1519717"/>
            <a:ext cx="3536055" cy="6472925"/>
          </a:xfrm>
          <a:prstGeom prst="rect">
            <a:avLst/>
          </a:prstGeom>
        </p:spPr>
        <p:txBody>
          <a:bodyPr lIns="0" tIns="0" rIns="0" bIns="0" rtlCol="0" anchor="t">
            <a:spAutoFit/>
          </a:bodyPr>
          <a:lstStyle/>
          <a:p>
            <a:pPr algn="ctr">
              <a:lnSpc>
                <a:spcPts val="6421"/>
              </a:lnSpc>
            </a:pPr>
            <a:r>
              <a:rPr lang="en-US" sz="4586">
                <a:solidFill>
                  <a:srgbClr val="2A2E3A"/>
                </a:solidFill>
                <a:latin typeface="Canva Sans Bold"/>
                <a:ea typeface="Canva Sans Bold"/>
                <a:cs typeface="Canva Sans Bold"/>
                <a:sym typeface="Canva Sans Bold"/>
              </a:rPr>
              <a:t>TOTAL</a:t>
            </a:r>
          </a:p>
          <a:p>
            <a:pPr algn="ctr">
              <a:lnSpc>
                <a:spcPts val="6421"/>
              </a:lnSpc>
            </a:pPr>
            <a:r>
              <a:rPr lang="en-US" sz="4586">
                <a:solidFill>
                  <a:srgbClr val="2A2E3A"/>
                </a:solidFill>
                <a:latin typeface="Canva Sans Bold"/>
                <a:ea typeface="Canva Sans Bold"/>
                <a:cs typeface="Canva Sans Bold"/>
                <a:sym typeface="Canva Sans Bold"/>
              </a:rPr>
              <a:t>ESSER</a:t>
            </a:r>
          </a:p>
          <a:p>
            <a:pPr algn="ctr">
              <a:lnSpc>
                <a:spcPts val="6421"/>
              </a:lnSpc>
            </a:pPr>
            <a:r>
              <a:rPr lang="en-US" sz="4586">
                <a:solidFill>
                  <a:srgbClr val="2A2E3A"/>
                </a:solidFill>
                <a:latin typeface="Canva Sans Bold"/>
                <a:ea typeface="Canva Sans Bold"/>
                <a:cs typeface="Canva Sans Bold"/>
                <a:sym typeface="Canva Sans Bold"/>
              </a:rPr>
              <a:t>FUNDING OASIS CHARTER SCHOOLS RECEIVED:</a:t>
            </a:r>
          </a:p>
          <a:p>
            <a:pPr algn="ctr">
              <a:lnSpc>
                <a:spcPts val="6421"/>
              </a:lnSpc>
            </a:pPr>
            <a:r>
              <a:rPr lang="en-US" sz="4586">
                <a:solidFill>
                  <a:srgbClr val="FF3131"/>
                </a:solidFill>
                <a:latin typeface="Canva Sans Bold"/>
                <a:ea typeface="Canva Sans Bold"/>
                <a:cs typeface="Canva Sans Bold"/>
                <a:sym typeface="Canva Sans Bold"/>
              </a:rPr>
              <a:t>$9.9m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966189"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3" name="AutoShape 3"/>
          <p:cNvSpPr/>
          <p:nvPr/>
        </p:nvSpPr>
        <p:spPr>
          <a:xfrm>
            <a:off x="5956708" y="5353245"/>
            <a:ext cx="795870" cy="0"/>
          </a:xfrm>
          <a:prstGeom prst="line">
            <a:avLst/>
          </a:prstGeom>
          <a:ln w="47625" cap="rnd">
            <a:solidFill>
              <a:srgbClr val="000B5D"/>
            </a:solidFill>
            <a:prstDash val="solid"/>
            <a:headEnd type="none" w="sm" len="sm"/>
            <a:tailEnd type="none" w="sm" len="sm"/>
          </a:ln>
        </p:spPr>
        <p:txBody>
          <a:bodyPr/>
          <a:lstStyle/>
          <a:p>
            <a:endParaRPr lang="en-US"/>
          </a:p>
        </p:txBody>
      </p:sp>
      <p:sp>
        <p:nvSpPr>
          <p:cNvPr id="4" name="Freeform 4"/>
          <p:cNvSpPr/>
          <p:nvPr/>
        </p:nvSpPr>
        <p:spPr>
          <a:xfrm>
            <a:off x="6768615" y="4366147"/>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5" name="AutoShape 5"/>
          <p:cNvSpPr/>
          <p:nvPr/>
        </p:nvSpPr>
        <p:spPr>
          <a:xfrm>
            <a:off x="7748351"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6" name="AutoShape 6"/>
          <p:cNvSpPr/>
          <p:nvPr/>
        </p:nvSpPr>
        <p:spPr>
          <a:xfrm>
            <a:off x="8738870" y="5353245"/>
            <a:ext cx="795870" cy="0"/>
          </a:xfrm>
          <a:prstGeom prst="line">
            <a:avLst/>
          </a:prstGeom>
          <a:ln w="47625" cap="rnd">
            <a:solidFill>
              <a:srgbClr val="000B5D"/>
            </a:solidFill>
            <a:prstDash val="solid"/>
            <a:headEnd type="none" w="sm" len="sm"/>
            <a:tailEnd type="none" w="sm" len="sm"/>
          </a:ln>
        </p:spPr>
        <p:txBody>
          <a:bodyPr/>
          <a:lstStyle/>
          <a:p>
            <a:endParaRPr lang="en-US"/>
          </a:p>
        </p:txBody>
      </p:sp>
      <p:sp>
        <p:nvSpPr>
          <p:cNvPr id="7" name="Freeform 7"/>
          <p:cNvSpPr/>
          <p:nvPr/>
        </p:nvSpPr>
        <p:spPr>
          <a:xfrm>
            <a:off x="9549130" y="4366147"/>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4"/>
            <a:stretch>
              <a:fillRect l="-99" r="-99"/>
            </a:stretch>
          </a:blipFill>
          <a:ln cap="sq">
            <a:noFill/>
            <a:prstDash val="solid"/>
            <a:miter/>
          </a:ln>
        </p:spPr>
        <p:txBody>
          <a:bodyPr/>
          <a:lstStyle/>
          <a:p>
            <a:endParaRPr lang="en-US"/>
          </a:p>
        </p:txBody>
      </p:sp>
      <p:sp>
        <p:nvSpPr>
          <p:cNvPr id="8" name="AutoShape 8"/>
          <p:cNvSpPr/>
          <p:nvPr/>
        </p:nvSpPr>
        <p:spPr>
          <a:xfrm>
            <a:off x="10528866"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9" name="AutoShape 9"/>
          <p:cNvSpPr/>
          <p:nvPr/>
        </p:nvSpPr>
        <p:spPr>
          <a:xfrm>
            <a:off x="11519385" y="5353245"/>
            <a:ext cx="795870" cy="0"/>
          </a:xfrm>
          <a:prstGeom prst="line">
            <a:avLst/>
          </a:prstGeom>
          <a:ln w="47625" cap="rnd">
            <a:solidFill>
              <a:srgbClr val="000B5D"/>
            </a:solidFill>
            <a:prstDash val="solid"/>
            <a:headEnd type="none" w="sm" len="sm"/>
            <a:tailEnd type="none" w="sm" len="sm"/>
          </a:ln>
        </p:spPr>
        <p:txBody>
          <a:bodyPr/>
          <a:lstStyle/>
          <a:p>
            <a:endParaRPr lang="en-US"/>
          </a:p>
        </p:txBody>
      </p:sp>
      <p:sp>
        <p:nvSpPr>
          <p:cNvPr id="10" name="Freeform 10"/>
          <p:cNvSpPr/>
          <p:nvPr/>
        </p:nvSpPr>
        <p:spPr>
          <a:xfrm>
            <a:off x="12331292" y="4366147"/>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1" name="AutoShape 11"/>
          <p:cNvSpPr/>
          <p:nvPr/>
        </p:nvSpPr>
        <p:spPr>
          <a:xfrm>
            <a:off x="13311028"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12" name="Freeform 12"/>
          <p:cNvSpPr/>
          <p:nvPr/>
        </p:nvSpPr>
        <p:spPr>
          <a:xfrm>
            <a:off x="8582809" y="8696087"/>
            <a:ext cx="1122382" cy="1124426"/>
          </a:xfrm>
          <a:custGeom>
            <a:avLst/>
            <a:gdLst/>
            <a:ahLst/>
            <a:cxnLst/>
            <a:rect l="l" t="t" r="r" b="b"/>
            <a:pathLst>
              <a:path w="1122382" h="1124426">
                <a:moveTo>
                  <a:pt x="0" y="0"/>
                </a:moveTo>
                <a:lnTo>
                  <a:pt x="1122382" y="0"/>
                </a:lnTo>
                <a:lnTo>
                  <a:pt x="1122382" y="1124426"/>
                </a:lnTo>
                <a:lnTo>
                  <a:pt x="0" y="112442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Freeform 13"/>
          <p:cNvSpPr/>
          <p:nvPr/>
        </p:nvSpPr>
        <p:spPr>
          <a:xfrm>
            <a:off x="7167877" y="8731189"/>
            <a:ext cx="1054222" cy="1054222"/>
          </a:xfrm>
          <a:custGeom>
            <a:avLst/>
            <a:gdLst/>
            <a:ahLst/>
            <a:cxnLst/>
            <a:rect l="l" t="t" r="r" b="b"/>
            <a:pathLst>
              <a:path w="1054222" h="1054222">
                <a:moveTo>
                  <a:pt x="0" y="0"/>
                </a:moveTo>
                <a:lnTo>
                  <a:pt x="1054221" y="0"/>
                </a:lnTo>
                <a:lnTo>
                  <a:pt x="1054221" y="1054222"/>
                </a:lnTo>
                <a:lnTo>
                  <a:pt x="0" y="105422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4" name="Freeform 14"/>
          <p:cNvSpPr/>
          <p:nvPr/>
        </p:nvSpPr>
        <p:spPr>
          <a:xfrm>
            <a:off x="15701941" y="4777799"/>
            <a:ext cx="800771" cy="1159011"/>
          </a:xfrm>
          <a:custGeom>
            <a:avLst/>
            <a:gdLst/>
            <a:ahLst/>
            <a:cxnLst/>
            <a:rect l="l" t="t" r="r" b="b"/>
            <a:pathLst>
              <a:path w="800771" h="1159011">
                <a:moveTo>
                  <a:pt x="0" y="0"/>
                </a:moveTo>
                <a:lnTo>
                  <a:pt x="800771" y="0"/>
                </a:lnTo>
                <a:lnTo>
                  <a:pt x="800771" y="1159011"/>
                </a:lnTo>
                <a:lnTo>
                  <a:pt x="0" y="115901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15"/>
          <p:cNvSpPr/>
          <p:nvPr/>
        </p:nvSpPr>
        <p:spPr>
          <a:xfrm>
            <a:off x="5808621" y="8871939"/>
            <a:ext cx="959994" cy="1049695"/>
          </a:xfrm>
          <a:custGeom>
            <a:avLst/>
            <a:gdLst/>
            <a:ahLst/>
            <a:cxnLst/>
            <a:rect l="l" t="t" r="r" b="b"/>
            <a:pathLst>
              <a:path w="959994" h="1049695">
                <a:moveTo>
                  <a:pt x="0" y="0"/>
                </a:moveTo>
                <a:lnTo>
                  <a:pt x="959994" y="0"/>
                </a:lnTo>
                <a:lnTo>
                  <a:pt x="959994" y="1049695"/>
                </a:lnTo>
                <a:lnTo>
                  <a:pt x="0" y="104969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grpSp>
        <p:nvGrpSpPr>
          <p:cNvPr id="16" name="Group 16"/>
          <p:cNvGrpSpPr/>
          <p:nvPr/>
        </p:nvGrpSpPr>
        <p:grpSpPr>
          <a:xfrm>
            <a:off x="-2001494" y="8871939"/>
            <a:ext cx="4175077" cy="417507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15829033" y="-1509558"/>
            <a:ext cx="3957167" cy="3957167"/>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21" name="TextBox 21"/>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22" name="Group 22"/>
          <p:cNvGrpSpPr/>
          <p:nvPr/>
        </p:nvGrpSpPr>
        <p:grpSpPr>
          <a:xfrm>
            <a:off x="-384892" y="-572198"/>
            <a:ext cx="1490773" cy="1490773"/>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24" name="TextBox 24"/>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25" name="Freeform 25"/>
          <p:cNvSpPr/>
          <p:nvPr/>
        </p:nvSpPr>
        <p:spPr>
          <a:xfrm>
            <a:off x="1779580" y="4889677"/>
            <a:ext cx="833753" cy="868492"/>
          </a:xfrm>
          <a:custGeom>
            <a:avLst/>
            <a:gdLst/>
            <a:ahLst/>
            <a:cxnLst/>
            <a:rect l="l" t="t" r="r" b="b"/>
            <a:pathLst>
              <a:path w="833753" h="868492">
                <a:moveTo>
                  <a:pt x="0" y="0"/>
                </a:moveTo>
                <a:lnTo>
                  <a:pt x="833753" y="0"/>
                </a:lnTo>
                <a:lnTo>
                  <a:pt x="833753" y="868493"/>
                </a:lnTo>
                <a:lnTo>
                  <a:pt x="0" y="86849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6" name="Freeform 26"/>
          <p:cNvSpPr/>
          <p:nvPr/>
        </p:nvSpPr>
        <p:spPr>
          <a:xfrm>
            <a:off x="12304565" y="4366147"/>
            <a:ext cx="2047914" cy="2047914"/>
          </a:xfrm>
          <a:custGeom>
            <a:avLst/>
            <a:gdLst/>
            <a:ahLst/>
            <a:cxnLst/>
            <a:rect l="l" t="t" r="r" b="b"/>
            <a:pathLst>
              <a:path w="2047914" h="2047914">
                <a:moveTo>
                  <a:pt x="0" y="0"/>
                </a:moveTo>
                <a:lnTo>
                  <a:pt x="2047914" y="0"/>
                </a:lnTo>
                <a:lnTo>
                  <a:pt x="2047914" y="2047914"/>
                </a:lnTo>
                <a:lnTo>
                  <a:pt x="0" y="2047914"/>
                </a:lnTo>
                <a:lnTo>
                  <a:pt x="0" y="0"/>
                </a:lnTo>
                <a:close/>
              </a:path>
            </a:pathLst>
          </a:custGeom>
          <a:blipFill>
            <a:blip r:embed="rId15"/>
            <a:stretch>
              <a:fillRect/>
            </a:stretch>
          </a:blipFill>
        </p:spPr>
        <p:txBody>
          <a:bodyPr/>
          <a:lstStyle/>
          <a:p>
            <a:endParaRPr lang="en-US"/>
          </a:p>
        </p:txBody>
      </p:sp>
      <p:sp>
        <p:nvSpPr>
          <p:cNvPr id="27" name="Freeform 27"/>
          <p:cNvSpPr/>
          <p:nvPr/>
        </p:nvSpPr>
        <p:spPr>
          <a:xfrm>
            <a:off x="6768615" y="4341489"/>
            <a:ext cx="2031632" cy="2031632"/>
          </a:xfrm>
          <a:custGeom>
            <a:avLst/>
            <a:gdLst/>
            <a:ahLst/>
            <a:cxnLst/>
            <a:rect l="l" t="t" r="r" b="b"/>
            <a:pathLst>
              <a:path w="2031632" h="2031632">
                <a:moveTo>
                  <a:pt x="0" y="0"/>
                </a:moveTo>
                <a:lnTo>
                  <a:pt x="2031632" y="0"/>
                </a:lnTo>
                <a:lnTo>
                  <a:pt x="2031632" y="2031631"/>
                </a:lnTo>
                <a:lnTo>
                  <a:pt x="0" y="2031631"/>
                </a:lnTo>
                <a:lnTo>
                  <a:pt x="0" y="0"/>
                </a:lnTo>
                <a:close/>
              </a:path>
            </a:pathLst>
          </a:custGeom>
          <a:blipFill>
            <a:blip r:embed="rId16"/>
            <a:stretch>
              <a:fillRect/>
            </a:stretch>
          </a:blipFill>
        </p:spPr>
        <p:txBody>
          <a:bodyPr/>
          <a:lstStyle/>
          <a:p>
            <a:endParaRPr lang="en-US"/>
          </a:p>
        </p:txBody>
      </p:sp>
      <p:sp>
        <p:nvSpPr>
          <p:cNvPr id="28" name="Freeform 28"/>
          <p:cNvSpPr/>
          <p:nvPr/>
        </p:nvSpPr>
        <p:spPr>
          <a:xfrm>
            <a:off x="3925076" y="4374288"/>
            <a:ext cx="2031632" cy="2031632"/>
          </a:xfrm>
          <a:custGeom>
            <a:avLst/>
            <a:gdLst/>
            <a:ahLst/>
            <a:cxnLst/>
            <a:rect l="l" t="t" r="r" b="b"/>
            <a:pathLst>
              <a:path w="2031632" h="2031632">
                <a:moveTo>
                  <a:pt x="0" y="0"/>
                </a:moveTo>
                <a:lnTo>
                  <a:pt x="2031632" y="0"/>
                </a:lnTo>
                <a:lnTo>
                  <a:pt x="2031632" y="2031632"/>
                </a:lnTo>
                <a:lnTo>
                  <a:pt x="0" y="2031632"/>
                </a:lnTo>
                <a:lnTo>
                  <a:pt x="0" y="0"/>
                </a:lnTo>
                <a:close/>
              </a:path>
            </a:pathLst>
          </a:custGeom>
          <a:blipFill>
            <a:blip r:embed="rId16"/>
            <a:stretch>
              <a:fillRect/>
            </a:stretch>
          </a:blipFill>
        </p:spPr>
        <p:txBody>
          <a:bodyPr/>
          <a:lstStyle/>
          <a:p>
            <a:endParaRPr lang="en-US"/>
          </a:p>
        </p:txBody>
      </p:sp>
      <p:sp>
        <p:nvSpPr>
          <p:cNvPr id="29" name="Freeform 29"/>
          <p:cNvSpPr/>
          <p:nvPr/>
        </p:nvSpPr>
        <p:spPr>
          <a:xfrm>
            <a:off x="3900623" y="4365861"/>
            <a:ext cx="2080537" cy="2080537"/>
          </a:xfrm>
          <a:custGeom>
            <a:avLst/>
            <a:gdLst/>
            <a:ahLst/>
            <a:cxnLst/>
            <a:rect l="l" t="t" r="r" b="b"/>
            <a:pathLst>
              <a:path w="2080537" h="2080537">
                <a:moveTo>
                  <a:pt x="0" y="0"/>
                </a:moveTo>
                <a:lnTo>
                  <a:pt x="2080537" y="0"/>
                </a:lnTo>
                <a:lnTo>
                  <a:pt x="2080537" y="2080536"/>
                </a:lnTo>
                <a:lnTo>
                  <a:pt x="0" y="2080536"/>
                </a:lnTo>
                <a:lnTo>
                  <a:pt x="0" y="0"/>
                </a:lnTo>
                <a:close/>
              </a:path>
            </a:pathLst>
          </a:custGeom>
          <a:blipFill>
            <a:blip r:embed="rId17"/>
            <a:stretch>
              <a:fillRect/>
            </a:stretch>
          </a:blipFill>
        </p:spPr>
        <p:txBody>
          <a:bodyPr/>
          <a:lstStyle/>
          <a:p>
            <a:endParaRPr lang="en-US"/>
          </a:p>
        </p:txBody>
      </p:sp>
      <p:sp>
        <p:nvSpPr>
          <p:cNvPr id="30" name="TextBox 30"/>
          <p:cNvSpPr txBox="1"/>
          <p:nvPr/>
        </p:nvSpPr>
        <p:spPr>
          <a:xfrm>
            <a:off x="3714468" y="3230902"/>
            <a:ext cx="2452847" cy="538204"/>
          </a:xfrm>
          <a:prstGeom prst="rect">
            <a:avLst/>
          </a:prstGeom>
        </p:spPr>
        <p:txBody>
          <a:bodyPr lIns="0" tIns="0" rIns="0" bIns="0" rtlCol="0" anchor="t">
            <a:spAutoFit/>
          </a:bodyPr>
          <a:lstStyle/>
          <a:p>
            <a:pPr marL="0" lvl="0" indent="0" algn="ctr">
              <a:lnSpc>
                <a:spcPts val="4460"/>
              </a:lnSpc>
              <a:spcBef>
                <a:spcPct val="0"/>
              </a:spcBef>
            </a:pPr>
            <a:r>
              <a:rPr lang="en-US" sz="3185" spc="143">
                <a:solidFill>
                  <a:srgbClr val="000B5D"/>
                </a:solidFill>
                <a:latin typeface="Montserrat Classic Bold"/>
                <a:ea typeface="Montserrat Classic Bold"/>
                <a:cs typeface="Montserrat Classic Bold"/>
                <a:sym typeface="Montserrat Classic Bold"/>
              </a:rPr>
              <a:t>$2.11m</a:t>
            </a:r>
          </a:p>
        </p:txBody>
      </p:sp>
      <p:sp>
        <p:nvSpPr>
          <p:cNvPr id="31" name="TextBox 31"/>
          <p:cNvSpPr txBox="1"/>
          <p:nvPr/>
        </p:nvSpPr>
        <p:spPr>
          <a:xfrm>
            <a:off x="6479655" y="3240427"/>
            <a:ext cx="2558958" cy="538204"/>
          </a:xfrm>
          <a:prstGeom prst="rect">
            <a:avLst/>
          </a:prstGeom>
        </p:spPr>
        <p:txBody>
          <a:bodyPr lIns="0" tIns="0" rIns="0" bIns="0" rtlCol="0" anchor="t">
            <a:spAutoFit/>
          </a:bodyPr>
          <a:lstStyle/>
          <a:p>
            <a:pPr marL="0" lvl="0" indent="0" algn="ctr">
              <a:lnSpc>
                <a:spcPts val="4460"/>
              </a:lnSpc>
              <a:spcBef>
                <a:spcPct val="0"/>
              </a:spcBef>
            </a:pPr>
            <a:r>
              <a:rPr lang="en-US" sz="3185" spc="143">
                <a:solidFill>
                  <a:srgbClr val="000B5D"/>
                </a:solidFill>
                <a:latin typeface="Montserrat Classic Bold"/>
                <a:ea typeface="Montserrat Classic Bold"/>
                <a:cs typeface="Montserrat Classic Bold"/>
                <a:sym typeface="Montserrat Classic Bold"/>
              </a:rPr>
              <a:t>$2.59m</a:t>
            </a:r>
          </a:p>
        </p:txBody>
      </p:sp>
      <p:sp>
        <p:nvSpPr>
          <p:cNvPr id="32" name="TextBox 32"/>
          <p:cNvSpPr txBox="1"/>
          <p:nvPr/>
        </p:nvSpPr>
        <p:spPr>
          <a:xfrm>
            <a:off x="9522403" y="3248683"/>
            <a:ext cx="1996982" cy="538204"/>
          </a:xfrm>
          <a:prstGeom prst="rect">
            <a:avLst/>
          </a:prstGeom>
        </p:spPr>
        <p:txBody>
          <a:bodyPr lIns="0" tIns="0" rIns="0" bIns="0" rtlCol="0" anchor="t">
            <a:spAutoFit/>
          </a:bodyPr>
          <a:lstStyle/>
          <a:p>
            <a:pPr marL="0" lvl="0" indent="0" algn="ctr">
              <a:lnSpc>
                <a:spcPts val="4460"/>
              </a:lnSpc>
              <a:spcBef>
                <a:spcPct val="0"/>
              </a:spcBef>
            </a:pPr>
            <a:r>
              <a:rPr lang="en-US" sz="3185" spc="143">
                <a:solidFill>
                  <a:srgbClr val="000B5D"/>
                </a:solidFill>
                <a:latin typeface="Montserrat Classic Bold"/>
                <a:ea typeface="Montserrat Classic Bold"/>
                <a:cs typeface="Montserrat Classic Bold"/>
                <a:sym typeface="Montserrat Classic Bold"/>
              </a:rPr>
              <a:t>$2.77m</a:t>
            </a:r>
          </a:p>
        </p:txBody>
      </p:sp>
      <p:sp>
        <p:nvSpPr>
          <p:cNvPr id="33" name="TextBox 33"/>
          <p:cNvSpPr txBox="1"/>
          <p:nvPr/>
        </p:nvSpPr>
        <p:spPr>
          <a:xfrm>
            <a:off x="2515166" y="2011702"/>
            <a:ext cx="14014474" cy="866775"/>
          </a:xfrm>
          <a:prstGeom prst="rect">
            <a:avLst/>
          </a:prstGeom>
        </p:spPr>
        <p:txBody>
          <a:bodyPr lIns="0" tIns="0" rIns="0" bIns="0" rtlCol="0" anchor="t">
            <a:spAutoFit/>
          </a:bodyPr>
          <a:lstStyle/>
          <a:p>
            <a:pPr marL="0" lvl="0" indent="0" algn="l">
              <a:lnSpc>
                <a:spcPts val="6758"/>
              </a:lnSpc>
              <a:spcBef>
                <a:spcPct val="0"/>
              </a:spcBef>
            </a:pPr>
            <a:r>
              <a:rPr lang="en-US" sz="5631" spc="202">
                <a:solidFill>
                  <a:srgbClr val="2A2E3A"/>
                </a:solidFill>
                <a:latin typeface="Montserrat Classic Bold"/>
                <a:ea typeface="Montserrat Classic Bold"/>
                <a:cs typeface="Montserrat Classic Bold"/>
                <a:sym typeface="Montserrat Classic Bold"/>
              </a:rPr>
              <a:t>TOTAL ESSER FUNDING BY SCHOOL </a:t>
            </a:r>
          </a:p>
        </p:txBody>
      </p:sp>
      <p:sp>
        <p:nvSpPr>
          <p:cNvPr id="34" name="TextBox 34"/>
          <p:cNvSpPr txBox="1"/>
          <p:nvPr/>
        </p:nvSpPr>
        <p:spPr>
          <a:xfrm>
            <a:off x="3546609" y="7060491"/>
            <a:ext cx="2548147" cy="682766"/>
          </a:xfrm>
          <a:prstGeom prst="rect">
            <a:avLst/>
          </a:prstGeom>
        </p:spPr>
        <p:txBody>
          <a:bodyPr lIns="0" tIns="0" rIns="0" bIns="0" rtlCol="0" anchor="t">
            <a:spAutoFit/>
          </a:bodyPr>
          <a:lstStyle/>
          <a:p>
            <a:pPr algn="ctr">
              <a:lnSpc>
                <a:spcPts val="2899"/>
              </a:lnSpc>
            </a:pPr>
            <a:r>
              <a:rPr lang="en-US" sz="2070" spc="93">
                <a:solidFill>
                  <a:srgbClr val="006BB6"/>
                </a:solidFill>
                <a:latin typeface="Montserrat Classic Bold"/>
                <a:ea typeface="Montserrat Classic Bold"/>
                <a:cs typeface="Montserrat Classic Bold"/>
                <a:sym typeface="Montserrat Classic Bold"/>
              </a:rPr>
              <a:t>OASIS HIGH</a:t>
            </a:r>
            <a:r>
              <a:rPr lang="en-US" sz="2070" spc="93">
                <a:solidFill>
                  <a:srgbClr val="2A2E3A"/>
                </a:solidFill>
                <a:latin typeface="Montserrat Classic Bold"/>
                <a:ea typeface="Montserrat Classic Bold"/>
                <a:cs typeface="Montserrat Classic Bold"/>
                <a:sym typeface="Montserrat Classic Bold"/>
              </a:rPr>
              <a:t> </a:t>
            </a:r>
          </a:p>
          <a:p>
            <a:pPr marL="0" lvl="0" indent="0" algn="ctr">
              <a:lnSpc>
                <a:spcPts val="2685"/>
              </a:lnSpc>
              <a:spcBef>
                <a:spcPct val="0"/>
              </a:spcBef>
            </a:pPr>
            <a:endParaRPr lang="en-US" sz="2070" spc="93">
              <a:solidFill>
                <a:srgbClr val="2A2E3A"/>
              </a:solidFill>
              <a:latin typeface="Montserrat Classic Bold"/>
              <a:ea typeface="Montserrat Classic Bold"/>
              <a:cs typeface="Montserrat Classic Bold"/>
              <a:sym typeface="Montserrat Classic Bold"/>
            </a:endParaRPr>
          </a:p>
        </p:txBody>
      </p:sp>
      <p:sp>
        <p:nvSpPr>
          <p:cNvPr id="35" name="TextBox 35"/>
          <p:cNvSpPr txBox="1"/>
          <p:nvPr/>
        </p:nvSpPr>
        <p:spPr>
          <a:xfrm>
            <a:off x="6199531" y="7037222"/>
            <a:ext cx="3152741" cy="719780"/>
          </a:xfrm>
          <a:prstGeom prst="rect">
            <a:avLst/>
          </a:prstGeom>
        </p:spPr>
        <p:txBody>
          <a:bodyPr lIns="0" tIns="0" rIns="0" bIns="0" rtlCol="0" anchor="t">
            <a:spAutoFit/>
          </a:bodyPr>
          <a:lstStyle/>
          <a:p>
            <a:pPr algn="ctr">
              <a:lnSpc>
                <a:spcPts val="2852"/>
              </a:lnSpc>
            </a:pPr>
            <a:r>
              <a:rPr lang="en-US" sz="2037" spc="91">
                <a:solidFill>
                  <a:srgbClr val="5E17EB"/>
                </a:solidFill>
                <a:latin typeface="Montserrat Classic Bold"/>
                <a:ea typeface="Montserrat Classic Bold"/>
                <a:cs typeface="Montserrat Classic Bold"/>
                <a:sym typeface="Montserrat Classic Bold"/>
              </a:rPr>
              <a:t>OASIS MIDDLE </a:t>
            </a:r>
          </a:p>
          <a:p>
            <a:pPr marL="0" lvl="0" indent="0" algn="ctr">
              <a:lnSpc>
                <a:spcPts val="2852"/>
              </a:lnSpc>
              <a:spcBef>
                <a:spcPct val="0"/>
              </a:spcBef>
            </a:pPr>
            <a:endParaRPr lang="en-US" sz="2037" spc="91">
              <a:solidFill>
                <a:srgbClr val="5E17EB"/>
              </a:solidFill>
              <a:latin typeface="Montserrat Classic Bold"/>
              <a:ea typeface="Montserrat Classic Bold"/>
              <a:cs typeface="Montserrat Classic Bold"/>
              <a:sym typeface="Montserrat Classic Bold"/>
            </a:endParaRPr>
          </a:p>
        </p:txBody>
      </p:sp>
      <p:sp>
        <p:nvSpPr>
          <p:cNvPr id="36" name="TextBox 36"/>
          <p:cNvSpPr txBox="1"/>
          <p:nvPr/>
        </p:nvSpPr>
        <p:spPr>
          <a:xfrm>
            <a:off x="9457048" y="6922637"/>
            <a:ext cx="2413368" cy="1370804"/>
          </a:xfrm>
          <a:prstGeom prst="rect">
            <a:avLst/>
          </a:prstGeom>
        </p:spPr>
        <p:txBody>
          <a:bodyPr lIns="0" tIns="0" rIns="0" bIns="0" rtlCol="0" anchor="t">
            <a:spAutoFit/>
          </a:bodyPr>
          <a:lstStyle/>
          <a:p>
            <a:pPr algn="ctr">
              <a:lnSpc>
                <a:spcPts val="2808"/>
              </a:lnSpc>
            </a:pPr>
            <a:r>
              <a:rPr lang="en-US" sz="2006" spc="90">
                <a:solidFill>
                  <a:srgbClr val="F3BE4F"/>
                </a:solidFill>
                <a:latin typeface="Montserrat Classic Bold"/>
                <a:ea typeface="Montserrat Classic Bold"/>
                <a:cs typeface="Montserrat Classic Bold"/>
                <a:sym typeface="Montserrat Classic Bold"/>
              </a:rPr>
              <a:t>OASIS ELEMENTARY</a:t>
            </a:r>
          </a:p>
          <a:p>
            <a:pPr algn="ctr">
              <a:lnSpc>
                <a:spcPts val="2808"/>
              </a:lnSpc>
            </a:pPr>
            <a:r>
              <a:rPr lang="en-US" sz="2006" spc="90">
                <a:solidFill>
                  <a:srgbClr val="F3BE4F"/>
                </a:solidFill>
                <a:latin typeface="Montserrat Classic Bold"/>
                <a:ea typeface="Montserrat Classic Bold"/>
                <a:cs typeface="Montserrat Classic Bold"/>
                <a:sym typeface="Montserrat Classic Bold"/>
              </a:rPr>
              <a:t>SOUTH </a:t>
            </a:r>
          </a:p>
          <a:p>
            <a:pPr marL="0" lvl="0" indent="0" algn="ctr">
              <a:lnSpc>
                <a:spcPts val="2528"/>
              </a:lnSpc>
              <a:spcBef>
                <a:spcPct val="0"/>
              </a:spcBef>
            </a:pPr>
            <a:endParaRPr lang="en-US" sz="2006" spc="90">
              <a:solidFill>
                <a:srgbClr val="F3BE4F"/>
              </a:solidFill>
              <a:latin typeface="Montserrat Classic Bold"/>
              <a:ea typeface="Montserrat Classic Bold"/>
              <a:cs typeface="Montserrat Classic Bold"/>
              <a:sym typeface="Montserrat Classic Bold"/>
            </a:endParaRPr>
          </a:p>
        </p:txBody>
      </p:sp>
      <p:sp>
        <p:nvSpPr>
          <p:cNvPr id="37" name="TextBox 37"/>
          <p:cNvSpPr txBox="1"/>
          <p:nvPr/>
        </p:nvSpPr>
        <p:spPr>
          <a:xfrm>
            <a:off x="12304565" y="6894697"/>
            <a:ext cx="2413368" cy="1388584"/>
          </a:xfrm>
          <a:prstGeom prst="rect">
            <a:avLst/>
          </a:prstGeom>
        </p:spPr>
        <p:txBody>
          <a:bodyPr lIns="0" tIns="0" rIns="0" bIns="0" rtlCol="0" anchor="t">
            <a:spAutoFit/>
          </a:bodyPr>
          <a:lstStyle/>
          <a:p>
            <a:pPr algn="ctr">
              <a:lnSpc>
                <a:spcPts val="2808"/>
              </a:lnSpc>
            </a:pPr>
            <a:r>
              <a:rPr lang="en-US" sz="2006" spc="90">
                <a:solidFill>
                  <a:srgbClr val="FF3131"/>
                </a:solidFill>
                <a:latin typeface="Montserrat Classic Bold"/>
                <a:ea typeface="Montserrat Classic Bold"/>
                <a:cs typeface="Montserrat Classic Bold"/>
                <a:sym typeface="Montserrat Classic Bold"/>
              </a:rPr>
              <a:t>OASIS ELEMENTARY NORTH </a:t>
            </a:r>
          </a:p>
          <a:p>
            <a:pPr marL="0" lvl="0" indent="0" algn="ctr">
              <a:lnSpc>
                <a:spcPts val="2668"/>
              </a:lnSpc>
              <a:spcBef>
                <a:spcPct val="0"/>
              </a:spcBef>
            </a:pPr>
            <a:endParaRPr lang="en-US" sz="2006" spc="90">
              <a:solidFill>
                <a:srgbClr val="FF3131"/>
              </a:solidFill>
              <a:latin typeface="Montserrat Classic Bold"/>
              <a:ea typeface="Montserrat Classic Bold"/>
              <a:cs typeface="Montserrat Classic Bold"/>
              <a:sym typeface="Montserrat Classic Bold"/>
            </a:endParaRPr>
          </a:p>
        </p:txBody>
      </p:sp>
      <p:sp>
        <p:nvSpPr>
          <p:cNvPr id="38" name="TextBox 38"/>
          <p:cNvSpPr txBox="1"/>
          <p:nvPr/>
        </p:nvSpPr>
        <p:spPr>
          <a:xfrm>
            <a:off x="12304565" y="3230902"/>
            <a:ext cx="1996982" cy="538204"/>
          </a:xfrm>
          <a:prstGeom prst="rect">
            <a:avLst/>
          </a:prstGeom>
        </p:spPr>
        <p:txBody>
          <a:bodyPr lIns="0" tIns="0" rIns="0" bIns="0" rtlCol="0" anchor="t">
            <a:spAutoFit/>
          </a:bodyPr>
          <a:lstStyle/>
          <a:p>
            <a:pPr marL="0" lvl="0" indent="0" algn="ctr">
              <a:lnSpc>
                <a:spcPts val="4460"/>
              </a:lnSpc>
              <a:spcBef>
                <a:spcPct val="0"/>
              </a:spcBef>
            </a:pPr>
            <a:r>
              <a:rPr lang="en-US" sz="3185" spc="143">
                <a:solidFill>
                  <a:srgbClr val="000B5D"/>
                </a:solidFill>
                <a:latin typeface="Montserrat Classic Bold"/>
                <a:ea typeface="Montserrat Classic Bold"/>
                <a:cs typeface="Montserrat Classic Bold"/>
                <a:sym typeface="Montserrat Classic Bold"/>
              </a:rPr>
              <a:t>$2.43m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7681" b="-7365"/>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05938" y="4366147"/>
            <a:ext cx="1970255" cy="1974195"/>
          </a:xfrm>
          <a:custGeom>
            <a:avLst/>
            <a:gdLst/>
            <a:ahLst/>
            <a:cxnLst/>
            <a:rect l="l" t="t" r="r" b="b"/>
            <a:pathLst>
              <a:path w="1970255" h="1974195">
                <a:moveTo>
                  <a:pt x="0" y="0"/>
                </a:moveTo>
                <a:lnTo>
                  <a:pt x="1970254" y="0"/>
                </a:lnTo>
                <a:lnTo>
                  <a:pt x="1970254"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TextBox 3"/>
          <p:cNvSpPr txBox="1"/>
          <p:nvPr/>
        </p:nvSpPr>
        <p:spPr>
          <a:xfrm>
            <a:off x="1406159" y="3177763"/>
            <a:ext cx="1580595" cy="538204"/>
          </a:xfrm>
          <a:prstGeom prst="rect">
            <a:avLst/>
          </a:prstGeom>
        </p:spPr>
        <p:txBody>
          <a:bodyPr lIns="0" tIns="0" rIns="0" bIns="0" rtlCol="0" anchor="t">
            <a:spAutoFit/>
          </a:bodyPr>
          <a:lstStyle/>
          <a:p>
            <a:pPr marL="0" lvl="0" indent="0" algn="ctr">
              <a:lnSpc>
                <a:spcPts val="4460"/>
              </a:lnSpc>
              <a:spcBef>
                <a:spcPct val="0"/>
              </a:spcBef>
            </a:pPr>
            <a:r>
              <a:rPr lang="en-US" sz="3185" spc="143">
                <a:solidFill>
                  <a:srgbClr val="000B5D"/>
                </a:solidFill>
                <a:latin typeface="Montserrat Classic Bold"/>
                <a:ea typeface="Montserrat Classic Bold"/>
                <a:cs typeface="Montserrat Classic Bold"/>
                <a:sym typeface="Montserrat Classic Bold"/>
              </a:rPr>
              <a:t>$1.84m</a:t>
            </a:r>
          </a:p>
        </p:txBody>
      </p:sp>
      <p:sp>
        <p:nvSpPr>
          <p:cNvPr id="4" name="AutoShape 4"/>
          <p:cNvSpPr/>
          <p:nvPr/>
        </p:nvSpPr>
        <p:spPr>
          <a:xfrm>
            <a:off x="2185673"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5" name="AutoShape 5"/>
          <p:cNvSpPr/>
          <p:nvPr/>
        </p:nvSpPr>
        <p:spPr>
          <a:xfrm>
            <a:off x="3176192" y="5353245"/>
            <a:ext cx="795870" cy="0"/>
          </a:xfrm>
          <a:prstGeom prst="line">
            <a:avLst/>
          </a:prstGeom>
          <a:ln w="47625" cap="rnd">
            <a:solidFill>
              <a:srgbClr val="000B5D"/>
            </a:solidFill>
            <a:prstDash val="solid"/>
            <a:headEnd type="none" w="sm" len="sm"/>
            <a:tailEnd type="none" w="sm" len="sm"/>
          </a:ln>
        </p:spPr>
        <p:txBody>
          <a:bodyPr/>
          <a:lstStyle/>
          <a:p>
            <a:endParaRPr lang="en-US"/>
          </a:p>
        </p:txBody>
      </p:sp>
      <p:sp>
        <p:nvSpPr>
          <p:cNvPr id="6" name="Freeform 6"/>
          <p:cNvSpPr/>
          <p:nvPr/>
        </p:nvSpPr>
        <p:spPr>
          <a:xfrm>
            <a:off x="3986453" y="4366147"/>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7" name="TextBox 7"/>
          <p:cNvSpPr txBox="1"/>
          <p:nvPr/>
        </p:nvSpPr>
        <p:spPr>
          <a:xfrm>
            <a:off x="4228026" y="3248683"/>
            <a:ext cx="1580595" cy="538204"/>
          </a:xfrm>
          <a:prstGeom prst="rect">
            <a:avLst/>
          </a:prstGeom>
        </p:spPr>
        <p:txBody>
          <a:bodyPr lIns="0" tIns="0" rIns="0" bIns="0" rtlCol="0" anchor="t">
            <a:spAutoFit/>
          </a:bodyPr>
          <a:lstStyle/>
          <a:p>
            <a:pPr marL="0" lvl="0" indent="0" algn="ctr">
              <a:lnSpc>
                <a:spcPts val="4460"/>
              </a:lnSpc>
              <a:spcBef>
                <a:spcPct val="0"/>
              </a:spcBef>
            </a:pPr>
            <a:r>
              <a:rPr lang="en-US" sz="3185" spc="143">
                <a:solidFill>
                  <a:srgbClr val="000B5D"/>
                </a:solidFill>
                <a:latin typeface="Montserrat Classic Bold"/>
                <a:ea typeface="Montserrat Classic Bold"/>
                <a:cs typeface="Montserrat Classic Bold"/>
                <a:sym typeface="Montserrat Classic Bold"/>
              </a:rPr>
              <a:t>$1.86m</a:t>
            </a:r>
          </a:p>
        </p:txBody>
      </p:sp>
      <p:sp>
        <p:nvSpPr>
          <p:cNvPr id="8" name="AutoShape 8"/>
          <p:cNvSpPr/>
          <p:nvPr/>
        </p:nvSpPr>
        <p:spPr>
          <a:xfrm>
            <a:off x="4966189"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9" name="AutoShape 9"/>
          <p:cNvSpPr/>
          <p:nvPr/>
        </p:nvSpPr>
        <p:spPr>
          <a:xfrm>
            <a:off x="5956708" y="5353245"/>
            <a:ext cx="795870" cy="0"/>
          </a:xfrm>
          <a:prstGeom prst="line">
            <a:avLst/>
          </a:prstGeom>
          <a:ln w="47625" cap="rnd">
            <a:solidFill>
              <a:srgbClr val="000B5D"/>
            </a:solidFill>
            <a:prstDash val="solid"/>
            <a:headEnd type="none" w="sm" len="sm"/>
            <a:tailEnd type="none" w="sm" len="sm"/>
          </a:ln>
        </p:spPr>
        <p:txBody>
          <a:bodyPr/>
          <a:lstStyle/>
          <a:p>
            <a:endParaRPr lang="en-US"/>
          </a:p>
        </p:txBody>
      </p:sp>
      <p:sp>
        <p:nvSpPr>
          <p:cNvPr id="10" name="Freeform 10"/>
          <p:cNvSpPr/>
          <p:nvPr/>
        </p:nvSpPr>
        <p:spPr>
          <a:xfrm>
            <a:off x="6768615" y="4366147"/>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1" name="TextBox 11"/>
          <p:cNvSpPr txBox="1"/>
          <p:nvPr/>
        </p:nvSpPr>
        <p:spPr>
          <a:xfrm>
            <a:off x="6479655" y="3240427"/>
            <a:ext cx="2558958" cy="538204"/>
          </a:xfrm>
          <a:prstGeom prst="rect">
            <a:avLst/>
          </a:prstGeom>
        </p:spPr>
        <p:txBody>
          <a:bodyPr lIns="0" tIns="0" rIns="0" bIns="0" rtlCol="0" anchor="t">
            <a:spAutoFit/>
          </a:bodyPr>
          <a:lstStyle/>
          <a:p>
            <a:pPr marL="0" lvl="0" indent="0" algn="ctr">
              <a:lnSpc>
                <a:spcPts val="4460"/>
              </a:lnSpc>
              <a:spcBef>
                <a:spcPct val="0"/>
              </a:spcBef>
            </a:pPr>
            <a:r>
              <a:rPr lang="en-US" sz="3185" spc="143">
                <a:solidFill>
                  <a:srgbClr val="000B5D"/>
                </a:solidFill>
                <a:latin typeface="Montserrat Classic Bold"/>
                <a:ea typeface="Montserrat Classic Bold"/>
                <a:cs typeface="Montserrat Classic Bold"/>
                <a:sym typeface="Montserrat Classic Bold"/>
              </a:rPr>
              <a:t>$948,167</a:t>
            </a:r>
          </a:p>
        </p:txBody>
      </p:sp>
      <p:sp>
        <p:nvSpPr>
          <p:cNvPr id="12" name="AutoShape 12"/>
          <p:cNvSpPr/>
          <p:nvPr/>
        </p:nvSpPr>
        <p:spPr>
          <a:xfrm>
            <a:off x="7748351"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13" name="AutoShape 13"/>
          <p:cNvSpPr/>
          <p:nvPr/>
        </p:nvSpPr>
        <p:spPr>
          <a:xfrm>
            <a:off x="8738870" y="5353245"/>
            <a:ext cx="795870" cy="0"/>
          </a:xfrm>
          <a:prstGeom prst="line">
            <a:avLst/>
          </a:prstGeom>
          <a:ln w="47625" cap="rnd">
            <a:solidFill>
              <a:srgbClr val="000B5D"/>
            </a:solidFill>
            <a:prstDash val="solid"/>
            <a:headEnd type="none" w="sm" len="sm"/>
            <a:tailEnd type="none" w="sm" len="sm"/>
          </a:ln>
        </p:spPr>
        <p:txBody>
          <a:bodyPr/>
          <a:lstStyle/>
          <a:p>
            <a:endParaRPr lang="en-US"/>
          </a:p>
        </p:txBody>
      </p:sp>
      <p:sp>
        <p:nvSpPr>
          <p:cNvPr id="14" name="Freeform 14"/>
          <p:cNvSpPr/>
          <p:nvPr/>
        </p:nvSpPr>
        <p:spPr>
          <a:xfrm>
            <a:off x="9549130" y="4366147"/>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5" name="TextBox 15"/>
          <p:cNvSpPr txBox="1"/>
          <p:nvPr/>
        </p:nvSpPr>
        <p:spPr>
          <a:xfrm>
            <a:off x="9522403" y="3248683"/>
            <a:ext cx="1996982" cy="538204"/>
          </a:xfrm>
          <a:prstGeom prst="rect">
            <a:avLst/>
          </a:prstGeom>
        </p:spPr>
        <p:txBody>
          <a:bodyPr lIns="0" tIns="0" rIns="0" bIns="0" rtlCol="0" anchor="t">
            <a:spAutoFit/>
          </a:bodyPr>
          <a:lstStyle/>
          <a:p>
            <a:pPr marL="0" lvl="0" indent="0" algn="ctr">
              <a:lnSpc>
                <a:spcPts val="4460"/>
              </a:lnSpc>
              <a:spcBef>
                <a:spcPct val="0"/>
              </a:spcBef>
            </a:pPr>
            <a:r>
              <a:rPr lang="en-US" sz="3185" spc="143">
                <a:solidFill>
                  <a:srgbClr val="000B5D"/>
                </a:solidFill>
                <a:latin typeface="Montserrat Classic Bold"/>
                <a:ea typeface="Montserrat Classic Bold"/>
                <a:cs typeface="Montserrat Classic Bold"/>
                <a:sym typeface="Montserrat Classic Bold"/>
              </a:rPr>
              <a:t>$330,627</a:t>
            </a:r>
          </a:p>
        </p:txBody>
      </p:sp>
      <p:sp>
        <p:nvSpPr>
          <p:cNvPr id="16" name="AutoShape 16"/>
          <p:cNvSpPr/>
          <p:nvPr/>
        </p:nvSpPr>
        <p:spPr>
          <a:xfrm>
            <a:off x="10528866"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17" name="AutoShape 17"/>
          <p:cNvSpPr/>
          <p:nvPr/>
        </p:nvSpPr>
        <p:spPr>
          <a:xfrm>
            <a:off x="11519385" y="5353245"/>
            <a:ext cx="795870" cy="0"/>
          </a:xfrm>
          <a:prstGeom prst="line">
            <a:avLst/>
          </a:prstGeom>
          <a:ln w="47625" cap="rnd">
            <a:solidFill>
              <a:srgbClr val="000B5D"/>
            </a:solidFill>
            <a:prstDash val="solid"/>
            <a:headEnd type="none" w="sm" len="sm"/>
            <a:tailEnd type="none" w="sm" len="sm"/>
          </a:ln>
        </p:spPr>
        <p:txBody>
          <a:bodyPr/>
          <a:lstStyle/>
          <a:p>
            <a:endParaRPr lang="en-US"/>
          </a:p>
        </p:txBody>
      </p:sp>
      <p:sp>
        <p:nvSpPr>
          <p:cNvPr id="18" name="Freeform 18"/>
          <p:cNvSpPr/>
          <p:nvPr/>
        </p:nvSpPr>
        <p:spPr>
          <a:xfrm>
            <a:off x="12331292" y="4366147"/>
            <a:ext cx="1970255" cy="1974195"/>
          </a:xfrm>
          <a:custGeom>
            <a:avLst/>
            <a:gdLst/>
            <a:ahLst/>
            <a:cxnLst/>
            <a:rect l="l" t="t" r="r" b="b"/>
            <a:pathLst>
              <a:path w="1970255" h="1974195">
                <a:moveTo>
                  <a:pt x="0" y="0"/>
                </a:moveTo>
                <a:lnTo>
                  <a:pt x="1970255" y="0"/>
                </a:lnTo>
                <a:lnTo>
                  <a:pt x="1970255"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9" name="TextBox 19"/>
          <p:cNvSpPr txBox="1"/>
          <p:nvPr/>
        </p:nvSpPr>
        <p:spPr>
          <a:xfrm>
            <a:off x="12520731" y="3248683"/>
            <a:ext cx="1780816" cy="538204"/>
          </a:xfrm>
          <a:prstGeom prst="rect">
            <a:avLst/>
          </a:prstGeom>
        </p:spPr>
        <p:txBody>
          <a:bodyPr lIns="0" tIns="0" rIns="0" bIns="0" rtlCol="0" anchor="t">
            <a:spAutoFit/>
          </a:bodyPr>
          <a:lstStyle/>
          <a:p>
            <a:pPr marL="0" lvl="0" indent="0" algn="ctr">
              <a:lnSpc>
                <a:spcPts val="4460"/>
              </a:lnSpc>
              <a:spcBef>
                <a:spcPct val="0"/>
              </a:spcBef>
            </a:pPr>
            <a:r>
              <a:rPr lang="en-US" sz="3185" spc="143">
                <a:solidFill>
                  <a:srgbClr val="000B5D"/>
                </a:solidFill>
                <a:latin typeface="Montserrat Classic Bold"/>
                <a:ea typeface="Montserrat Classic Bold"/>
                <a:cs typeface="Montserrat Classic Bold"/>
                <a:sym typeface="Montserrat Classic Bold"/>
              </a:rPr>
              <a:t>$3.96m</a:t>
            </a:r>
          </a:p>
        </p:txBody>
      </p:sp>
      <p:sp>
        <p:nvSpPr>
          <p:cNvPr id="20" name="AutoShape 20"/>
          <p:cNvSpPr/>
          <p:nvPr/>
        </p:nvSpPr>
        <p:spPr>
          <a:xfrm>
            <a:off x="13311028"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21" name="AutoShape 21"/>
          <p:cNvSpPr/>
          <p:nvPr/>
        </p:nvSpPr>
        <p:spPr>
          <a:xfrm>
            <a:off x="14301547" y="5353245"/>
            <a:ext cx="795870" cy="0"/>
          </a:xfrm>
          <a:prstGeom prst="line">
            <a:avLst/>
          </a:prstGeom>
          <a:ln w="47625" cap="rnd">
            <a:solidFill>
              <a:srgbClr val="000B5D"/>
            </a:solidFill>
            <a:prstDash val="solid"/>
            <a:headEnd type="none" w="sm" len="sm"/>
            <a:tailEnd type="none" w="sm" len="sm"/>
          </a:ln>
        </p:spPr>
        <p:txBody>
          <a:bodyPr/>
          <a:lstStyle/>
          <a:p>
            <a:endParaRPr lang="en-US"/>
          </a:p>
        </p:txBody>
      </p:sp>
      <p:sp>
        <p:nvSpPr>
          <p:cNvPr id="22" name="Freeform 22"/>
          <p:cNvSpPr/>
          <p:nvPr/>
        </p:nvSpPr>
        <p:spPr>
          <a:xfrm>
            <a:off x="15111808" y="4366147"/>
            <a:ext cx="1970255" cy="1974195"/>
          </a:xfrm>
          <a:custGeom>
            <a:avLst/>
            <a:gdLst/>
            <a:ahLst/>
            <a:cxnLst/>
            <a:rect l="l" t="t" r="r" b="b"/>
            <a:pathLst>
              <a:path w="1970255" h="1974195">
                <a:moveTo>
                  <a:pt x="0" y="0"/>
                </a:moveTo>
                <a:lnTo>
                  <a:pt x="1970254" y="0"/>
                </a:lnTo>
                <a:lnTo>
                  <a:pt x="1970254" y="1974195"/>
                </a:lnTo>
                <a:lnTo>
                  <a:pt x="0" y="197419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23" name="TextBox 23"/>
          <p:cNvSpPr txBox="1"/>
          <p:nvPr/>
        </p:nvSpPr>
        <p:spPr>
          <a:xfrm rot="-60000">
            <a:off x="14857599" y="3189048"/>
            <a:ext cx="2388420" cy="548052"/>
          </a:xfrm>
          <a:prstGeom prst="rect">
            <a:avLst/>
          </a:prstGeom>
        </p:spPr>
        <p:txBody>
          <a:bodyPr lIns="0" tIns="0" rIns="0" bIns="0" rtlCol="0" anchor="t">
            <a:spAutoFit/>
          </a:bodyPr>
          <a:lstStyle/>
          <a:p>
            <a:pPr marL="0" lvl="0" indent="0" algn="ctr">
              <a:lnSpc>
                <a:spcPts val="4442"/>
              </a:lnSpc>
              <a:spcBef>
                <a:spcPct val="0"/>
              </a:spcBef>
            </a:pPr>
            <a:r>
              <a:rPr lang="en-US" sz="3173" spc="142">
                <a:solidFill>
                  <a:srgbClr val="000B5D"/>
                </a:solidFill>
                <a:latin typeface="Montserrat Classic Bold"/>
                <a:ea typeface="Montserrat Classic Bold"/>
                <a:cs typeface="Montserrat Classic Bold"/>
                <a:sym typeface="Montserrat Classic Bold"/>
              </a:rPr>
              <a:t>$222,335</a:t>
            </a:r>
          </a:p>
        </p:txBody>
      </p:sp>
      <p:sp>
        <p:nvSpPr>
          <p:cNvPr id="24" name="AutoShape 24"/>
          <p:cNvSpPr/>
          <p:nvPr/>
        </p:nvSpPr>
        <p:spPr>
          <a:xfrm>
            <a:off x="16091544" y="3845603"/>
            <a:ext cx="10783" cy="520258"/>
          </a:xfrm>
          <a:prstGeom prst="line">
            <a:avLst/>
          </a:prstGeom>
          <a:ln w="28575" cap="rnd">
            <a:solidFill>
              <a:srgbClr val="000B5D"/>
            </a:solidFill>
            <a:prstDash val="sysDot"/>
            <a:headEnd type="oval" w="lg" len="lg"/>
            <a:tailEnd type="none" w="sm" len="sm"/>
          </a:ln>
        </p:spPr>
        <p:txBody>
          <a:bodyPr/>
          <a:lstStyle/>
          <a:p>
            <a:endParaRPr lang="en-US"/>
          </a:p>
        </p:txBody>
      </p:sp>
      <p:sp>
        <p:nvSpPr>
          <p:cNvPr id="25" name="Freeform 25"/>
          <p:cNvSpPr/>
          <p:nvPr/>
        </p:nvSpPr>
        <p:spPr>
          <a:xfrm>
            <a:off x="8582809" y="8696087"/>
            <a:ext cx="1122382" cy="1124426"/>
          </a:xfrm>
          <a:custGeom>
            <a:avLst/>
            <a:gdLst/>
            <a:ahLst/>
            <a:cxnLst/>
            <a:rect l="l" t="t" r="r" b="b"/>
            <a:pathLst>
              <a:path w="1122382" h="1124426">
                <a:moveTo>
                  <a:pt x="0" y="0"/>
                </a:moveTo>
                <a:lnTo>
                  <a:pt x="1122382" y="0"/>
                </a:lnTo>
                <a:lnTo>
                  <a:pt x="1122382" y="1124426"/>
                </a:lnTo>
                <a:lnTo>
                  <a:pt x="0" y="112442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6" name="Freeform 26"/>
          <p:cNvSpPr/>
          <p:nvPr/>
        </p:nvSpPr>
        <p:spPr>
          <a:xfrm>
            <a:off x="7167877" y="8731189"/>
            <a:ext cx="1054222" cy="1054222"/>
          </a:xfrm>
          <a:custGeom>
            <a:avLst/>
            <a:gdLst/>
            <a:ahLst/>
            <a:cxnLst/>
            <a:rect l="l" t="t" r="r" b="b"/>
            <a:pathLst>
              <a:path w="1054222" h="1054222">
                <a:moveTo>
                  <a:pt x="0" y="0"/>
                </a:moveTo>
                <a:lnTo>
                  <a:pt x="1054221" y="0"/>
                </a:lnTo>
                <a:lnTo>
                  <a:pt x="1054221" y="1054222"/>
                </a:lnTo>
                <a:lnTo>
                  <a:pt x="0" y="105422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7" name="Freeform 27"/>
          <p:cNvSpPr/>
          <p:nvPr/>
        </p:nvSpPr>
        <p:spPr>
          <a:xfrm>
            <a:off x="15701941" y="4777799"/>
            <a:ext cx="800771" cy="1159011"/>
          </a:xfrm>
          <a:custGeom>
            <a:avLst/>
            <a:gdLst/>
            <a:ahLst/>
            <a:cxnLst/>
            <a:rect l="l" t="t" r="r" b="b"/>
            <a:pathLst>
              <a:path w="800771" h="1159011">
                <a:moveTo>
                  <a:pt x="0" y="0"/>
                </a:moveTo>
                <a:lnTo>
                  <a:pt x="800771" y="0"/>
                </a:lnTo>
                <a:lnTo>
                  <a:pt x="800771" y="1159011"/>
                </a:lnTo>
                <a:lnTo>
                  <a:pt x="0" y="11590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8" name="Freeform 28"/>
          <p:cNvSpPr/>
          <p:nvPr/>
        </p:nvSpPr>
        <p:spPr>
          <a:xfrm>
            <a:off x="5808621" y="8871939"/>
            <a:ext cx="959994" cy="1049695"/>
          </a:xfrm>
          <a:custGeom>
            <a:avLst/>
            <a:gdLst/>
            <a:ahLst/>
            <a:cxnLst/>
            <a:rect l="l" t="t" r="r" b="b"/>
            <a:pathLst>
              <a:path w="959994" h="1049695">
                <a:moveTo>
                  <a:pt x="0" y="0"/>
                </a:moveTo>
                <a:lnTo>
                  <a:pt x="959994" y="0"/>
                </a:lnTo>
                <a:lnTo>
                  <a:pt x="959994" y="1049695"/>
                </a:lnTo>
                <a:lnTo>
                  <a:pt x="0" y="104969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29" name="Freeform 29"/>
          <p:cNvSpPr/>
          <p:nvPr/>
        </p:nvSpPr>
        <p:spPr>
          <a:xfrm>
            <a:off x="7167877" y="4917892"/>
            <a:ext cx="1171732" cy="935255"/>
          </a:xfrm>
          <a:custGeom>
            <a:avLst/>
            <a:gdLst/>
            <a:ahLst/>
            <a:cxnLst/>
            <a:rect l="l" t="t" r="r" b="b"/>
            <a:pathLst>
              <a:path w="1171732" h="935255">
                <a:moveTo>
                  <a:pt x="0" y="0"/>
                </a:moveTo>
                <a:lnTo>
                  <a:pt x="1171731" y="0"/>
                </a:lnTo>
                <a:lnTo>
                  <a:pt x="1171731" y="935254"/>
                </a:lnTo>
                <a:lnTo>
                  <a:pt x="0" y="93525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grpSp>
        <p:nvGrpSpPr>
          <p:cNvPr id="30" name="Group 30"/>
          <p:cNvGrpSpPr/>
          <p:nvPr/>
        </p:nvGrpSpPr>
        <p:grpSpPr>
          <a:xfrm>
            <a:off x="-2001494" y="8871939"/>
            <a:ext cx="4175077" cy="4175077"/>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32" name="TextBox 32"/>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a:off x="15829033" y="-1509558"/>
            <a:ext cx="3957167" cy="3957167"/>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35" name="TextBox 35"/>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36" name="Group 36"/>
          <p:cNvGrpSpPr/>
          <p:nvPr/>
        </p:nvGrpSpPr>
        <p:grpSpPr>
          <a:xfrm>
            <a:off x="-384892" y="-572198"/>
            <a:ext cx="1490773" cy="1490773"/>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38" name="TextBox 38"/>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39" name="Freeform 39"/>
          <p:cNvSpPr/>
          <p:nvPr/>
        </p:nvSpPr>
        <p:spPr>
          <a:xfrm>
            <a:off x="1779580" y="4889677"/>
            <a:ext cx="833753" cy="868492"/>
          </a:xfrm>
          <a:custGeom>
            <a:avLst/>
            <a:gdLst/>
            <a:ahLst/>
            <a:cxnLst/>
            <a:rect l="l" t="t" r="r" b="b"/>
            <a:pathLst>
              <a:path w="833753" h="868492">
                <a:moveTo>
                  <a:pt x="0" y="0"/>
                </a:moveTo>
                <a:lnTo>
                  <a:pt x="833753" y="0"/>
                </a:lnTo>
                <a:lnTo>
                  <a:pt x="833753" y="868493"/>
                </a:lnTo>
                <a:lnTo>
                  <a:pt x="0" y="86849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40" name="Freeform 40"/>
          <p:cNvSpPr/>
          <p:nvPr/>
        </p:nvSpPr>
        <p:spPr>
          <a:xfrm>
            <a:off x="10128352" y="4860132"/>
            <a:ext cx="822595" cy="994346"/>
          </a:xfrm>
          <a:custGeom>
            <a:avLst/>
            <a:gdLst/>
            <a:ahLst/>
            <a:cxnLst/>
            <a:rect l="l" t="t" r="r" b="b"/>
            <a:pathLst>
              <a:path w="822595" h="994346">
                <a:moveTo>
                  <a:pt x="0" y="0"/>
                </a:moveTo>
                <a:lnTo>
                  <a:pt x="822595" y="0"/>
                </a:lnTo>
                <a:lnTo>
                  <a:pt x="822595" y="994346"/>
                </a:lnTo>
                <a:lnTo>
                  <a:pt x="0" y="99434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41" name="Freeform 41"/>
          <p:cNvSpPr/>
          <p:nvPr/>
        </p:nvSpPr>
        <p:spPr>
          <a:xfrm>
            <a:off x="12787704" y="4833516"/>
            <a:ext cx="1068215" cy="980815"/>
          </a:xfrm>
          <a:custGeom>
            <a:avLst/>
            <a:gdLst/>
            <a:ahLst/>
            <a:cxnLst/>
            <a:rect l="l" t="t" r="r" b="b"/>
            <a:pathLst>
              <a:path w="1068215" h="980815">
                <a:moveTo>
                  <a:pt x="0" y="0"/>
                </a:moveTo>
                <a:lnTo>
                  <a:pt x="1068215" y="0"/>
                </a:lnTo>
                <a:lnTo>
                  <a:pt x="1068215" y="980815"/>
                </a:lnTo>
                <a:lnTo>
                  <a:pt x="0" y="980815"/>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42" name="Freeform 42"/>
          <p:cNvSpPr/>
          <p:nvPr/>
        </p:nvSpPr>
        <p:spPr>
          <a:xfrm>
            <a:off x="4434313" y="4805657"/>
            <a:ext cx="1103294" cy="1103294"/>
          </a:xfrm>
          <a:custGeom>
            <a:avLst/>
            <a:gdLst/>
            <a:ahLst/>
            <a:cxnLst/>
            <a:rect l="l" t="t" r="r" b="b"/>
            <a:pathLst>
              <a:path w="1103294" h="1103294">
                <a:moveTo>
                  <a:pt x="0" y="0"/>
                </a:moveTo>
                <a:lnTo>
                  <a:pt x="1103295" y="0"/>
                </a:lnTo>
                <a:lnTo>
                  <a:pt x="1103295" y="1103295"/>
                </a:lnTo>
                <a:lnTo>
                  <a:pt x="0" y="1103295"/>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en-US"/>
          </a:p>
        </p:txBody>
      </p:sp>
      <p:sp>
        <p:nvSpPr>
          <p:cNvPr id="43" name="TextBox 43"/>
          <p:cNvSpPr txBox="1"/>
          <p:nvPr/>
        </p:nvSpPr>
        <p:spPr>
          <a:xfrm>
            <a:off x="3986453" y="1504634"/>
            <a:ext cx="9921143" cy="942975"/>
          </a:xfrm>
          <a:prstGeom prst="rect">
            <a:avLst/>
          </a:prstGeom>
        </p:spPr>
        <p:txBody>
          <a:bodyPr lIns="0" tIns="0" rIns="0" bIns="0" rtlCol="0" anchor="t">
            <a:spAutoFit/>
          </a:bodyPr>
          <a:lstStyle/>
          <a:p>
            <a:pPr marL="0" lvl="0" indent="0" algn="l">
              <a:lnSpc>
                <a:spcPts val="7358"/>
              </a:lnSpc>
              <a:spcBef>
                <a:spcPct val="0"/>
              </a:spcBef>
            </a:pPr>
            <a:r>
              <a:rPr lang="en-US" sz="6131" spc="220">
                <a:solidFill>
                  <a:srgbClr val="2A2E3A"/>
                </a:solidFill>
                <a:latin typeface="Montserrat Classic Bold"/>
                <a:ea typeface="Montserrat Classic Bold"/>
                <a:cs typeface="Montserrat Classic Bold"/>
                <a:sym typeface="Montserrat Classic Bold"/>
              </a:rPr>
              <a:t>ESSER EXPENDITURES</a:t>
            </a:r>
          </a:p>
        </p:txBody>
      </p:sp>
      <p:sp>
        <p:nvSpPr>
          <p:cNvPr id="44" name="TextBox 44"/>
          <p:cNvSpPr txBox="1"/>
          <p:nvPr/>
        </p:nvSpPr>
        <p:spPr>
          <a:xfrm>
            <a:off x="1033438" y="6322847"/>
            <a:ext cx="2413368" cy="2489674"/>
          </a:xfrm>
          <a:prstGeom prst="rect">
            <a:avLst/>
          </a:prstGeom>
        </p:spPr>
        <p:txBody>
          <a:bodyPr lIns="0" tIns="0" rIns="0" bIns="0" rtlCol="0" anchor="t">
            <a:spAutoFit/>
          </a:bodyPr>
          <a:lstStyle/>
          <a:p>
            <a:pPr algn="ctr">
              <a:lnSpc>
                <a:spcPts val="3088"/>
              </a:lnSpc>
            </a:pPr>
            <a:r>
              <a:rPr lang="en-US" sz="2206" spc="99">
                <a:solidFill>
                  <a:srgbClr val="006BB6"/>
                </a:solidFill>
                <a:latin typeface="Montserrat Classic Bold"/>
                <a:ea typeface="Montserrat Classic Bold"/>
                <a:cs typeface="Montserrat Classic Bold"/>
                <a:sym typeface="Montserrat Classic Bold"/>
              </a:rPr>
              <a:t>ITS</a:t>
            </a:r>
            <a:r>
              <a:rPr lang="en-US" sz="2206" spc="99">
                <a:solidFill>
                  <a:srgbClr val="2A2E3A"/>
                </a:solidFill>
                <a:latin typeface="Montserrat Classic"/>
                <a:ea typeface="Montserrat Classic"/>
                <a:cs typeface="Montserrat Classic"/>
                <a:sym typeface="Montserrat Classic"/>
              </a:rPr>
              <a:t> </a:t>
            </a:r>
          </a:p>
          <a:p>
            <a:pPr marL="0" lvl="0" indent="0" algn="ctr">
              <a:lnSpc>
                <a:spcPts val="2808"/>
              </a:lnSpc>
              <a:spcBef>
                <a:spcPct val="0"/>
              </a:spcBef>
            </a:pPr>
            <a:r>
              <a:rPr lang="en-US" sz="2006" spc="90">
                <a:solidFill>
                  <a:srgbClr val="2A2E3A"/>
                </a:solidFill>
                <a:latin typeface="Montserrat Classic"/>
                <a:ea typeface="Montserrat Classic"/>
                <a:cs typeface="Montserrat Classic"/>
                <a:sym typeface="Montserrat Classic"/>
              </a:rPr>
              <a:t>Computer equipment, chromebooks, prometheans, computer upgrades</a:t>
            </a:r>
          </a:p>
        </p:txBody>
      </p:sp>
      <p:sp>
        <p:nvSpPr>
          <p:cNvPr id="45" name="TextBox 45"/>
          <p:cNvSpPr txBox="1"/>
          <p:nvPr/>
        </p:nvSpPr>
        <p:spPr>
          <a:xfrm>
            <a:off x="3651384" y="6419550"/>
            <a:ext cx="2548147" cy="2061351"/>
          </a:xfrm>
          <a:prstGeom prst="rect">
            <a:avLst/>
          </a:prstGeom>
        </p:spPr>
        <p:txBody>
          <a:bodyPr lIns="0" tIns="0" rIns="0" bIns="0" rtlCol="0" anchor="t">
            <a:spAutoFit/>
          </a:bodyPr>
          <a:lstStyle/>
          <a:p>
            <a:pPr algn="ctr">
              <a:lnSpc>
                <a:spcPts val="3179"/>
              </a:lnSpc>
            </a:pPr>
            <a:r>
              <a:rPr lang="en-US" sz="2270" spc="102">
                <a:solidFill>
                  <a:srgbClr val="FF3131"/>
                </a:solidFill>
                <a:latin typeface="Montserrat Classic Bold"/>
                <a:ea typeface="Montserrat Classic Bold"/>
                <a:cs typeface="Montserrat Classic Bold"/>
                <a:sym typeface="Montserrat Classic Bold"/>
              </a:rPr>
              <a:t>CURR </a:t>
            </a:r>
          </a:p>
          <a:p>
            <a:pPr marL="0" lvl="0" indent="0" algn="ctr">
              <a:lnSpc>
                <a:spcPts val="2685"/>
              </a:lnSpc>
              <a:spcBef>
                <a:spcPct val="0"/>
              </a:spcBef>
            </a:pPr>
            <a:r>
              <a:rPr lang="en-US" sz="1918" spc="86">
                <a:solidFill>
                  <a:srgbClr val="2A2E3A"/>
                </a:solidFill>
                <a:latin typeface="Montserrat Classic"/>
                <a:ea typeface="Montserrat Classic"/>
                <a:cs typeface="Montserrat Classic"/>
                <a:sym typeface="Montserrat Classic"/>
              </a:rPr>
              <a:t>Textbooks, classoom supplies, classroom peridodicals, digital platforms</a:t>
            </a:r>
          </a:p>
        </p:txBody>
      </p:sp>
      <p:sp>
        <p:nvSpPr>
          <p:cNvPr id="46" name="TextBox 46"/>
          <p:cNvSpPr txBox="1"/>
          <p:nvPr/>
        </p:nvSpPr>
        <p:spPr>
          <a:xfrm>
            <a:off x="6304306" y="6313322"/>
            <a:ext cx="3152741" cy="2167580"/>
          </a:xfrm>
          <a:prstGeom prst="rect">
            <a:avLst/>
          </a:prstGeom>
        </p:spPr>
        <p:txBody>
          <a:bodyPr lIns="0" tIns="0" rIns="0" bIns="0" rtlCol="0" anchor="t">
            <a:spAutoFit/>
          </a:bodyPr>
          <a:lstStyle/>
          <a:p>
            <a:pPr algn="ctr">
              <a:lnSpc>
                <a:spcPts val="2852"/>
              </a:lnSpc>
            </a:pPr>
            <a:r>
              <a:rPr lang="en-US" sz="2037" spc="91">
                <a:solidFill>
                  <a:srgbClr val="F3BE4F"/>
                </a:solidFill>
                <a:latin typeface="Montserrat Classic Bold"/>
                <a:ea typeface="Montserrat Classic Bold"/>
                <a:cs typeface="Montserrat Classic Bold"/>
                <a:sym typeface="Montserrat Classic Bold"/>
              </a:rPr>
              <a:t>CAPITAL ASSETS</a:t>
            </a:r>
          </a:p>
          <a:p>
            <a:pPr marL="0" lvl="0" indent="0" algn="ctr">
              <a:lnSpc>
                <a:spcPts val="2852"/>
              </a:lnSpc>
              <a:spcBef>
                <a:spcPct val="0"/>
              </a:spcBef>
            </a:pPr>
            <a:r>
              <a:rPr lang="en-US" sz="2037" spc="91">
                <a:solidFill>
                  <a:srgbClr val="2A2E3A"/>
                </a:solidFill>
                <a:latin typeface="Montserrat Classic"/>
                <a:ea typeface="Montserrat Classic"/>
                <a:cs typeface="Montserrat Classic"/>
                <a:sym typeface="Montserrat Classic"/>
              </a:rPr>
              <a:t>Capital and furniture, cafe tables, sound systems, replacement AV equipment, student furniture</a:t>
            </a:r>
          </a:p>
        </p:txBody>
      </p:sp>
      <p:sp>
        <p:nvSpPr>
          <p:cNvPr id="47" name="TextBox 47"/>
          <p:cNvSpPr txBox="1"/>
          <p:nvPr/>
        </p:nvSpPr>
        <p:spPr>
          <a:xfrm>
            <a:off x="9522403" y="6359392"/>
            <a:ext cx="2413368" cy="2506819"/>
          </a:xfrm>
          <a:prstGeom prst="rect">
            <a:avLst/>
          </a:prstGeom>
        </p:spPr>
        <p:txBody>
          <a:bodyPr lIns="0" tIns="0" rIns="0" bIns="0" rtlCol="0" anchor="t">
            <a:spAutoFit/>
          </a:bodyPr>
          <a:lstStyle/>
          <a:p>
            <a:pPr algn="ctr">
              <a:lnSpc>
                <a:spcPts val="2528"/>
              </a:lnSpc>
            </a:pPr>
            <a:r>
              <a:rPr lang="en-US" sz="1806" spc="81">
                <a:solidFill>
                  <a:srgbClr val="4D9462"/>
                </a:solidFill>
                <a:latin typeface="Montserrat Classic Bold"/>
                <a:ea typeface="Montserrat Classic Bold"/>
                <a:cs typeface="Montserrat Classic Bold"/>
                <a:sym typeface="Montserrat Classic Bold"/>
              </a:rPr>
              <a:t>HEALTH &amp; SAFETY</a:t>
            </a:r>
          </a:p>
          <a:p>
            <a:pPr marL="0" lvl="0" indent="0" algn="ctr">
              <a:lnSpc>
                <a:spcPts val="2528"/>
              </a:lnSpc>
              <a:spcBef>
                <a:spcPct val="0"/>
              </a:spcBef>
            </a:pPr>
            <a:r>
              <a:rPr lang="en-US" sz="1806" spc="81">
                <a:solidFill>
                  <a:srgbClr val="2A2E3A"/>
                </a:solidFill>
                <a:latin typeface="Montserrat Classic"/>
                <a:ea typeface="Montserrat Classic"/>
                <a:cs typeface="Montserrat Classic"/>
                <a:sym typeface="Montserrat Classic"/>
              </a:rPr>
              <a:t>Clinic tracking software, medical supplies, equipment, cleaning &amp; labor, professional counseling</a:t>
            </a:r>
          </a:p>
        </p:txBody>
      </p:sp>
      <p:sp>
        <p:nvSpPr>
          <p:cNvPr id="48" name="TextBox 48"/>
          <p:cNvSpPr txBox="1"/>
          <p:nvPr/>
        </p:nvSpPr>
        <p:spPr>
          <a:xfrm>
            <a:off x="12173649" y="6359392"/>
            <a:ext cx="2413368" cy="2656679"/>
          </a:xfrm>
          <a:prstGeom prst="rect">
            <a:avLst/>
          </a:prstGeom>
        </p:spPr>
        <p:txBody>
          <a:bodyPr lIns="0" tIns="0" rIns="0" bIns="0" rtlCol="0" anchor="t">
            <a:spAutoFit/>
          </a:bodyPr>
          <a:lstStyle/>
          <a:p>
            <a:pPr algn="ctr">
              <a:lnSpc>
                <a:spcPts val="2668"/>
              </a:lnSpc>
            </a:pPr>
            <a:r>
              <a:rPr lang="en-US" sz="1906" spc="85">
                <a:solidFill>
                  <a:srgbClr val="2A2E3A"/>
                </a:solidFill>
                <a:latin typeface="Montserrat Classic Bold"/>
                <a:ea typeface="Montserrat Classic Bold"/>
                <a:cs typeface="Montserrat Classic Bold"/>
                <a:sym typeface="Montserrat Classic Bold"/>
              </a:rPr>
              <a:t>LABOR</a:t>
            </a:r>
          </a:p>
          <a:p>
            <a:pPr marL="0" lvl="0" indent="0" algn="ctr">
              <a:lnSpc>
                <a:spcPts val="2668"/>
              </a:lnSpc>
              <a:spcBef>
                <a:spcPct val="0"/>
              </a:spcBef>
            </a:pPr>
            <a:r>
              <a:rPr lang="en-US" sz="1906" spc="85">
                <a:solidFill>
                  <a:srgbClr val="2A2E3A"/>
                </a:solidFill>
                <a:latin typeface="Montserrat Classic"/>
                <a:ea typeface="Montserrat Classic"/>
                <a:cs typeface="Montserrat Classic"/>
                <a:sym typeface="Montserrat Classic"/>
              </a:rPr>
              <a:t>FTE positions, special pay (CP/tutoring), summer schools, COVID leave pay, stabilization pay/bonuses</a:t>
            </a:r>
          </a:p>
        </p:txBody>
      </p:sp>
      <p:sp>
        <p:nvSpPr>
          <p:cNvPr id="49" name="TextBox 49"/>
          <p:cNvSpPr txBox="1"/>
          <p:nvPr/>
        </p:nvSpPr>
        <p:spPr>
          <a:xfrm>
            <a:off x="14948968" y="6344684"/>
            <a:ext cx="2413368" cy="3475829"/>
          </a:xfrm>
          <a:prstGeom prst="rect">
            <a:avLst/>
          </a:prstGeom>
        </p:spPr>
        <p:txBody>
          <a:bodyPr lIns="0" tIns="0" rIns="0" bIns="0" rtlCol="0" anchor="t">
            <a:spAutoFit/>
          </a:bodyPr>
          <a:lstStyle/>
          <a:p>
            <a:pPr algn="ctr">
              <a:lnSpc>
                <a:spcPts val="2528"/>
              </a:lnSpc>
            </a:pPr>
            <a:r>
              <a:rPr lang="en-US" sz="1806" spc="81">
                <a:solidFill>
                  <a:srgbClr val="FF914D"/>
                </a:solidFill>
                <a:latin typeface="Montserrat Classic Bold"/>
                <a:ea typeface="Montserrat Classic Bold"/>
                <a:cs typeface="Montserrat Classic Bold"/>
                <a:sym typeface="Montserrat Classic Bold"/>
              </a:rPr>
              <a:t>PRO DEV</a:t>
            </a:r>
          </a:p>
          <a:p>
            <a:pPr marL="0" lvl="0" indent="0" algn="ctr">
              <a:lnSpc>
                <a:spcPts val="2808"/>
              </a:lnSpc>
              <a:spcBef>
                <a:spcPct val="0"/>
              </a:spcBef>
            </a:pPr>
            <a:r>
              <a:rPr lang="en-US" sz="2006" spc="90">
                <a:solidFill>
                  <a:srgbClr val="2A2E3A"/>
                </a:solidFill>
                <a:latin typeface="Montserrat Classic"/>
                <a:ea typeface="Montserrat Classic"/>
                <a:cs typeface="Montserrat Classic"/>
                <a:sym typeface="Montserrat Classic"/>
              </a:rPr>
              <a:t>Professional Development conference training  and travel, on-site training, professional development materials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94707"/>
            <a:ext cx="18288000" cy="10481707"/>
          </a:xfrm>
          <a:custGeom>
            <a:avLst/>
            <a:gdLst/>
            <a:ahLst/>
            <a:cxnLst/>
            <a:rect l="l" t="t" r="r" b="b"/>
            <a:pathLst>
              <a:path w="18288000" h="10481707">
                <a:moveTo>
                  <a:pt x="0" y="0"/>
                </a:moveTo>
                <a:lnTo>
                  <a:pt x="18288000" y="0"/>
                </a:lnTo>
                <a:lnTo>
                  <a:pt x="18288000" y="10481707"/>
                </a:lnTo>
                <a:lnTo>
                  <a:pt x="0" y="10481707"/>
                </a:lnTo>
                <a:lnTo>
                  <a:pt x="0" y="0"/>
                </a:lnTo>
                <a:close/>
              </a:path>
            </a:pathLst>
          </a:custGeom>
          <a:blipFill>
            <a:blip r:embed="rId2"/>
            <a:stretch>
              <a:fillRect t="-256" r="-6008" b="-1030"/>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893541" y="3406103"/>
            <a:ext cx="8789651" cy="4457700"/>
          </a:xfrm>
          <a:prstGeom prst="rect">
            <a:avLst/>
          </a:prstGeom>
        </p:spPr>
        <p:txBody>
          <a:bodyPr lIns="0" tIns="0" rIns="0" bIns="0" rtlCol="0" anchor="t">
            <a:spAutoFit/>
          </a:bodyPr>
          <a:lstStyle/>
          <a:p>
            <a:pPr algn="l">
              <a:lnSpc>
                <a:spcPts val="5884"/>
              </a:lnSpc>
            </a:pPr>
            <a:r>
              <a:rPr lang="en-US" sz="4904" spc="176">
                <a:solidFill>
                  <a:srgbClr val="2A2E3A"/>
                </a:solidFill>
                <a:latin typeface="Montserrat Classic Bold"/>
                <a:ea typeface="Montserrat Classic Bold"/>
                <a:cs typeface="Montserrat Classic Bold"/>
                <a:sym typeface="Montserrat Classic Bold"/>
              </a:rPr>
              <a:t>Bonus Dollars paid to staff in FY 24:</a:t>
            </a:r>
          </a:p>
          <a:p>
            <a:pPr algn="l">
              <a:lnSpc>
                <a:spcPts val="5884"/>
              </a:lnSpc>
            </a:pPr>
            <a:endParaRPr lang="en-US" sz="4904" spc="176">
              <a:solidFill>
                <a:srgbClr val="2A2E3A"/>
              </a:solidFill>
              <a:latin typeface="Montserrat Classic Bold"/>
              <a:ea typeface="Montserrat Classic Bold"/>
              <a:cs typeface="Montserrat Classic Bold"/>
              <a:sym typeface="Montserrat Classic Bold"/>
            </a:endParaRPr>
          </a:p>
          <a:p>
            <a:pPr algn="l">
              <a:lnSpc>
                <a:spcPts val="5884"/>
              </a:lnSpc>
            </a:pPr>
            <a:r>
              <a:rPr lang="en-US" sz="4904" spc="176">
                <a:solidFill>
                  <a:srgbClr val="2A2E3A"/>
                </a:solidFill>
                <a:latin typeface="Montserrat Classic Bold"/>
                <a:ea typeface="Montserrat Classic Bold"/>
                <a:cs typeface="Montserrat Classic Bold"/>
                <a:sym typeface="Montserrat Classic Bold"/>
              </a:rPr>
              <a:t> $1,546,677.36  </a:t>
            </a:r>
          </a:p>
          <a:p>
            <a:pPr algn="l">
              <a:lnSpc>
                <a:spcPts val="5884"/>
              </a:lnSpc>
            </a:pPr>
            <a:endParaRPr lang="en-US" sz="4904" spc="176">
              <a:solidFill>
                <a:srgbClr val="2A2E3A"/>
              </a:solidFill>
              <a:latin typeface="Montserrat Classic Bold"/>
              <a:ea typeface="Montserrat Classic Bold"/>
              <a:cs typeface="Montserrat Classic Bold"/>
              <a:sym typeface="Montserrat Classic Bold"/>
            </a:endParaRPr>
          </a:p>
          <a:p>
            <a:pPr marL="0" lvl="0" indent="0" algn="l">
              <a:lnSpc>
                <a:spcPts val="5884"/>
              </a:lnSpc>
              <a:spcBef>
                <a:spcPct val="0"/>
              </a:spcBef>
            </a:pPr>
            <a:r>
              <a:rPr lang="en-US" sz="4904" spc="176">
                <a:solidFill>
                  <a:srgbClr val="2A2E3A"/>
                </a:solidFill>
                <a:latin typeface="Montserrat Classic Bold"/>
                <a:ea typeface="Montserrat Classic Bold"/>
                <a:cs typeface="Montserrat Classic Bold"/>
                <a:sym typeface="Montserrat Classic Bold"/>
              </a:rPr>
              <a:t>(ESSER and Reserves)</a:t>
            </a:r>
          </a:p>
        </p:txBody>
      </p:sp>
      <p:sp>
        <p:nvSpPr>
          <p:cNvPr id="3" name="Freeform 3"/>
          <p:cNvSpPr/>
          <p:nvPr/>
        </p:nvSpPr>
        <p:spPr>
          <a:xfrm rot="5400000">
            <a:off x="8142053" y="-899719"/>
            <a:ext cx="14626818" cy="8111235"/>
          </a:xfrm>
          <a:custGeom>
            <a:avLst/>
            <a:gdLst/>
            <a:ahLst/>
            <a:cxnLst/>
            <a:rect l="l" t="t" r="r" b="b"/>
            <a:pathLst>
              <a:path w="14626818" h="8111235">
                <a:moveTo>
                  <a:pt x="0" y="0"/>
                </a:moveTo>
                <a:lnTo>
                  <a:pt x="14626818" y="0"/>
                </a:lnTo>
                <a:lnTo>
                  <a:pt x="14626818" y="8111236"/>
                </a:lnTo>
                <a:lnTo>
                  <a:pt x="0" y="811123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TextBox 4"/>
          <p:cNvSpPr txBox="1"/>
          <p:nvPr/>
        </p:nvSpPr>
        <p:spPr>
          <a:xfrm>
            <a:off x="1641612" y="923925"/>
            <a:ext cx="9293510" cy="994018"/>
          </a:xfrm>
          <a:prstGeom prst="rect">
            <a:avLst/>
          </a:prstGeom>
        </p:spPr>
        <p:txBody>
          <a:bodyPr lIns="0" tIns="0" rIns="0" bIns="0" rtlCol="0" anchor="t">
            <a:spAutoFit/>
          </a:bodyPr>
          <a:lstStyle/>
          <a:p>
            <a:pPr algn="ctr">
              <a:lnSpc>
                <a:spcPts val="8199"/>
              </a:lnSpc>
              <a:spcBef>
                <a:spcPct val="0"/>
              </a:spcBef>
            </a:pPr>
            <a:r>
              <a:rPr lang="en-US" sz="5856">
                <a:solidFill>
                  <a:srgbClr val="2A2E3A"/>
                </a:solidFill>
                <a:latin typeface="Canva Sans Bold"/>
                <a:ea typeface="Canva Sans Bold"/>
                <a:cs typeface="Canva Sans Bold"/>
                <a:sym typeface="Canva Sans Bold"/>
              </a:rPr>
              <a:t> Employee Compensation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11785" y="3111533"/>
            <a:ext cx="14397730" cy="4785381"/>
            <a:chOff x="0" y="0"/>
            <a:chExt cx="4663503" cy="1550011"/>
          </a:xfrm>
        </p:grpSpPr>
        <p:sp>
          <p:nvSpPr>
            <p:cNvPr id="3" name="Freeform 3"/>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p:cNvSpPr txBox="1"/>
            <p:nvPr/>
          </p:nvSpPr>
          <p:spPr>
            <a:xfrm>
              <a:off x="0" y="-95250"/>
              <a:ext cx="4663503" cy="1645261"/>
            </a:xfrm>
            <a:prstGeom prst="rect">
              <a:avLst/>
            </a:prstGeom>
          </p:spPr>
          <p:txBody>
            <a:bodyPr lIns="50800" tIns="50800" rIns="50800" bIns="50800" rtlCol="0" anchor="ctr"/>
            <a:lstStyle/>
            <a:p>
              <a:pPr algn="ctr">
                <a:lnSpc>
                  <a:spcPts val="5739"/>
                </a:lnSpc>
              </a:pPr>
              <a:r>
                <a:rPr lang="en-US" sz="4099">
                  <a:solidFill>
                    <a:srgbClr val="000000"/>
                  </a:solidFill>
                  <a:latin typeface="Arimo Bold"/>
                  <a:ea typeface="Arimo Bold"/>
                  <a:cs typeface="Arimo Bold"/>
                  <a:sym typeface="Arimo Bold"/>
                </a:rPr>
                <a:t> </a:t>
              </a:r>
              <a:r>
                <a:rPr lang="en-US" sz="4099">
                  <a:solidFill>
                    <a:srgbClr val="FF3131"/>
                  </a:solidFill>
                  <a:latin typeface="Arimo Bold"/>
                  <a:ea typeface="Arimo Bold"/>
                  <a:cs typeface="Arimo Bold"/>
                  <a:sym typeface="Arimo Bold"/>
                </a:rPr>
                <a:t>STUDENT TEST DATA </a:t>
              </a:r>
            </a:p>
            <a:p>
              <a:pPr algn="ctr">
                <a:lnSpc>
                  <a:spcPts val="5739"/>
                </a:lnSpc>
              </a:pPr>
              <a:r>
                <a:rPr lang="en-US" sz="4099">
                  <a:solidFill>
                    <a:srgbClr val="000000"/>
                  </a:solidFill>
                  <a:latin typeface="Arimo Bold"/>
                  <a:ea typeface="Arimo Bold"/>
                  <a:cs typeface="Arimo Bold"/>
                  <a:sym typeface="Arimo Bold"/>
                </a:rPr>
                <a:t>Proficiency and Gains</a:t>
              </a:r>
            </a:p>
          </p:txBody>
        </p:sp>
      </p:grpSp>
      <p:grpSp>
        <p:nvGrpSpPr>
          <p:cNvPr id="5" name="Group 5"/>
          <p:cNvGrpSpPr/>
          <p:nvPr/>
        </p:nvGrpSpPr>
        <p:grpSpPr>
          <a:xfrm>
            <a:off x="-2001494" y="8323039"/>
            <a:ext cx="4723978" cy="47239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3408560" y="8871939"/>
            <a:ext cx="772722" cy="77272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a:solidFill>
                  <a:srgbClr val="2A2E3A"/>
                </a:solidFill>
                <a:latin typeface="Montserrat Classic Bold"/>
                <a:ea typeface="Montserrat Classic Bold"/>
                <a:cs typeface="Montserrat Classic Bold"/>
                <a:sym typeface="Montserrat Classic Bold"/>
              </a:rPr>
              <a:t>STRATEGIC GOAL  </a:t>
            </a:r>
            <a:r>
              <a:rPr lang="en-US" sz="5131" spc="184">
                <a:solidFill>
                  <a:srgbClr val="FF3131"/>
                </a:solidFill>
                <a:latin typeface="Montserrat Classic Bold"/>
                <a:ea typeface="Montserrat Classic Bold"/>
                <a:cs typeface="Montserrat Classic Bold"/>
                <a:sym typeface="Montserrat Classic Bold"/>
              </a:rPr>
              <a:t>#1</a:t>
            </a:r>
          </a:p>
          <a:p>
            <a:pPr marL="0" lvl="0" indent="0" algn="l">
              <a:lnSpc>
                <a:spcPts val="6158"/>
              </a:lnSpc>
              <a:spcBef>
                <a:spcPct val="0"/>
              </a:spcBef>
            </a:pPr>
            <a:endParaRPr lang="en-US" sz="5131" spc="184">
              <a:solidFill>
                <a:srgbClr val="FF3131"/>
              </a:solidFill>
              <a:latin typeface="Montserrat Classic Bold"/>
              <a:ea typeface="Montserrat Classic Bold"/>
              <a:cs typeface="Montserrat Classic Bold"/>
              <a:sym typeface="Montserrat Classic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33522" y="486167"/>
            <a:ext cx="15108551" cy="9080419"/>
          </a:xfrm>
          <a:custGeom>
            <a:avLst/>
            <a:gdLst/>
            <a:ahLst/>
            <a:cxnLst/>
            <a:rect l="l" t="t" r="r" b="b"/>
            <a:pathLst>
              <a:path w="15108551" h="9080419">
                <a:moveTo>
                  <a:pt x="0" y="0"/>
                </a:moveTo>
                <a:lnTo>
                  <a:pt x="15108551" y="0"/>
                </a:lnTo>
                <a:lnTo>
                  <a:pt x="15108551" y="9080419"/>
                </a:lnTo>
                <a:lnTo>
                  <a:pt x="0" y="9080419"/>
                </a:lnTo>
                <a:lnTo>
                  <a:pt x="0" y="0"/>
                </a:lnTo>
                <a:close/>
              </a:path>
            </a:pathLst>
          </a:custGeom>
          <a:blipFill>
            <a:blip r:embed="rId2"/>
            <a:stretch>
              <a:fillRect l="-3072" t="-4855" b="-6903"/>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1615" y="887786"/>
            <a:ext cx="16533301" cy="9937854"/>
          </a:xfrm>
          <a:custGeom>
            <a:avLst/>
            <a:gdLst/>
            <a:ahLst/>
            <a:cxnLst/>
            <a:rect l="l" t="t" r="r" b="b"/>
            <a:pathLst>
              <a:path w="16533301" h="9937854">
                <a:moveTo>
                  <a:pt x="0" y="0"/>
                </a:moveTo>
                <a:lnTo>
                  <a:pt x="16533301" y="0"/>
                </a:lnTo>
                <a:lnTo>
                  <a:pt x="16533301" y="9937853"/>
                </a:lnTo>
                <a:lnTo>
                  <a:pt x="0" y="9937853"/>
                </a:lnTo>
                <a:lnTo>
                  <a:pt x="0" y="0"/>
                </a:lnTo>
                <a:close/>
              </a:path>
            </a:pathLst>
          </a:custGeom>
          <a:blipFill>
            <a:blip r:embed="rId2"/>
            <a:stretch>
              <a:fillRect l="-219" t="-3308" b="-5670"/>
            </a:stretch>
          </a:blipFill>
        </p:spPr>
        <p:txBody>
          <a:bodyPr/>
          <a:lstStyle/>
          <a:p>
            <a:endParaRPr lang="en-US"/>
          </a:p>
        </p:txBody>
      </p:sp>
      <p:sp>
        <p:nvSpPr>
          <p:cNvPr id="3" name="TextBox 3"/>
          <p:cNvSpPr txBox="1"/>
          <p:nvPr/>
        </p:nvSpPr>
        <p:spPr>
          <a:xfrm>
            <a:off x="6176293" y="792536"/>
            <a:ext cx="5935414"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High School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0963" y="112609"/>
            <a:ext cx="16942691" cy="10061782"/>
          </a:xfrm>
          <a:custGeom>
            <a:avLst/>
            <a:gdLst/>
            <a:ahLst/>
            <a:cxnLst/>
            <a:rect l="l" t="t" r="r" b="b"/>
            <a:pathLst>
              <a:path w="16942691" h="10061782">
                <a:moveTo>
                  <a:pt x="0" y="0"/>
                </a:moveTo>
                <a:lnTo>
                  <a:pt x="16942691" y="0"/>
                </a:lnTo>
                <a:lnTo>
                  <a:pt x="16942691" y="10061782"/>
                </a:lnTo>
                <a:lnTo>
                  <a:pt x="0" y="10061782"/>
                </a:lnTo>
                <a:lnTo>
                  <a:pt x="0" y="0"/>
                </a:lnTo>
                <a:close/>
              </a:path>
            </a:pathLst>
          </a:custGeom>
          <a:blipFill>
            <a:blip r:embed="rId2"/>
            <a:stretch>
              <a:fillRect l="-4711" t="-9931" r="-4711"/>
            </a:stretch>
          </a:blipFill>
        </p:spPr>
        <p:txBody>
          <a:bodyPr/>
          <a:lstStyle/>
          <a:p>
            <a:endParaRPr lang="en-US"/>
          </a:p>
        </p:txBody>
      </p:sp>
      <p:sp>
        <p:nvSpPr>
          <p:cNvPr id="3" name="TextBox 3"/>
          <p:cNvSpPr txBox="1"/>
          <p:nvPr/>
        </p:nvSpPr>
        <p:spPr>
          <a:xfrm>
            <a:off x="10439576" y="233282"/>
            <a:ext cx="6430268" cy="1005192"/>
          </a:xfrm>
          <a:prstGeom prst="rect">
            <a:avLst/>
          </a:prstGeom>
        </p:spPr>
        <p:txBody>
          <a:bodyPr lIns="0" tIns="0" rIns="0" bIns="0" rtlCol="0" anchor="t">
            <a:spAutoFit/>
          </a:bodyPr>
          <a:lstStyle/>
          <a:p>
            <a:pPr algn="ctr">
              <a:lnSpc>
                <a:spcPts val="8120"/>
              </a:lnSpc>
            </a:pPr>
            <a:r>
              <a:rPr lang="en-US" sz="5800">
                <a:solidFill>
                  <a:srgbClr val="000000"/>
                </a:solidFill>
                <a:latin typeface="Canva Sans Bold"/>
                <a:ea typeface="Canva Sans Bold"/>
                <a:cs typeface="Canva Sans Bold"/>
                <a:sym typeface="Canva Sans Bold"/>
              </a:rPr>
              <a:t>Oasis High School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60538" y="156342"/>
            <a:ext cx="15695690" cy="872358"/>
          </a:xfrm>
          <a:custGeom>
            <a:avLst/>
            <a:gdLst/>
            <a:ahLst/>
            <a:cxnLst/>
            <a:rect l="l" t="t" r="r" b="b"/>
            <a:pathLst>
              <a:path w="15695690" h="872358">
                <a:moveTo>
                  <a:pt x="0" y="0"/>
                </a:moveTo>
                <a:lnTo>
                  <a:pt x="15695690" y="0"/>
                </a:lnTo>
                <a:lnTo>
                  <a:pt x="15695690" y="872358"/>
                </a:lnTo>
                <a:lnTo>
                  <a:pt x="0" y="872358"/>
                </a:lnTo>
                <a:lnTo>
                  <a:pt x="0" y="0"/>
                </a:lnTo>
                <a:close/>
              </a:path>
            </a:pathLst>
          </a:custGeom>
          <a:blipFill>
            <a:blip r:embed="rId2"/>
            <a:stretch>
              <a:fillRect l="-4657" r="-10342" b="-20391"/>
            </a:stretch>
          </a:blipFill>
        </p:spPr>
        <p:txBody>
          <a:bodyPr/>
          <a:lstStyle/>
          <a:p>
            <a:endParaRPr lang="en-US"/>
          </a:p>
        </p:txBody>
      </p:sp>
      <p:sp>
        <p:nvSpPr>
          <p:cNvPr id="3" name="Freeform 3"/>
          <p:cNvSpPr/>
          <p:nvPr/>
        </p:nvSpPr>
        <p:spPr>
          <a:xfrm>
            <a:off x="663736" y="1222389"/>
            <a:ext cx="16960527" cy="9064611"/>
          </a:xfrm>
          <a:custGeom>
            <a:avLst/>
            <a:gdLst/>
            <a:ahLst/>
            <a:cxnLst/>
            <a:rect l="l" t="t" r="r" b="b"/>
            <a:pathLst>
              <a:path w="16960527" h="9064611">
                <a:moveTo>
                  <a:pt x="0" y="0"/>
                </a:moveTo>
                <a:lnTo>
                  <a:pt x="16960528" y="0"/>
                </a:lnTo>
                <a:lnTo>
                  <a:pt x="16960528" y="9064611"/>
                </a:lnTo>
                <a:lnTo>
                  <a:pt x="0" y="9064611"/>
                </a:lnTo>
                <a:lnTo>
                  <a:pt x="0" y="0"/>
                </a:lnTo>
                <a:close/>
              </a:path>
            </a:pathLst>
          </a:custGeom>
          <a:blipFill>
            <a:blip r:embed="rId3"/>
            <a:stretch>
              <a:fillRect t="-156" r="-187" b="-1051"/>
            </a:stretch>
          </a:blipFill>
        </p:spPr>
        <p:txBody>
          <a:bodyPr/>
          <a:lstStyle/>
          <a:p>
            <a:endParaRPr lang="en-US"/>
          </a:p>
        </p:txBody>
      </p:sp>
      <p:sp>
        <p:nvSpPr>
          <p:cNvPr id="4" name="TextBox 4"/>
          <p:cNvSpPr txBox="1"/>
          <p:nvPr/>
        </p:nvSpPr>
        <p:spPr>
          <a:xfrm>
            <a:off x="9967569" y="217499"/>
            <a:ext cx="5335935" cy="811201"/>
          </a:xfrm>
          <a:prstGeom prst="rect">
            <a:avLst/>
          </a:prstGeom>
        </p:spPr>
        <p:txBody>
          <a:bodyPr lIns="0" tIns="0" rIns="0" bIns="0" rtlCol="0" anchor="t">
            <a:spAutoFit/>
          </a:bodyPr>
          <a:lstStyle/>
          <a:p>
            <a:pPr algn="ctr">
              <a:lnSpc>
                <a:spcPts val="6738"/>
              </a:lnSpc>
              <a:spcBef>
                <a:spcPct val="0"/>
              </a:spcBef>
            </a:pPr>
            <a:r>
              <a:rPr lang="en-US" sz="4812">
                <a:solidFill>
                  <a:srgbClr val="000000"/>
                </a:solidFill>
                <a:latin typeface="Canva Sans Bold"/>
                <a:ea typeface="Canva Sans Bold"/>
                <a:cs typeface="Canva Sans Bold"/>
                <a:sym typeface="Canva Sans Bold"/>
              </a:rPr>
              <a:t>Oasis High School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4009" y="230374"/>
            <a:ext cx="17719981" cy="9826253"/>
          </a:xfrm>
          <a:custGeom>
            <a:avLst/>
            <a:gdLst/>
            <a:ahLst/>
            <a:cxnLst/>
            <a:rect l="l" t="t" r="r" b="b"/>
            <a:pathLst>
              <a:path w="17719981" h="9826253">
                <a:moveTo>
                  <a:pt x="0" y="0"/>
                </a:moveTo>
                <a:lnTo>
                  <a:pt x="17719982" y="0"/>
                </a:lnTo>
                <a:lnTo>
                  <a:pt x="17719982" y="9826252"/>
                </a:lnTo>
                <a:lnTo>
                  <a:pt x="0" y="9826252"/>
                </a:lnTo>
                <a:lnTo>
                  <a:pt x="0" y="0"/>
                </a:lnTo>
                <a:close/>
              </a:path>
            </a:pathLst>
          </a:custGeom>
          <a:blipFill>
            <a:blip r:embed="rId2"/>
            <a:stretch>
              <a:fillRect t="-373" r="-729" b="-373"/>
            </a:stretch>
          </a:blipFill>
        </p:spPr>
        <p:txBody>
          <a:bodyPr/>
          <a:lstStyle/>
          <a:p>
            <a:endParaRPr lang="en-US"/>
          </a:p>
        </p:txBody>
      </p:sp>
      <p:sp>
        <p:nvSpPr>
          <p:cNvPr id="3" name="TextBox 3"/>
          <p:cNvSpPr txBox="1"/>
          <p:nvPr/>
        </p:nvSpPr>
        <p:spPr>
          <a:xfrm>
            <a:off x="9967569" y="217499"/>
            <a:ext cx="5335935" cy="811201"/>
          </a:xfrm>
          <a:prstGeom prst="rect">
            <a:avLst/>
          </a:prstGeom>
        </p:spPr>
        <p:txBody>
          <a:bodyPr lIns="0" tIns="0" rIns="0" bIns="0" rtlCol="0" anchor="t">
            <a:spAutoFit/>
          </a:bodyPr>
          <a:lstStyle/>
          <a:p>
            <a:pPr algn="ctr">
              <a:lnSpc>
                <a:spcPts val="6738"/>
              </a:lnSpc>
              <a:spcBef>
                <a:spcPct val="0"/>
              </a:spcBef>
            </a:pPr>
            <a:r>
              <a:rPr lang="en-US" sz="4812">
                <a:solidFill>
                  <a:srgbClr val="000000"/>
                </a:solidFill>
                <a:latin typeface="Canva Sans Bold"/>
                <a:ea typeface="Canva Sans Bold"/>
                <a:cs typeface="Canva Sans Bold"/>
                <a:sym typeface="Canva Sans Bold"/>
              </a:rPr>
              <a:t>Oasis High School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6173" y="495924"/>
            <a:ext cx="17215653" cy="9791076"/>
          </a:xfrm>
          <a:custGeom>
            <a:avLst/>
            <a:gdLst/>
            <a:ahLst/>
            <a:cxnLst/>
            <a:rect l="l" t="t" r="r" b="b"/>
            <a:pathLst>
              <a:path w="17215653" h="9791076">
                <a:moveTo>
                  <a:pt x="0" y="0"/>
                </a:moveTo>
                <a:lnTo>
                  <a:pt x="17215654" y="0"/>
                </a:lnTo>
                <a:lnTo>
                  <a:pt x="17215654" y="9791076"/>
                </a:lnTo>
                <a:lnTo>
                  <a:pt x="0" y="9791076"/>
                </a:lnTo>
                <a:lnTo>
                  <a:pt x="0" y="0"/>
                </a:lnTo>
                <a:close/>
              </a:path>
            </a:pathLst>
          </a:custGeom>
          <a:blipFill>
            <a:blip r:embed="rId2"/>
            <a:stretch>
              <a:fillRect t="-1508" b="-1508"/>
            </a:stretch>
          </a:blipFill>
        </p:spPr>
        <p:txBody>
          <a:bodyPr/>
          <a:lstStyle/>
          <a:p>
            <a:endParaRPr lang="en-US"/>
          </a:p>
        </p:txBody>
      </p:sp>
      <p:sp>
        <p:nvSpPr>
          <p:cNvPr id="3" name="TextBox 3"/>
          <p:cNvSpPr txBox="1"/>
          <p:nvPr/>
        </p:nvSpPr>
        <p:spPr>
          <a:xfrm>
            <a:off x="9967569" y="217499"/>
            <a:ext cx="5335935" cy="811201"/>
          </a:xfrm>
          <a:prstGeom prst="rect">
            <a:avLst/>
          </a:prstGeom>
        </p:spPr>
        <p:txBody>
          <a:bodyPr lIns="0" tIns="0" rIns="0" bIns="0" rtlCol="0" anchor="t">
            <a:spAutoFit/>
          </a:bodyPr>
          <a:lstStyle/>
          <a:p>
            <a:pPr algn="ctr">
              <a:lnSpc>
                <a:spcPts val="6738"/>
              </a:lnSpc>
              <a:spcBef>
                <a:spcPct val="0"/>
              </a:spcBef>
            </a:pPr>
            <a:r>
              <a:rPr lang="en-US" sz="4812">
                <a:solidFill>
                  <a:srgbClr val="000000"/>
                </a:solidFill>
                <a:latin typeface="Canva Sans Bold"/>
                <a:ea typeface="Canva Sans Bold"/>
                <a:cs typeface="Canva Sans Bold"/>
                <a:sym typeface="Canva Sans Bold"/>
              </a:rPr>
              <a:t>Oasis High School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0289" y="202221"/>
            <a:ext cx="17923647" cy="9785205"/>
          </a:xfrm>
          <a:custGeom>
            <a:avLst/>
            <a:gdLst/>
            <a:ahLst/>
            <a:cxnLst/>
            <a:rect l="l" t="t" r="r" b="b"/>
            <a:pathLst>
              <a:path w="17923647" h="9785205">
                <a:moveTo>
                  <a:pt x="0" y="0"/>
                </a:moveTo>
                <a:lnTo>
                  <a:pt x="17923647" y="0"/>
                </a:lnTo>
                <a:lnTo>
                  <a:pt x="17923647" y="9785205"/>
                </a:lnTo>
                <a:lnTo>
                  <a:pt x="0" y="9785205"/>
                </a:lnTo>
                <a:lnTo>
                  <a:pt x="0" y="0"/>
                </a:lnTo>
                <a:close/>
              </a:path>
            </a:pathLst>
          </a:custGeom>
          <a:blipFill>
            <a:blip r:embed="rId2"/>
            <a:stretch>
              <a:fillRect t="-16837" b="-16837"/>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512" y="204391"/>
            <a:ext cx="18046525" cy="9797089"/>
          </a:xfrm>
          <a:custGeom>
            <a:avLst/>
            <a:gdLst/>
            <a:ahLst/>
            <a:cxnLst/>
            <a:rect l="l" t="t" r="r" b="b"/>
            <a:pathLst>
              <a:path w="18046525" h="9797089">
                <a:moveTo>
                  <a:pt x="0" y="0"/>
                </a:moveTo>
                <a:lnTo>
                  <a:pt x="18046525" y="0"/>
                </a:lnTo>
                <a:lnTo>
                  <a:pt x="18046525" y="9797090"/>
                </a:lnTo>
                <a:lnTo>
                  <a:pt x="0" y="9797090"/>
                </a:lnTo>
                <a:lnTo>
                  <a:pt x="0" y="0"/>
                </a:lnTo>
                <a:close/>
              </a:path>
            </a:pathLst>
          </a:custGeom>
          <a:blipFill>
            <a:blip r:embed="rId2"/>
            <a:stretch>
              <a:fillRect t="-8456" b="-8456"/>
            </a:stretch>
          </a:blipFill>
        </p:spPr>
        <p:txBody>
          <a:bodyPr/>
          <a:lstStyle/>
          <a:p>
            <a:endParaRPr lang="en-US"/>
          </a:p>
        </p:txBody>
      </p:sp>
      <p:sp>
        <p:nvSpPr>
          <p:cNvPr id="3" name="TextBox 3"/>
          <p:cNvSpPr txBox="1"/>
          <p:nvPr/>
        </p:nvSpPr>
        <p:spPr>
          <a:xfrm>
            <a:off x="9622511" y="217499"/>
            <a:ext cx="6026051" cy="811201"/>
          </a:xfrm>
          <a:prstGeom prst="rect">
            <a:avLst/>
          </a:prstGeom>
        </p:spPr>
        <p:txBody>
          <a:bodyPr lIns="0" tIns="0" rIns="0" bIns="0" rtlCol="0" anchor="t">
            <a:spAutoFit/>
          </a:bodyPr>
          <a:lstStyle/>
          <a:p>
            <a:pPr algn="ctr">
              <a:lnSpc>
                <a:spcPts val="6738"/>
              </a:lnSpc>
              <a:spcBef>
                <a:spcPct val="0"/>
              </a:spcBef>
            </a:pPr>
            <a:r>
              <a:rPr lang="en-US" sz="4812">
                <a:solidFill>
                  <a:srgbClr val="000000"/>
                </a:solidFill>
                <a:latin typeface="Canva Sans Bold"/>
                <a:ea typeface="Canva Sans Bold"/>
                <a:cs typeface="Canva Sans Bold"/>
                <a:sym typeface="Canva Sans Bold"/>
              </a:rPr>
              <a:t>Oasis Middle School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3712" y="150439"/>
            <a:ext cx="17851900" cy="9986122"/>
          </a:xfrm>
          <a:custGeom>
            <a:avLst/>
            <a:gdLst/>
            <a:ahLst/>
            <a:cxnLst/>
            <a:rect l="l" t="t" r="r" b="b"/>
            <a:pathLst>
              <a:path w="17851900" h="9986122">
                <a:moveTo>
                  <a:pt x="0" y="0"/>
                </a:moveTo>
                <a:lnTo>
                  <a:pt x="17851900" y="0"/>
                </a:lnTo>
                <a:lnTo>
                  <a:pt x="17851900" y="9986122"/>
                </a:lnTo>
                <a:lnTo>
                  <a:pt x="0" y="9986122"/>
                </a:lnTo>
                <a:lnTo>
                  <a:pt x="0" y="0"/>
                </a:lnTo>
                <a:close/>
              </a:path>
            </a:pathLst>
          </a:custGeom>
          <a:blipFill>
            <a:blip r:embed="rId2"/>
            <a:stretch>
              <a:fillRect t="-14762" b="-14762"/>
            </a:stretch>
          </a:blipFill>
        </p:spPr>
        <p:txBody>
          <a:bodyPr/>
          <a:lstStyle/>
          <a:p>
            <a:endParaRPr lang="en-US"/>
          </a:p>
        </p:txBody>
      </p:sp>
      <p:sp>
        <p:nvSpPr>
          <p:cNvPr id="3" name="TextBox 3"/>
          <p:cNvSpPr txBox="1"/>
          <p:nvPr/>
        </p:nvSpPr>
        <p:spPr>
          <a:xfrm>
            <a:off x="9622511" y="217499"/>
            <a:ext cx="6026051" cy="811201"/>
          </a:xfrm>
          <a:prstGeom prst="rect">
            <a:avLst/>
          </a:prstGeom>
        </p:spPr>
        <p:txBody>
          <a:bodyPr lIns="0" tIns="0" rIns="0" bIns="0" rtlCol="0" anchor="t">
            <a:spAutoFit/>
          </a:bodyPr>
          <a:lstStyle/>
          <a:p>
            <a:pPr algn="ctr">
              <a:lnSpc>
                <a:spcPts val="6738"/>
              </a:lnSpc>
              <a:spcBef>
                <a:spcPct val="0"/>
              </a:spcBef>
            </a:pPr>
            <a:r>
              <a:rPr lang="en-US" sz="4812">
                <a:solidFill>
                  <a:srgbClr val="000000"/>
                </a:solidFill>
                <a:latin typeface="Canva Sans Bold"/>
                <a:ea typeface="Canva Sans Bold"/>
                <a:cs typeface="Canva Sans Bold"/>
                <a:sym typeface="Canva Sans Bold"/>
              </a:rPr>
              <a:t>Oasis Middle School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4512" y="0"/>
            <a:ext cx="18077354" cy="10287000"/>
          </a:xfrm>
          <a:custGeom>
            <a:avLst/>
            <a:gdLst/>
            <a:ahLst/>
            <a:cxnLst/>
            <a:rect l="l" t="t" r="r" b="b"/>
            <a:pathLst>
              <a:path w="18077354" h="10287000">
                <a:moveTo>
                  <a:pt x="0" y="0"/>
                </a:moveTo>
                <a:lnTo>
                  <a:pt x="18077353" y="0"/>
                </a:lnTo>
                <a:lnTo>
                  <a:pt x="18077353" y="10287000"/>
                </a:lnTo>
                <a:lnTo>
                  <a:pt x="0" y="10287000"/>
                </a:lnTo>
                <a:lnTo>
                  <a:pt x="0" y="0"/>
                </a:lnTo>
                <a:close/>
              </a:path>
            </a:pathLst>
          </a:custGeom>
          <a:blipFill>
            <a:blip r:embed="rId2"/>
            <a:stretch>
              <a:fillRect t="-4147" b="-1465"/>
            </a:stretch>
          </a:blipFill>
        </p:spPr>
        <p:txBody>
          <a:bodyPr/>
          <a:lstStyle/>
          <a:p>
            <a:endParaRPr lang="en-US"/>
          </a:p>
        </p:txBody>
      </p:sp>
      <p:sp>
        <p:nvSpPr>
          <p:cNvPr id="3" name="TextBox 3"/>
          <p:cNvSpPr txBox="1"/>
          <p:nvPr/>
        </p:nvSpPr>
        <p:spPr>
          <a:xfrm>
            <a:off x="10732740" y="537692"/>
            <a:ext cx="6526560"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Middle School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7895" y="194707"/>
            <a:ext cx="18580060" cy="10287000"/>
          </a:xfrm>
          <a:custGeom>
            <a:avLst/>
            <a:gdLst/>
            <a:ahLst/>
            <a:cxnLst/>
            <a:rect l="l" t="t" r="r" b="b"/>
            <a:pathLst>
              <a:path w="18580060" h="10287000">
                <a:moveTo>
                  <a:pt x="0" y="0"/>
                </a:moveTo>
                <a:lnTo>
                  <a:pt x="18580061" y="0"/>
                </a:lnTo>
                <a:lnTo>
                  <a:pt x="18580061" y="10287000"/>
                </a:lnTo>
                <a:lnTo>
                  <a:pt x="0" y="10287000"/>
                </a:lnTo>
                <a:lnTo>
                  <a:pt x="0" y="0"/>
                </a:lnTo>
                <a:close/>
              </a:path>
            </a:pathLst>
          </a:custGeom>
          <a:blipFill>
            <a:blip r:embed="rId2"/>
            <a:stretch>
              <a:fillRect l="-535" r="-2107"/>
            </a:stretch>
          </a:blipFill>
        </p:spPr>
        <p:txBody>
          <a:bodyPr/>
          <a:lstStyle/>
          <a:p>
            <a:endParaRPr lang="en-US"/>
          </a:p>
        </p:txBody>
      </p:sp>
      <p:sp>
        <p:nvSpPr>
          <p:cNvPr id="3" name="TextBox 3"/>
          <p:cNvSpPr txBox="1"/>
          <p:nvPr/>
        </p:nvSpPr>
        <p:spPr>
          <a:xfrm>
            <a:off x="11040454" y="537692"/>
            <a:ext cx="6526560"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Middle School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0342" y="0"/>
            <a:ext cx="17967316" cy="10426788"/>
          </a:xfrm>
          <a:custGeom>
            <a:avLst/>
            <a:gdLst/>
            <a:ahLst/>
            <a:cxnLst/>
            <a:rect l="l" t="t" r="r" b="b"/>
            <a:pathLst>
              <a:path w="17967316" h="10426788">
                <a:moveTo>
                  <a:pt x="0" y="0"/>
                </a:moveTo>
                <a:lnTo>
                  <a:pt x="17967316" y="0"/>
                </a:lnTo>
                <a:lnTo>
                  <a:pt x="17967316" y="10426788"/>
                </a:lnTo>
                <a:lnTo>
                  <a:pt x="0" y="10426788"/>
                </a:lnTo>
                <a:lnTo>
                  <a:pt x="0" y="0"/>
                </a:lnTo>
                <a:close/>
              </a:path>
            </a:pathLst>
          </a:custGeom>
          <a:blipFill>
            <a:blip r:embed="rId2"/>
            <a:stretch>
              <a:fillRect t="-3236" b="-7498"/>
            </a:stretch>
          </a:blipFill>
        </p:spPr>
        <p:txBody>
          <a:bodyPr/>
          <a:lstStyle/>
          <a:p>
            <a:endParaRPr lang="en-US"/>
          </a:p>
        </p:txBody>
      </p:sp>
      <p:sp>
        <p:nvSpPr>
          <p:cNvPr id="3" name="TextBox 3"/>
          <p:cNvSpPr txBox="1"/>
          <p:nvPr/>
        </p:nvSpPr>
        <p:spPr>
          <a:xfrm>
            <a:off x="10732740" y="537692"/>
            <a:ext cx="6526560"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Middle School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382" y="178481"/>
            <a:ext cx="18134618" cy="10618271"/>
          </a:xfrm>
          <a:custGeom>
            <a:avLst/>
            <a:gdLst/>
            <a:ahLst/>
            <a:cxnLst/>
            <a:rect l="l" t="t" r="r" b="b"/>
            <a:pathLst>
              <a:path w="18134618" h="10618271">
                <a:moveTo>
                  <a:pt x="0" y="0"/>
                </a:moveTo>
                <a:lnTo>
                  <a:pt x="18134618" y="0"/>
                </a:lnTo>
                <a:lnTo>
                  <a:pt x="18134618" y="10618271"/>
                </a:lnTo>
                <a:lnTo>
                  <a:pt x="0" y="10618271"/>
                </a:lnTo>
                <a:lnTo>
                  <a:pt x="0" y="0"/>
                </a:lnTo>
                <a:close/>
              </a:path>
            </a:pathLst>
          </a:custGeom>
          <a:blipFill>
            <a:blip r:embed="rId2"/>
            <a:stretch>
              <a:fillRect t="-332" b="-6839"/>
            </a:stretch>
          </a:blipFill>
        </p:spPr>
        <p:txBody>
          <a:bodyPr/>
          <a:lstStyle/>
          <a:p>
            <a:endParaRPr lang="en-US"/>
          </a:p>
        </p:txBody>
      </p:sp>
      <p:sp>
        <p:nvSpPr>
          <p:cNvPr id="3" name="TextBox 3"/>
          <p:cNvSpPr txBox="1"/>
          <p:nvPr/>
        </p:nvSpPr>
        <p:spPr>
          <a:xfrm>
            <a:off x="10732740" y="537692"/>
            <a:ext cx="6526560"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Middle School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7916"/>
            <a:ext cx="18288000" cy="10394916"/>
          </a:xfrm>
          <a:custGeom>
            <a:avLst/>
            <a:gdLst/>
            <a:ahLst/>
            <a:cxnLst/>
            <a:rect l="l" t="t" r="r" b="b"/>
            <a:pathLst>
              <a:path w="18288000" h="10394916">
                <a:moveTo>
                  <a:pt x="0" y="0"/>
                </a:moveTo>
                <a:lnTo>
                  <a:pt x="18288000" y="0"/>
                </a:lnTo>
                <a:lnTo>
                  <a:pt x="18288000" y="10394916"/>
                </a:lnTo>
                <a:lnTo>
                  <a:pt x="0" y="10394916"/>
                </a:lnTo>
                <a:lnTo>
                  <a:pt x="0" y="0"/>
                </a:lnTo>
                <a:close/>
              </a:path>
            </a:pathLst>
          </a:custGeom>
          <a:blipFill>
            <a:blip r:embed="rId2"/>
            <a:stretch>
              <a:fillRect t="-716" b="-3058"/>
            </a:stretch>
          </a:blipFill>
        </p:spPr>
        <p:txBody>
          <a:bodyPr/>
          <a:lstStyle/>
          <a:p>
            <a:endParaRPr lang="en-US"/>
          </a:p>
        </p:txBody>
      </p:sp>
      <p:sp>
        <p:nvSpPr>
          <p:cNvPr id="3" name="TextBox 3"/>
          <p:cNvSpPr txBox="1"/>
          <p:nvPr/>
        </p:nvSpPr>
        <p:spPr>
          <a:xfrm>
            <a:off x="10732740" y="537692"/>
            <a:ext cx="6526560"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Middle School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8315" y="0"/>
            <a:ext cx="18386648" cy="10287000"/>
          </a:xfrm>
          <a:custGeom>
            <a:avLst/>
            <a:gdLst/>
            <a:ahLst/>
            <a:cxnLst/>
            <a:rect l="l" t="t" r="r" b="b"/>
            <a:pathLst>
              <a:path w="18386648" h="10287000">
                <a:moveTo>
                  <a:pt x="0" y="0"/>
                </a:moveTo>
                <a:lnTo>
                  <a:pt x="18386648" y="0"/>
                </a:lnTo>
                <a:lnTo>
                  <a:pt x="18386648" y="10287000"/>
                </a:lnTo>
                <a:lnTo>
                  <a:pt x="0" y="10287000"/>
                </a:lnTo>
                <a:lnTo>
                  <a:pt x="0" y="0"/>
                </a:lnTo>
                <a:close/>
              </a:path>
            </a:pathLst>
          </a:custGeom>
          <a:blipFill>
            <a:blip r:embed="rId2"/>
            <a:stretch>
              <a:fillRect t="-2295" b="-2295"/>
            </a:stretch>
          </a:blipFill>
        </p:spPr>
        <p:txBody>
          <a:bodyPr/>
          <a:lstStyle/>
          <a:p>
            <a:endParaRPr lang="en-US"/>
          </a:p>
        </p:txBody>
      </p:sp>
      <p:sp>
        <p:nvSpPr>
          <p:cNvPr id="3" name="TextBox 3"/>
          <p:cNvSpPr txBox="1"/>
          <p:nvPr/>
        </p:nvSpPr>
        <p:spPr>
          <a:xfrm>
            <a:off x="10732740" y="661000"/>
            <a:ext cx="6526560"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Middle School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7353" y="-154439"/>
            <a:ext cx="18288000" cy="10595879"/>
          </a:xfrm>
          <a:custGeom>
            <a:avLst/>
            <a:gdLst/>
            <a:ahLst/>
            <a:cxnLst/>
            <a:rect l="l" t="t" r="r" b="b"/>
            <a:pathLst>
              <a:path w="18288000" h="10595879">
                <a:moveTo>
                  <a:pt x="0" y="0"/>
                </a:moveTo>
                <a:lnTo>
                  <a:pt x="18288000" y="0"/>
                </a:lnTo>
                <a:lnTo>
                  <a:pt x="18288000" y="10595878"/>
                </a:lnTo>
                <a:lnTo>
                  <a:pt x="0" y="10595878"/>
                </a:lnTo>
                <a:lnTo>
                  <a:pt x="0" y="0"/>
                </a:lnTo>
                <a:close/>
              </a:path>
            </a:pathLst>
          </a:custGeom>
          <a:blipFill>
            <a:blip r:embed="rId2"/>
            <a:stretch>
              <a:fillRect t="-5570" b="-9858"/>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8785" y="-137045"/>
            <a:ext cx="18130431" cy="10561089"/>
          </a:xfrm>
          <a:custGeom>
            <a:avLst/>
            <a:gdLst/>
            <a:ahLst/>
            <a:cxnLst/>
            <a:rect l="l" t="t" r="r" b="b"/>
            <a:pathLst>
              <a:path w="18130431" h="10561089">
                <a:moveTo>
                  <a:pt x="0" y="0"/>
                </a:moveTo>
                <a:lnTo>
                  <a:pt x="18130430" y="0"/>
                </a:lnTo>
                <a:lnTo>
                  <a:pt x="18130430" y="10561090"/>
                </a:lnTo>
                <a:lnTo>
                  <a:pt x="0" y="10561090"/>
                </a:lnTo>
                <a:lnTo>
                  <a:pt x="0" y="0"/>
                </a:lnTo>
                <a:close/>
              </a:path>
            </a:pathLst>
          </a:custGeom>
          <a:blipFill>
            <a:blip r:embed="rId2"/>
            <a:stretch>
              <a:fillRect t="-2220" b="-11609"/>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80486" y="0"/>
            <a:ext cx="17927029" cy="10287000"/>
          </a:xfrm>
          <a:custGeom>
            <a:avLst/>
            <a:gdLst/>
            <a:ahLst/>
            <a:cxnLst/>
            <a:rect l="l" t="t" r="r" b="b"/>
            <a:pathLst>
              <a:path w="17927029" h="10287000">
                <a:moveTo>
                  <a:pt x="0" y="0"/>
                </a:moveTo>
                <a:lnTo>
                  <a:pt x="17927028" y="0"/>
                </a:lnTo>
                <a:lnTo>
                  <a:pt x="17927028" y="10287000"/>
                </a:lnTo>
                <a:lnTo>
                  <a:pt x="0" y="10287000"/>
                </a:lnTo>
                <a:lnTo>
                  <a:pt x="0" y="0"/>
                </a:lnTo>
                <a:close/>
              </a:path>
            </a:pathLst>
          </a:custGeom>
          <a:blipFill>
            <a:blip r:embed="rId2"/>
            <a:stretch>
              <a:fillRect t="-1573" b="-6806"/>
            </a:stretch>
          </a:blipFill>
        </p:spPr>
        <p:txBody>
          <a:bodyPr/>
          <a:lstStyle/>
          <a:p>
            <a:endParaRPr lang="en-US"/>
          </a:p>
        </p:txBody>
      </p:sp>
      <p:sp>
        <p:nvSpPr>
          <p:cNvPr id="3" name="TextBox 3"/>
          <p:cNvSpPr txBox="1"/>
          <p:nvPr/>
        </p:nvSpPr>
        <p:spPr>
          <a:xfrm>
            <a:off x="10059888" y="661000"/>
            <a:ext cx="7872264"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South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53623" y="187331"/>
            <a:ext cx="17780755" cy="10099669"/>
          </a:xfrm>
          <a:custGeom>
            <a:avLst/>
            <a:gdLst/>
            <a:ahLst/>
            <a:cxnLst/>
            <a:rect l="l" t="t" r="r" b="b"/>
            <a:pathLst>
              <a:path w="17780755" h="10099669">
                <a:moveTo>
                  <a:pt x="0" y="0"/>
                </a:moveTo>
                <a:lnTo>
                  <a:pt x="17780754" y="0"/>
                </a:lnTo>
                <a:lnTo>
                  <a:pt x="17780754" y="10099669"/>
                </a:lnTo>
                <a:lnTo>
                  <a:pt x="0" y="10099669"/>
                </a:lnTo>
                <a:lnTo>
                  <a:pt x="0" y="0"/>
                </a:lnTo>
                <a:close/>
              </a:path>
            </a:pathLst>
          </a:custGeom>
          <a:blipFill>
            <a:blip r:embed="rId2"/>
            <a:stretch>
              <a:fillRect t="-8816" b="-10992"/>
            </a:stretch>
          </a:blipFill>
        </p:spPr>
        <p:txBody>
          <a:bodyPr/>
          <a:lstStyle/>
          <a:p>
            <a:endParaRPr lang="en-US"/>
          </a:p>
        </p:txBody>
      </p:sp>
      <p:sp>
        <p:nvSpPr>
          <p:cNvPr id="3" name="TextBox 3"/>
          <p:cNvSpPr txBox="1"/>
          <p:nvPr/>
        </p:nvSpPr>
        <p:spPr>
          <a:xfrm>
            <a:off x="9423525" y="823255"/>
            <a:ext cx="7715994"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South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8235" y="0"/>
            <a:ext cx="17251530" cy="10287000"/>
          </a:xfrm>
          <a:custGeom>
            <a:avLst/>
            <a:gdLst/>
            <a:ahLst/>
            <a:cxnLst/>
            <a:rect l="l" t="t" r="r" b="b"/>
            <a:pathLst>
              <a:path w="17251530" h="10287000">
                <a:moveTo>
                  <a:pt x="0" y="0"/>
                </a:moveTo>
                <a:lnTo>
                  <a:pt x="17251530" y="0"/>
                </a:lnTo>
                <a:lnTo>
                  <a:pt x="17251530" y="10287000"/>
                </a:lnTo>
                <a:lnTo>
                  <a:pt x="0" y="10287000"/>
                </a:lnTo>
                <a:lnTo>
                  <a:pt x="0" y="0"/>
                </a:lnTo>
                <a:close/>
              </a:path>
            </a:pathLst>
          </a:custGeom>
          <a:blipFill>
            <a:blip r:embed="rId2"/>
            <a:stretch>
              <a:fillRect t="-4889" b="-6911"/>
            </a:stretch>
          </a:blipFill>
        </p:spPr>
        <p:txBody>
          <a:bodyPr/>
          <a:lstStyle/>
          <a:p>
            <a:endParaRPr lang="en-US"/>
          </a:p>
        </p:txBody>
      </p:sp>
      <p:sp>
        <p:nvSpPr>
          <p:cNvPr id="3" name="TextBox 3"/>
          <p:cNvSpPr txBox="1"/>
          <p:nvPr/>
        </p:nvSpPr>
        <p:spPr>
          <a:xfrm>
            <a:off x="9543306" y="933450"/>
            <a:ext cx="7715994"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South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9629" y="0"/>
            <a:ext cx="17648742" cy="10135407"/>
          </a:xfrm>
          <a:custGeom>
            <a:avLst/>
            <a:gdLst/>
            <a:ahLst/>
            <a:cxnLst/>
            <a:rect l="l" t="t" r="r" b="b"/>
            <a:pathLst>
              <a:path w="17648742" h="10135407">
                <a:moveTo>
                  <a:pt x="0" y="0"/>
                </a:moveTo>
                <a:lnTo>
                  <a:pt x="17648742" y="0"/>
                </a:lnTo>
                <a:lnTo>
                  <a:pt x="17648742" y="10135407"/>
                </a:lnTo>
                <a:lnTo>
                  <a:pt x="0" y="10135407"/>
                </a:lnTo>
                <a:lnTo>
                  <a:pt x="0" y="0"/>
                </a:lnTo>
                <a:close/>
              </a:path>
            </a:pathLst>
          </a:custGeom>
          <a:blipFill>
            <a:blip r:embed="rId2"/>
            <a:stretch>
              <a:fillRect t="-2309" b="-6045"/>
            </a:stretch>
          </a:blipFill>
        </p:spPr>
        <p:txBody>
          <a:bodyPr/>
          <a:lstStyle/>
          <a:p>
            <a:endParaRPr lang="en-US"/>
          </a:p>
        </p:txBody>
      </p:sp>
      <p:sp>
        <p:nvSpPr>
          <p:cNvPr id="3" name="TextBox 3"/>
          <p:cNvSpPr txBox="1"/>
          <p:nvPr/>
        </p:nvSpPr>
        <p:spPr>
          <a:xfrm>
            <a:off x="9683134" y="661000"/>
            <a:ext cx="7715994"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South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18763" y="0"/>
            <a:ext cx="17450474" cy="10287000"/>
          </a:xfrm>
          <a:custGeom>
            <a:avLst/>
            <a:gdLst/>
            <a:ahLst/>
            <a:cxnLst/>
            <a:rect l="l" t="t" r="r" b="b"/>
            <a:pathLst>
              <a:path w="17450474" h="10287000">
                <a:moveTo>
                  <a:pt x="0" y="0"/>
                </a:moveTo>
                <a:lnTo>
                  <a:pt x="17450474" y="0"/>
                </a:lnTo>
                <a:lnTo>
                  <a:pt x="17450474" y="10287000"/>
                </a:lnTo>
                <a:lnTo>
                  <a:pt x="0" y="10287000"/>
                </a:lnTo>
                <a:lnTo>
                  <a:pt x="0" y="0"/>
                </a:lnTo>
                <a:close/>
              </a:path>
            </a:pathLst>
          </a:custGeom>
          <a:blipFill>
            <a:blip r:embed="rId2"/>
            <a:stretch>
              <a:fillRect t="-3807" b="-8449"/>
            </a:stretch>
          </a:blipFill>
        </p:spPr>
        <p:txBody>
          <a:bodyPr/>
          <a:lstStyle/>
          <a:p>
            <a:endParaRPr lang="en-US"/>
          </a:p>
        </p:txBody>
      </p:sp>
      <p:sp>
        <p:nvSpPr>
          <p:cNvPr id="3" name="TextBox 3"/>
          <p:cNvSpPr txBox="1"/>
          <p:nvPr/>
        </p:nvSpPr>
        <p:spPr>
          <a:xfrm>
            <a:off x="9699360" y="537692"/>
            <a:ext cx="7715994"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South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35466" y="0"/>
            <a:ext cx="11817069" cy="834573"/>
          </a:xfrm>
          <a:custGeom>
            <a:avLst/>
            <a:gdLst/>
            <a:ahLst/>
            <a:cxnLst/>
            <a:rect l="l" t="t" r="r" b="b"/>
            <a:pathLst>
              <a:path w="11817069" h="834573">
                <a:moveTo>
                  <a:pt x="0" y="0"/>
                </a:moveTo>
                <a:lnTo>
                  <a:pt x="11817068" y="0"/>
                </a:lnTo>
                <a:lnTo>
                  <a:pt x="11817068" y="834573"/>
                </a:lnTo>
                <a:lnTo>
                  <a:pt x="0" y="834573"/>
                </a:lnTo>
                <a:lnTo>
                  <a:pt x="0" y="0"/>
                </a:lnTo>
                <a:close/>
              </a:path>
            </a:pathLst>
          </a:custGeom>
          <a:blipFill>
            <a:blip r:embed="rId2"/>
            <a:stretch>
              <a:fillRect/>
            </a:stretch>
          </a:blipFill>
        </p:spPr>
        <p:txBody>
          <a:bodyPr/>
          <a:lstStyle/>
          <a:p>
            <a:endParaRPr lang="en-US"/>
          </a:p>
        </p:txBody>
      </p:sp>
      <p:sp>
        <p:nvSpPr>
          <p:cNvPr id="3" name="Freeform 3"/>
          <p:cNvSpPr/>
          <p:nvPr/>
        </p:nvSpPr>
        <p:spPr>
          <a:xfrm>
            <a:off x="259302" y="715713"/>
            <a:ext cx="17769395" cy="9571287"/>
          </a:xfrm>
          <a:custGeom>
            <a:avLst/>
            <a:gdLst/>
            <a:ahLst/>
            <a:cxnLst/>
            <a:rect l="l" t="t" r="r" b="b"/>
            <a:pathLst>
              <a:path w="17769395" h="9571287">
                <a:moveTo>
                  <a:pt x="0" y="0"/>
                </a:moveTo>
                <a:lnTo>
                  <a:pt x="17769396" y="0"/>
                </a:lnTo>
                <a:lnTo>
                  <a:pt x="17769396" y="9571287"/>
                </a:lnTo>
                <a:lnTo>
                  <a:pt x="0" y="9571287"/>
                </a:lnTo>
                <a:lnTo>
                  <a:pt x="0" y="0"/>
                </a:lnTo>
                <a:close/>
              </a:path>
            </a:pathLst>
          </a:custGeom>
          <a:blipFill>
            <a:blip r:embed="rId3"/>
            <a:stretch>
              <a:fillRect t="-6594" b="-11511"/>
            </a:stretch>
          </a:blipFill>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9947" y="111493"/>
            <a:ext cx="17888107" cy="9999112"/>
          </a:xfrm>
          <a:custGeom>
            <a:avLst/>
            <a:gdLst/>
            <a:ahLst/>
            <a:cxnLst/>
            <a:rect l="l" t="t" r="r" b="b"/>
            <a:pathLst>
              <a:path w="17888107" h="9999112">
                <a:moveTo>
                  <a:pt x="0" y="0"/>
                </a:moveTo>
                <a:lnTo>
                  <a:pt x="17888106" y="0"/>
                </a:lnTo>
                <a:lnTo>
                  <a:pt x="17888106" y="9999112"/>
                </a:lnTo>
                <a:lnTo>
                  <a:pt x="0" y="9999112"/>
                </a:lnTo>
                <a:lnTo>
                  <a:pt x="0" y="0"/>
                </a:lnTo>
                <a:close/>
              </a:path>
            </a:pathLst>
          </a:custGeom>
          <a:blipFill>
            <a:blip r:embed="rId2"/>
            <a:stretch>
              <a:fillRect l="-4542" r="-4542"/>
            </a:stretch>
          </a:blipFill>
        </p:spPr>
        <p:txBody>
          <a:bodyPr/>
          <a:lstStyle/>
          <a:p>
            <a:endParaRPr lang="en-US"/>
          </a:p>
        </p:txBody>
      </p:sp>
      <p:sp>
        <p:nvSpPr>
          <p:cNvPr id="3" name="TextBox 3"/>
          <p:cNvSpPr txBox="1"/>
          <p:nvPr/>
        </p:nvSpPr>
        <p:spPr>
          <a:xfrm>
            <a:off x="9725929" y="1196444"/>
            <a:ext cx="7695307"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North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37612" y="415130"/>
            <a:ext cx="17812776" cy="9871870"/>
          </a:xfrm>
          <a:custGeom>
            <a:avLst/>
            <a:gdLst/>
            <a:ahLst/>
            <a:cxnLst/>
            <a:rect l="l" t="t" r="r" b="b"/>
            <a:pathLst>
              <a:path w="17812776" h="9871870">
                <a:moveTo>
                  <a:pt x="0" y="0"/>
                </a:moveTo>
                <a:lnTo>
                  <a:pt x="17812776" y="0"/>
                </a:lnTo>
                <a:lnTo>
                  <a:pt x="17812776" y="9871870"/>
                </a:lnTo>
                <a:lnTo>
                  <a:pt x="0" y="9871870"/>
                </a:lnTo>
                <a:lnTo>
                  <a:pt x="0" y="0"/>
                </a:lnTo>
                <a:close/>
              </a:path>
            </a:pathLst>
          </a:custGeom>
          <a:blipFill>
            <a:blip r:embed="rId2"/>
            <a:stretch>
              <a:fillRect t="-4298" b="-4298"/>
            </a:stretch>
          </a:blipFill>
        </p:spPr>
        <p:txBody>
          <a:bodyPr/>
          <a:lstStyle/>
          <a:p>
            <a:endParaRPr lang="en-US"/>
          </a:p>
        </p:txBody>
      </p:sp>
      <p:sp>
        <p:nvSpPr>
          <p:cNvPr id="3" name="TextBox 3"/>
          <p:cNvSpPr txBox="1"/>
          <p:nvPr/>
        </p:nvSpPr>
        <p:spPr>
          <a:xfrm>
            <a:off x="9563993" y="1050414"/>
            <a:ext cx="7695307"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North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183417" cy="10287000"/>
          </a:xfrm>
          <a:custGeom>
            <a:avLst/>
            <a:gdLst/>
            <a:ahLst/>
            <a:cxnLst/>
            <a:rect l="l" t="t" r="r" b="b"/>
            <a:pathLst>
              <a:path w="18183417" h="10287000">
                <a:moveTo>
                  <a:pt x="0" y="0"/>
                </a:moveTo>
                <a:lnTo>
                  <a:pt x="18183417" y="0"/>
                </a:lnTo>
                <a:lnTo>
                  <a:pt x="18183417" y="10287000"/>
                </a:lnTo>
                <a:lnTo>
                  <a:pt x="0" y="10287000"/>
                </a:lnTo>
                <a:lnTo>
                  <a:pt x="0" y="0"/>
                </a:lnTo>
                <a:close/>
              </a:path>
            </a:pathLst>
          </a:custGeom>
          <a:blipFill>
            <a:blip r:embed="rId2"/>
            <a:stretch>
              <a:fillRect t="-3037" b="-7745"/>
            </a:stretch>
          </a:blipFill>
        </p:spPr>
        <p:txBody>
          <a:bodyPr/>
          <a:lstStyle/>
          <a:p>
            <a:endParaRPr lang="en-US"/>
          </a:p>
        </p:txBody>
      </p:sp>
      <p:sp>
        <p:nvSpPr>
          <p:cNvPr id="3" name="TextBox 3"/>
          <p:cNvSpPr txBox="1"/>
          <p:nvPr/>
        </p:nvSpPr>
        <p:spPr>
          <a:xfrm>
            <a:off x="9563993" y="933450"/>
            <a:ext cx="7695307"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North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8638" y="237950"/>
            <a:ext cx="17306212" cy="9859777"/>
          </a:xfrm>
          <a:custGeom>
            <a:avLst/>
            <a:gdLst/>
            <a:ahLst/>
            <a:cxnLst/>
            <a:rect l="l" t="t" r="r" b="b"/>
            <a:pathLst>
              <a:path w="17306212" h="9859777">
                <a:moveTo>
                  <a:pt x="0" y="0"/>
                </a:moveTo>
                <a:lnTo>
                  <a:pt x="17306212" y="0"/>
                </a:lnTo>
                <a:lnTo>
                  <a:pt x="17306212" y="9859777"/>
                </a:lnTo>
                <a:lnTo>
                  <a:pt x="0" y="9859777"/>
                </a:lnTo>
                <a:lnTo>
                  <a:pt x="0" y="0"/>
                </a:lnTo>
                <a:close/>
              </a:path>
            </a:pathLst>
          </a:custGeom>
          <a:blipFill>
            <a:blip r:embed="rId2"/>
            <a:stretch>
              <a:fillRect t="-171" r="-1538" b="-171"/>
            </a:stretch>
          </a:blipFill>
        </p:spPr>
        <p:txBody>
          <a:bodyPr/>
          <a:lstStyle/>
          <a:p>
            <a:endParaRPr lang="en-US"/>
          </a:p>
        </p:txBody>
      </p:sp>
      <p:sp>
        <p:nvSpPr>
          <p:cNvPr id="3" name="TextBox 3"/>
          <p:cNvSpPr txBox="1"/>
          <p:nvPr/>
        </p:nvSpPr>
        <p:spPr>
          <a:xfrm>
            <a:off x="9563993" y="774579"/>
            <a:ext cx="7695307"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North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3393" y="0"/>
            <a:ext cx="17736703" cy="10287000"/>
          </a:xfrm>
          <a:custGeom>
            <a:avLst/>
            <a:gdLst/>
            <a:ahLst/>
            <a:cxnLst/>
            <a:rect l="l" t="t" r="r" b="b"/>
            <a:pathLst>
              <a:path w="17736703" h="10287000">
                <a:moveTo>
                  <a:pt x="0" y="0"/>
                </a:moveTo>
                <a:lnTo>
                  <a:pt x="17736703" y="0"/>
                </a:lnTo>
                <a:lnTo>
                  <a:pt x="17736703" y="10287000"/>
                </a:lnTo>
                <a:lnTo>
                  <a:pt x="0" y="10287000"/>
                </a:lnTo>
                <a:lnTo>
                  <a:pt x="0" y="0"/>
                </a:lnTo>
                <a:close/>
              </a:path>
            </a:pathLst>
          </a:custGeom>
          <a:blipFill>
            <a:blip r:embed="rId2"/>
            <a:stretch>
              <a:fillRect t="-3096" b="-6241"/>
            </a:stretch>
          </a:blipFill>
        </p:spPr>
        <p:txBody>
          <a:bodyPr/>
          <a:lstStyle/>
          <a:p>
            <a:endParaRPr lang="en-US"/>
          </a:p>
        </p:txBody>
      </p:sp>
      <p:sp>
        <p:nvSpPr>
          <p:cNvPr id="3" name="TextBox 3"/>
          <p:cNvSpPr txBox="1"/>
          <p:nvPr/>
        </p:nvSpPr>
        <p:spPr>
          <a:xfrm>
            <a:off x="9563993" y="933450"/>
            <a:ext cx="7695307"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North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4895" y="0"/>
            <a:ext cx="17878209" cy="10067680"/>
          </a:xfrm>
          <a:custGeom>
            <a:avLst/>
            <a:gdLst/>
            <a:ahLst/>
            <a:cxnLst/>
            <a:rect l="l" t="t" r="r" b="b"/>
            <a:pathLst>
              <a:path w="17878209" h="10067680">
                <a:moveTo>
                  <a:pt x="0" y="0"/>
                </a:moveTo>
                <a:lnTo>
                  <a:pt x="17878210" y="0"/>
                </a:lnTo>
                <a:lnTo>
                  <a:pt x="17878210" y="10067680"/>
                </a:lnTo>
                <a:lnTo>
                  <a:pt x="0" y="10067680"/>
                </a:lnTo>
                <a:lnTo>
                  <a:pt x="0" y="0"/>
                </a:lnTo>
                <a:close/>
              </a:path>
            </a:pathLst>
          </a:custGeom>
          <a:blipFill>
            <a:blip r:embed="rId2"/>
            <a:stretch>
              <a:fillRect t="-2141" b="-4480"/>
            </a:stretch>
          </a:blipFill>
        </p:spPr>
        <p:txBody>
          <a:bodyPr/>
          <a:lstStyle/>
          <a:p>
            <a:endParaRPr lang="en-US"/>
          </a:p>
        </p:txBody>
      </p:sp>
      <p:sp>
        <p:nvSpPr>
          <p:cNvPr id="3" name="TextBox 3"/>
          <p:cNvSpPr txBox="1"/>
          <p:nvPr/>
        </p:nvSpPr>
        <p:spPr>
          <a:xfrm>
            <a:off x="9563993" y="933450"/>
            <a:ext cx="7695307" cy="886767"/>
          </a:xfrm>
          <a:prstGeom prst="rect">
            <a:avLst/>
          </a:prstGeom>
        </p:spPr>
        <p:txBody>
          <a:bodyPr lIns="0" tIns="0" rIns="0" bIns="0" rtlCol="0" anchor="t">
            <a:spAutoFit/>
          </a:bodyPr>
          <a:lstStyle/>
          <a:p>
            <a:pPr algn="ctr">
              <a:lnSpc>
                <a:spcPts val="7298"/>
              </a:lnSpc>
              <a:spcBef>
                <a:spcPct val="0"/>
              </a:spcBef>
            </a:pPr>
            <a:r>
              <a:rPr lang="en-US" sz="5212">
                <a:solidFill>
                  <a:srgbClr val="000000"/>
                </a:solidFill>
                <a:latin typeface="Canva Sans Bold"/>
                <a:ea typeface="Canva Sans Bold"/>
                <a:cs typeface="Canva Sans Bold"/>
                <a:sym typeface="Canva Sans Bold"/>
              </a:rPr>
              <a:t>Oasis Elementary North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91500" y="330607"/>
            <a:ext cx="11512543" cy="790575"/>
          </a:xfrm>
          <a:prstGeom prst="rect">
            <a:avLst/>
          </a:prstGeom>
        </p:spPr>
        <p:txBody>
          <a:bodyPr lIns="0" tIns="0" rIns="0" bIns="0" rtlCol="0" anchor="t">
            <a:spAutoFit/>
          </a:bodyPr>
          <a:lstStyle/>
          <a:p>
            <a:pPr marL="0" lvl="0" indent="0" algn="l">
              <a:lnSpc>
                <a:spcPts val="6278"/>
              </a:lnSpc>
              <a:spcBef>
                <a:spcPct val="0"/>
              </a:spcBef>
            </a:pPr>
            <a:r>
              <a:rPr lang="en-US" sz="5231" spc="188">
                <a:solidFill>
                  <a:srgbClr val="FF3131"/>
                </a:solidFill>
                <a:latin typeface="Montserrat Classic Bold"/>
                <a:ea typeface="Montserrat Classic Bold"/>
                <a:cs typeface="Montserrat Classic Bold"/>
                <a:sym typeface="Montserrat Classic Bold"/>
              </a:rPr>
              <a:t>GOAL#1: Student Achievement</a:t>
            </a:r>
          </a:p>
        </p:txBody>
      </p:sp>
      <p:sp>
        <p:nvSpPr>
          <p:cNvPr id="3" name="Freeform 3"/>
          <p:cNvSpPr/>
          <p:nvPr/>
        </p:nvSpPr>
        <p:spPr>
          <a:xfrm rot="5826478">
            <a:off x="-4277790" y="2448051"/>
            <a:ext cx="14236019" cy="7411593"/>
          </a:xfrm>
          <a:custGeom>
            <a:avLst/>
            <a:gdLst/>
            <a:ahLst/>
            <a:cxnLst/>
            <a:rect l="l" t="t" r="r" b="b"/>
            <a:pathLst>
              <a:path w="14236019" h="7411593">
                <a:moveTo>
                  <a:pt x="0" y="0"/>
                </a:moveTo>
                <a:lnTo>
                  <a:pt x="14236019" y="0"/>
                </a:lnTo>
                <a:lnTo>
                  <a:pt x="14236019" y="7411592"/>
                </a:lnTo>
                <a:lnTo>
                  <a:pt x="0" y="74115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512118" y="638401"/>
            <a:ext cx="4018692" cy="10935642"/>
          </a:xfrm>
          <a:prstGeom prst="rect">
            <a:avLst/>
          </a:prstGeom>
        </p:spPr>
        <p:txBody>
          <a:bodyPr lIns="0" tIns="0" rIns="0" bIns="0" rtlCol="0" anchor="t">
            <a:spAutoFit/>
          </a:bodyPr>
          <a:lstStyle/>
          <a:p>
            <a:pPr algn="ctr">
              <a:lnSpc>
                <a:spcPts val="7298"/>
              </a:lnSpc>
            </a:pPr>
            <a:endParaRPr/>
          </a:p>
          <a:p>
            <a:pPr algn="ctr">
              <a:lnSpc>
                <a:spcPts val="7298"/>
              </a:lnSpc>
            </a:pPr>
            <a:endParaRPr/>
          </a:p>
          <a:p>
            <a:pPr algn="ctr">
              <a:lnSpc>
                <a:spcPts val="5478"/>
              </a:lnSpc>
            </a:pPr>
            <a:r>
              <a:rPr lang="en-US" sz="3912">
                <a:solidFill>
                  <a:srgbClr val="006BB6"/>
                </a:solidFill>
                <a:latin typeface="Canva Sans Bold"/>
                <a:ea typeface="Canva Sans Bold"/>
                <a:cs typeface="Canva Sans Bold"/>
                <a:sym typeface="Canva Sans Bold"/>
              </a:rPr>
              <a:t>OASIS HIGH IS ONE OF ONLY TWO LEE COUNTY CHARTER HIGH SCHOOLS TO RECEIVE AN “A.”</a:t>
            </a:r>
          </a:p>
          <a:p>
            <a:pPr algn="ctr">
              <a:lnSpc>
                <a:spcPts val="5478"/>
              </a:lnSpc>
            </a:pPr>
            <a:endParaRPr lang="en-US" sz="3912">
              <a:solidFill>
                <a:srgbClr val="006BB6"/>
              </a:solidFill>
              <a:latin typeface="Canva Sans Bold"/>
              <a:ea typeface="Canva Sans Bold"/>
              <a:cs typeface="Canva Sans Bold"/>
              <a:sym typeface="Canva Sans Bold"/>
            </a:endParaRPr>
          </a:p>
          <a:p>
            <a:pPr algn="ctr">
              <a:lnSpc>
                <a:spcPts val="5478"/>
              </a:lnSpc>
            </a:pPr>
            <a:r>
              <a:rPr lang="en-US" sz="3912">
                <a:solidFill>
                  <a:srgbClr val="FF3131"/>
                </a:solidFill>
                <a:latin typeface="Canva Sans Bold"/>
                <a:ea typeface="Canva Sans Bold"/>
                <a:cs typeface="Canva Sans Bold"/>
                <a:sym typeface="Canva Sans Bold"/>
              </a:rPr>
              <a:t>GAIN: 32pts</a:t>
            </a:r>
          </a:p>
          <a:p>
            <a:pPr algn="ctr">
              <a:lnSpc>
                <a:spcPts val="3238"/>
              </a:lnSpc>
            </a:pPr>
            <a:endParaRPr lang="en-US" sz="3912">
              <a:solidFill>
                <a:srgbClr val="FF3131"/>
              </a:solidFill>
              <a:latin typeface="Canva Sans Bold"/>
              <a:ea typeface="Canva Sans Bold"/>
              <a:cs typeface="Canva Sans Bold"/>
              <a:sym typeface="Canva Sans Bold"/>
            </a:endParaRPr>
          </a:p>
          <a:p>
            <a:pPr algn="ctr">
              <a:lnSpc>
                <a:spcPts val="3238"/>
              </a:lnSpc>
            </a:pPr>
            <a:endParaRPr lang="en-US" sz="3912">
              <a:solidFill>
                <a:srgbClr val="FF3131"/>
              </a:solidFill>
              <a:latin typeface="Canva Sans Bold"/>
              <a:ea typeface="Canva Sans Bold"/>
              <a:cs typeface="Canva Sans Bold"/>
              <a:sym typeface="Canva Sans Bold"/>
            </a:endParaRPr>
          </a:p>
          <a:p>
            <a:pPr algn="ctr">
              <a:lnSpc>
                <a:spcPts val="3378"/>
              </a:lnSpc>
            </a:pPr>
            <a:endParaRPr lang="en-US" sz="3912">
              <a:solidFill>
                <a:srgbClr val="FF3131"/>
              </a:solidFill>
              <a:latin typeface="Canva Sans Bold"/>
              <a:ea typeface="Canva Sans Bold"/>
              <a:cs typeface="Canva Sans Bold"/>
              <a:sym typeface="Canva Sans Bold"/>
            </a:endParaRPr>
          </a:p>
          <a:p>
            <a:pPr algn="ctr">
              <a:lnSpc>
                <a:spcPts val="7298"/>
              </a:lnSpc>
            </a:pPr>
            <a:endParaRPr lang="en-US" sz="3912">
              <a:solidFill>
                <a:srgbClr val="FF3131"/>
              </a:solidFill>
              <a:latin typeface="Canva Sans Bold"/>
              <a:ea typeface="Canva Sans Bold"/>
              <a:cs typeface="Canva Sans Bold"/>
              <a:sym typeface="Canva Sans Bold"/>
            </a:endParaRPr>
          </a:p>
        </p:txBody>
      </p:sp>
      <p:sp>
        <p:nvSpPr>
          <p:cNvPr id="5" name="Freeform 5"/>
          <p:cNvSpPr/>
          <p:nvPr/>
        </p:nvSpPr>
        <p:spPr>
          <a:xfrm>
            <a:off x="1028700" y="733651"/>
            <a:ext cx="2823298" cy="1738320"/>
          </a:xfrm>
          <a:custGeom>
            <a:avLst/>
            <a:gdLst/>
            <a:ahLst/>
            <a:cxnLst/>
            <a:rect l="l" t="t" r="r" b="b"/>
            <a:pathLst>
              <a:path w="2823298" h="1738320">
                <a:moveTo>
                  <a:pt x="0" y="0"/>
                </a:moveTo>
                <a:lnTo>
                  <a:pt x="2823298" y="0"/>
                </a:lnTo>
                <a:lnTo>
                  <a:pt x="2823298" y="1738320"/>
                </a:lnTo>
                <a:lnTo>
                  <a:pt x="0" y="1738320"/>
                </a:lnTo>
                <a:lnTo>
                  <a:pt x="0" y="0"/>
                </a:lnTo>
                <a:close/>
              </a:path>
            </a:pathLst>
          </a:custGeom>
          <a:blipFill>
            <a:blip r:embed="rId4"/>
            <a:stretch>
              <a:fillRect t="-31207" b="-31207"/>
            </a:stretch>
          </a:blipFill>
        </p:spPr>
        <p:txBody>
          <a:bodyPr/>
          <a:lstStyle/>
          <a:p>
            <a:endParaRPr lang="en-US"/>
          </a:p>
        </p:txBody>
      </p:sp>
      <p:sp>
        <p:nvSpPr>
          <p:cNvPr id="6" name="Freeform 6"/>
          <p:cNvSpPr/>
          <p:nvPr/>
        </p:nvSpPr>
        <p:spPr>
          <a:xfrm>
            <a:off x="6775777" y="1377588"/>
            <a:ext cx="11225465" cy="8909412"/>
          </a:xfrm>
          <a:custGeom>
            <a:avLst/>
            <a:gdLst/>
            <a:ahLst/>
            <a:cxnLst/>
            <a:rect l="l" t="t" r="r" b="b"/>
            <a:pathLst>
              <a:path w="11225465" h="8909412">
                <a:moveTo>
                  <a:pt x="0" y="0"/>
                </a:moveTo>
                <a:lnTo>
                  <a:pt x="11225465" y="0"/>
                </a:lnTo>
                <a:lnTo>
                  <a:pt x="11225465" y="8909412"/>
                </a:lnTo>
                <a:lnTo>
                  <a:pt x="0" y="8909412"/>
                </a:lnTo>
                <a:lnTo>
                  <a:pt x="0" y="0"/>
                </a:lnTo>
                <a:close/>
              </a:path>
            </a:pathLst>
          </a:custGeom>
          <a:blipFill>
            <a:blip r:embed="rId5"/>
            <a:stretch>
              <a:fillRect l="-1138" t="-925" b="-2501"/>
            </a:stretch>
          </a:blipFill>
        </p:spPr>
        <p:txBody>
          <a:bodyPr/>
          <a:lstStyle/>
          <a:p>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633157" y="387040"/>
            <a:ext cx="11512543" cy="790575"/>
          </a:xfrm>
          <a:prstGeom prst="rect">
            <a:avLst/>
          </a:prstGeom>
        </p:spPr>
        <p:txBody>
          <a:bodyPr lIns="0" tIns="0" rIns="0" bIns="0" rtlCol="0" anchor="t">
            <a:spAutoFit/>
          </a:bodyPr>
          <a:lstStyle/>
          <a:p>
            <a:pPr marL="0" lvl="0" indent="0" algn="l">
              <a:lnSpc>
                <a:spcPts val="6278"/>
              </a:lnSpc>
              <a:spcBef>
                <a:spcPct val="0"/>
              </a:spcBef>
            </a:pPr>
            <a:r>
              <a:rPr lang="en-US" sz="5231" spc="188">
                <a:solidFill>
                  <a:srgbClr val="FF3131"/>
                </a:solidFill>
                <a:latin typeface="Montserrat Classic Bold"/>
                <a:ea typeface="Montserrat Classic Bold"/>
                <a:cs typeface="Montserrat Classic Bold"/>
                <a:sym typeface="Montserrat Classic Bold"/>
              </a:rPr>
              <a:t>GOAL#1: Student Achievement</a:t>
            </a:r>
          </a:p>
        </p:txBody>
      </p:sp>
      <p:sp>
        <p:nvSpPr>
          <p:cNvPr id="3" name="Freeform 3"/>
          <p:cNvSpPr/>
          <p:nvPr/>
        </p:nvSpPr>
        <p:spPr>
          <a:xfrm rot="5826478">
            <a:off x="-4385613" y="2906683"/>
            <a:ext cx="14236019" cy="7411593"/>
          </a:xfrm>
          <a:custGeom>
            <a:avLst/>
            <a:gdLst/>
            <a:ahLst/>
            <a:cxnLst/>
            <a:rect l="l" t="t" r="r" b="b"/>
            <a:pathLst>
              <a:path w="14236019" h="7411593">
                <a:moveTo>
                  <a:pt x="0" y="0"/>
                </a:moveTo>
                <a:lnTo>
                  <a:pt x="14236019" y="0"/>
                </a:lnTo>
                <a:lnTo>
                  <a:pt x="14236019" y="7411593"/>
                </a:lnTo>
                <a:lnTo>
                  <a:pt x="0" y="74115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593246" y="1895701"/>
            <a:ext cx="4018692" cy="7030392"/>
          </a:xfrm>
          <a:prstGeom prst="rect">
            <a:avLst/>
          </a:prstGeom>
        </p:spPr>
        <p:txBody>
          <a:bodyPr lIns="0" tIns="0" rIns="0" bIns="0" rtlCol="0" anchor="t">
            <a:spAutoFit/>
          </a:bodyPr>
          <a:lstStyle/>
          <a:p>
            <a:pPr algn="ctr">
              <a:lnSpc>
                <a:spcPts val="7298"/>
              </a:lnSpc>
            </a:pPr>
            <a:endParaRPr/>
          </a:p>
          <a:p>
            <a:pPr algn="ctr">
              <a:lnSpc>
                <a:spcPts val="7298"/>
              </a:lnSpc>
            </a:pPr>
            <a:endParaRPr/>
          </a:p>
          <a:p>
            <a:pPr algn="ctr">
              <a:lnSpc>
                <a:spcPts val="5478"/>
              </a:lnSpc>
            </a:pPr>
            <a:r>
              <a:rPr lang="en-US" sz="3912">
                <a:solidFill>
                  <a:srgbClr val="006BB6"/>
                </a:solidFill>
                <a:latin typeface="Canva Sans Bold"/>
                <a:ea typeface="Canva Sans Bold"/>
                <a:cs typeface="Canva Sans Bold"/>
                <a:sym typeface="Canva Sans Bold"/>
              </a:rPr>
              <a:t>11th YEAR OASIS MIDDLE  MADE </a:t>
            </a:r>
          </a:p>
          <a:p>
            <a:pPr algn="ctr">
              <a:lnSpc>
                <a:spcPts val="5478"/>
              </a:lnSpc>
            </a:pPr>
            <a:r>
              <a:rPr lang="en-US" sz="3912">
                <a:solidFill>
                  <a:srgbClr val="006BB6"/>
                </a:solidFill>
                <a:latin typeface="Canva Sans Bold"/>
                <a:ea typeface="Canva Sans Bold"/>
                <a:cs typeface="Canva Sans Bold"/>
                <a:sym typeface="Canva Sans Bold"/>
              </a:rPr>
              <a:t>THE TOP GRADE  </a:t>
            </a:r>
          </a:p>
          <a:p>
            <a:pPr algn="ctr">
              <a:lnSpc>
                <a:spcPts val="3238"/>
              </a:lnSpc>
            </a:pPr>
            <a:endParaRPr lang="en-US" sz="3912">
              <a:solidFill>
                <a:srgbClr val="006BB6"/>
              </a:solidFill>
              <a:latin typeface="Canva Sans Bold"/>
              <a:ea typeface="Canva Sans Bold"/>
              <a:cs typeface="Canva Sans Bold"/>
              <a:sym typeface="Canva Sans Bold"/>
            </a:endParaRPr>
          </a:p>
          <a:p>
            <a:pPr algn="ctr">
              <a:lnSpc>
                <a:spcPts val="3238"/>
              </a:lnSpc>
            </a:pPr>
            <a:endParaRPr lang="en-US" sz="3912">
              <a:solidFill>
                <a:srgbClr val="006BB6"/>
              </a:solidFill>
              <a:latin typeface="Canva Sans Bold"/>
              <a:ea typeface="Canva Sans Bold"/>
              <a:cs typeface="Canva Sans Bold"/>
              <a:sym typeface="Canva Sans Bold"/>
            </a:endParaRPr>
          </a:p>
          <a:p>
            <a:pPr algn="ctr">
              <a:lnSpc>
                <a:spcPts val="5478"/>
              </a:lnSpc>
            </a:pPr>
            <a:r>
              <a:rPr lang="en-US" sz="3912">
                <a:solidFill>
                  <a:srgbClr val="FF3131"/>
                </a:solidFill>
                <a:latin typeface="Canva Sans Bold"/>
                <a:ea typeface="Canva Sans Bold"/>
                <a:cs typeface="Canva Sans Bold"/>
                <a:sym typeface="Canva Sans Bold"/>
              </a:rPr>
              <a:t>GAIN: 8pts</a:t>
            </a:r>
          </a:p>
          <a:p>
            <a:pPr algn="ctr">
              <a:lnSpc>
                <a:spcPts val="7298"/>
              </a:lnSpc>
            </a:pPr>
            <a:endParaRPr lang="en-US" sz="3912">
              <a:solidFill>
                <a:srgbClr val="FF3131"/>
              </a:solidFill>
              <a:latin typeface="Canva Sans Bold"/>
              <a:ea typeface="Canva Sans Bold"/>
              <a:cs typeface="Canva Sans Bold"/>
              <a:sym typeface="Canva Sans Bold"/>
            </a:endParaRPr>
          </a:p>
        </p:txBody>
      </p:sp>
      <p:sp>
        <p:nvSpPr>
          <p:cNvPr id="5" name="Freeform 5"/>
          <p:cNvSpPr/>
          <p:nvPr/>
        </p:nvSpPr>
        <p:spPr>
          <a:xfrm>
            <a:off x="1028700" y="1488497"/>
            <a:ext cx="2823298" cy="1738320"/>
          </a:xfrm>
          <a:custGeom>
            <a:avLst/>
            <a:gdLst/>
            <a:ahLst/>
            <a:cxnLst/>
            <a:rect l="l" t="t" r="r" b="b"/>
            <a:pathLst>
              <a:path w="2823298" h="1738320">
                <a:moveTo>
                  <a:pt x="0" y="0"/>
                </a:moveTo>
                <a:lnTo>
                  <a:pt x="2823298" y="0"/>
                </a:lnTo>
                <a:lnTo>
                  <a:pt x="2823298" y="1738320"/>
                </a:lnTo>
                <a:lnTo>
                  <a:pt x="0" y="1738320"/>
                </a:lnTo>
                <a:lnTo>
                  <a:pt x="0" y="0"/>
                </a:lnTo>
                <a:close/>
              </a:path>
            </a:pathLst>
          </a:custGeom>
          <a:blipFill>
            <a:blip r:embed="rId4"/>
            <a:stretch>
              <a:fillRect t="-31207" b="-31207"/>
            </a:stretch>
          </a:blipFill>
        </p:spPr>
        <p:txBody>
          <a:bodyPr/>
          <a:lstStyle/>
          <a:p>
            <a:endParaRPr lang="en-US"/>
          </a:p>
        </p:txBody>
      </p:sp>
      <p:sp>
        <p:nvSpPr>
          <p:cNvPr id="6" name="Freeform 6"/>
          <p:cNvSpPr/>
          <p:nvPr/>
        </p:nvSpPr>
        <p:spPr>
          <a:xfrm>
            <a:off x="6633157" y="1488497"/>
            <a:ext cx="11525038" cy="8422722"/>
          </a:xfrm>
          <a:custGeom>
            <a:avLst/>
            <a:gdLst/>
            <a:ahLst/>
            <a:cxnLst/>
            <a:rect l="l" t="t" r="r" b="b"/>
            <a:pathLst>
              <a:path w="11525038" h="8422722">
                <a:moveTo>
                  <a:pt x="0" y="0"/>
                </a:moveTo>
                <a:lnTo>
                  <a:pt x="11525038" y="0"/>
                </a:lnTo>
                <a:lnTo>
                  <a:pt x="11525038" y="8422721"/>
                </a:lnTo>
                <a:lnTo>
                  <a:pt x="0" y="8422721"/>
                </a:lnTo>
                <a:lnTo>
                  <a:pt x="0" y="0"/>
                </a:lnTo>
                <a:close/>
              </a:path>
            </a:pathLst>
          </a:custGeom>
          <a:blipFill>
            <a:blip r:embed="rId5"/>
            <a:stretch>
              <a:fillRect t="-755" b="-2343"/>
            </a:stretch>
          </a:blipFill>
        </p:spPr>
        <p:txBody>
          <a:bodyP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50763" y="338364"/>
            <a:ext cx="11512543" cy="790575"/>
          </a:xfrm>
          <a:prstGeom prst="rect">
            <a:avLst/>
          </a:prstGeom>
        </p:spPr>
        <p:txBody>
          <a:bodyPr lIns="0" tIns="0" rIns="0" bIns="0" rtlCol="0" anchor="t">
            <a:spAutoFit/>
          </a:bodyPr>
          <a:lstStyle/>
          <a:p>
            <a:pPr marL="0" lvl="0" indent="0" algn="l">
              <a:lnSpc>
                <a:spcPts val="6278"/>
              </a:lnSpc>
              <a:spcBef>
                <a:spcPct val="0"/>
              </a:spcBef>
            </a:pPr>
            <a:r>
              <a:rPr lang="en-US" sz="5231" spc="188">
                <a:solidFill>
                  <a:srgbClr val="FF3131"/>
                </a:solidFill>
                <a:latin typeface="Montserrat Classic Bold"/>
                <a:ea typeface="Montserrat Classic Bold"/>
                <a:cs typeface="Montserrat Classic Bold"/>
                <a:sym typeface="Montserrat Classic Bold"/>
              </a:rPr>
              <a:t>GOAL#1: Student Achievement</a:t>
            </a:r>
          </a:p>
        </p:txBody>
      </p:sp>
      <p:sp>
        <p:nvSpPr>
          <p:cNvPr id="3" name="Freeform 3"/>
          <p:cNvSpPr/>
          <p:nvPr/>
        </p:nvSpPr>
        <p:spPr>
          <a:xfrm rot="5826478">
            <a:off x="-5359135" y="2452367"/>
            <a:ext cx="14236019" cy="7411593"/>
          </a:xfrm>
          <a:custGeom>
            <a:avLst/>
            <a:gdLst/>
            <a:ahLst/>
            <a:cxnLst/>
            <a:rect l="l" t="t" r="r" b="b"/>
            <a:pathLst>
              <a:path w="14236019" h="7411593">
                <a:moveTo>
                  <a:pt x="0" y="0"/>
                </a:moveTo>
                <a:lnTo>
                  <a:pt x="14236019" y="0"/>
                </a:lnTo>
                <a:lnTo>
                  <a:pt x="14236019" y="7411593"/>
                </a:lnTo>
                <a:lnTo>
                  <a:pt x="0" y="74115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236296" y="1895701"/>
            <a:ext cx="4018692" cy="5639742"/>
          </a:xfrm>
          <a:prstGeom prst="rect">
            <a:avLst/>
          </a:prstGeom>
        </p:spPr>
        <p:txBody>
          <a:bodyPr lIns="0" tIns="0" rIns="0" bIns="0" rtlCol="0" anchor="t">
            <a:spAutoFit/>
          </a:bodyPr>
          <a:lstStyle/>
          <a:p>
            <a:pPr algn="ctr">
              <a:lnSpc>
                <a:spcPts val="7298"/>
              </a:lnSpc>
            </a:pPr>
            <a:endParaRPr/>
          </a:p>
          <a:p>
            <a:pPr algn="ctr">
              <a:lnSpc>
                <a:spcPts val="7298"/>
              </a:lnSpc>
            </a:pPr>
            <a:endParaRPr/>
          </a:p>
          <a:p>
            <a:pPr algn="ctr">
              <a:lnSpc>
                <a:spcPts val="5478"/>
              </a:lnSpc>
            </a:pPr>
            <a:r>
              <a:rPr lang="en-US" sz="3912">
                <a:solidFill>
                  <a:srgbClr val="006BB6"/>
                </a:solidFill>
                <a:latin typeface="Canva Sans Bold"/>
                <a:ea typeface="Canva Sans Bold"/>
                <a:cs typeface="Canva Sans Bold"/>
                <a:sym typeface="Canva Sans Bold"/>
              </a:rPr>
              <a:t>SCHOOL OF EXCELLENCE  </a:t>
            </a:r>
          </a:p>
          <a:p>
            <a:pPr algn="ctr">
              <a:lnSpc>
                <a:spcPts val="3238"/>
              </a:lnSpc>
            </a:pPr>
            <a:endParaRPr lang="en-US" sz="3912">
              <a:solidFill>
                <a:srgbClr val="006BB6"/>
              </a:solidFill>
              <a:latin typeface="Canva Sans Bold"/>
              <a:ea typeface="Canva Sans Bold"/>
              <a:cs typeface="Canva Sans Bold"/>
              <a:sym typeface="Canva Sans Bold"/>
            </a:endParaRPr>
          </a:p>
          <a:p>
            <a:pPr algn="ctr">
              <a:lnSpc>
                <a:spcPts val="3238"/>
              </a:lnSpc>
            </a:pPr>
            <a:endParaRPr lang="en-US" sz="3912">
              <a:solidFill>
                <a:srgbClr val="006BB6"/>
              </a:solidFill>
              <a:latin typeface="Canva Sans Bold"/>
              <a:ea typeface="Canva Sans Bold"/>
              <a:cs typeface="Canva Sans Bold"/>
              <a:sym typeface="Canva Sans Bold"/>
            </a:endParaRPr>
          </a:p>
          <a:p>
            <a:pPr algn="ctr">
              <a:lnSpc>
                <a:spcPts val="5478"/>
              </a:lnSpc>
            </a:pPr>
            <a:r>
              <a:rPr lang="en-US" sz="3912">
                <a:solidFill>
                  <a:srgbClr val="FF3131"/>
                </a:solidFill>
                <a:latin typeface="Canva Sans Bold"/>
                <a:ea typeface="Canva Sans Bold"/>
                <a:cs typeface="Canva Sans Bold"/>
                <a:sym typeface="Canva Sans Bold"/>
              </a:rPr>
              <a:t>GAIN: 19pts</a:t>
            </a:r>
          </a:p>
          <a:p>
            <a:pPr algn="ctr">
              <a:lnSpc>
                <a:spcPts val="7298"/>
              </a:lnSpc>
            </a:pPr>
            <a:endParaRPr lang="en-US" sz="3912">
              <a:solidFill>
                <a:srgbClr val="FF3131"/>
              </a:solidFill>
              <a:latin typeface="Canva Sans Bold"/>
              <a:ea typeface="Canva Sans Bold"/>
              <a:cs typeface="Canva Sans Bold"/>
              <a:sym typeface="Canva Sans Bold"/>
            </a:endParaRPr>
          </a:p>
        </p:txBody>
      </p:sp>
      <p:sp>
        <p:nvSpPr>
          <p:cNvPr id="5" name="Freeform 5"/>
          <p:cNvSpPr/>
          <p:nvPr/>
        </p:nvSpPr>
        <p:spPr>
          <a:xfrm>
            <a:off x="704188" y="1585850"/>
            <a:ext cx="2823298" cy="1738320"/>
          </a:xfrm>
          <a:custGeom>
            <a:avLst/>
            <a:gdLst/>
            <a:ahLst/>
            <a:cxnLst/>
            <a:rect l="l" t="t" r="r" b="b"/>
            <a:pathLst>
              <a:path w="2823298" h="1738320">
                <a:moveTo>
                  <a:pt x="0" y="0"/>
                </a:moveTo>
                <a:lnTo>
                  <a:pt x="2823299" y="0"/>
                </a:lnTo>
                <a:lnTo>
                  <a:pt x="2823299" y="1738320"/>
                </a:lnTo>
                <a:lnTo>
                  <a:pt x="0" y="1738320"/>
                </a:lnTo>
                <a:lnTo>
                  <a:pt x="0" y="0"/>
                </a:lnTo>
                <a:close/>
              </a:path>
            </a:pathLst>
          </a:custGeom>
          <a:blipFill>
            <a:blip r:embed="rId4"/>
            <a:stretch>
              <a:fillRect t="-31207" b="-31207"/>
            </a:stretch>
          </a:blipFill>
        </p:spPr>
        <p:txBody>
          <a:bodyPr/>
          <a:lstStyle/>
          <a:p>
            <a:endParaRPr lang="en-US"/>
          </a:p>
        </p:txBody>
      </p:sp>
      <p:sp>
        <p:nvSpPr>
          <p:cNvPr id="6" name="Freeform 6"/>
          <p:cNvSpPr/>
          <p:nvPr/>
        </p:nvSpPr>
        <p:spPr>
          <a:xfrm>
            <a:off x="5667076" y="1585850"/>
            <a:ext cx="11796230" cy="8060726"/>
          </a:xfrm>
          <a:custGeom>
            <a:avLst/>
            <a:gdLst/>
            <a:ahLst/>
            <a:cxnLst/>
            <a:rect l="l" t="t" r="r" b="b"/>
            <a:pathLst>
              <a:path w="11796230" h="8060726">
                <a:moveTo>
                  <a:pt x="0" y="0"/>
                </a:moveTo>
                <a:lnTo>
                  <a:pt x="11796231" y="0"/>
                </a:lnTo>
                <a:lnTo>
                  <a:pt x="11796231" y="8060726"/>
                </a:lnTo>
                <a:lnTo>
                  <a:pt x="0" y="8060726"/>
                </a:lnTo>
                <a:lnTo>
                  <a:pt x="0" y="0"/>
                </a:lnTo>
                <a:close/>
              </a:path>
            </a:pathLst>
          </a:custGeom>
          <a:blipFill>
            <a:blip r:embed="rId5"/>
            <a:stretch>
              <a:fillRect t="-556" r="-2778" b="-556"/>
            </a:stretch>
          </a:blipFill>
        </p:spPr>
        <p:txBody>
          <a:bodyPr/>
          <a:lstStyle/>
          <a:p>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188126" y="370815"/>
            <a:ext cx="11512543" cy="790575"/>
          </a:xfrm>
          <a:prstGeom prst="rect">
            <a:avLst/>
          </a:prstGeom>
        </p:spPr>
        <p:txBody>
          <a:bodyPr lIns="0" tIns="0" rIns="0" bIns="0" rtlCol="0" anchor="t">
            <a:spAutoFit/>
          </a:bodyPr>
          <a:lstStyle/>
          <a:p>
            <a:pPr marL="0" lvl="0" indent="0" algn="l">
              <a:lnSpc>
                <a:spcPts val="6278"/>
              </a:lnSpc>
              <a:spcBef>
                <a:spcPct val="0"/>
              </a:spcBef>
            </a:pPr>
            <a:r>
              <a:rPr lang="en-US" sz="5231" spc="188">
                <a:solidFill>
                  <a:srgbClr val="FF3131"/>
                </a:solidFill>
                <a:latin typeface="Montserrat Classic Bold"/>
                <a:ea typeface="Montserrat Classic Bold"/>
                <a:cs typeface="Montserrat Classic Bold"/>
                <a:sym typeface="Montserrat Classic Bold"/>
              </a:rPr>
              <a:t>GOAL#1: Student Achievement</a:t>
            </a:r>
          </a:p>
        </p:txBody>
      </p:sp>
      <p:sp>
        <p:nvSpPr>
          <p:cNvPr id="3" name="Freeform 3"/>
          <p:cNvSpPr/>
          <p:nvPr/>
        </p:nvSpPr>
        <p:spPr>
          <a:xfrm rot="5826478">
            <a:off x="-5213105" y="2517269"/>
            <a:ext cx="14236019" cy="7411593"/>
          </a:xfrm>
          <a:custGeom>
            <a:avLst/>
            <a:gdLst/>
            <a:ahLst/>
            <a:cxnLst/>
            <a:rect l="l" t="t" r="r" b="b"/>
            <a:pathLst>
              <a:path w="14236019" h="7411593">
                <a:moveTo>
                  <a:pt x="0" y="0"/>
                </a:moveTo>
                <a:lnTo>
                  <a:pt x="14236020" y="0"/>
                </a:lnTo>
                <a:lnTo>
                  <a:pt x="14236020" y="7411593"/>
                </a:lnTo>
                <a:lnTo>
                  <a:pt x="0" y="74115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332446" y="2262407"/>
            <a:ext cx="4018692" cy="5639742"/>
          </a:xfrm>
          <a:prstGeom prst="rect">
            <a:avLst/>
          </a:prstGeom>
        </p:spPr>
        <p:txBody>
          <a:bodyPr lIns="0" tIns="0" rIns="0" bIns="0" rtlCol="0" anchor="t">
            <a:spAutoFit/>
          </a:bodyPr>
          <a:lstStyle/>
          <a:p>
            <a:pPr algn="ctr">
              <a:lnSpc>
                <a:spcPts val="7298"/>
              </a:lnSpc>
            </a:pPr>
            <a:endParaRPr/>
          </a:p>
          <a:p>
            <a:pPr algn="ctr">
              <a:lnSpc>
                <a:spcPts val="7298"/>
              </a:lnSpc>
            </a:pPr>
            <a:endParaRPr/>
          </a:p>
          <a:p>
            <a:pPr algn="ctr">
              <a:lnSpc>
                <a:spcPts val="5478"/>
              </a:lnSpc>
            </a:pPr>
            <a:r>
              <a:rPr lang="en-US" sz="3912">
                <a:solidFill>
                  <a:srgbClr val="006BB6"/>
                </a:solidFill>
                <a:latin typeface="Canva Sans Bold"/>
                <a:ea typeface="Canva Sans Bold"/>
                <a:cs typeface="Canva Sans Bold"/>
                <a:sym typeface="Canva Sans Bold"/>
              </a:rPr>
              <a:t>SCHOOL OF EXCELLENCE  </a:t>
            </a:r>
          </a:p>
          <a:p>
            <a:pPr algn="ctr">
              <a:lnSpc>
                <a:spcPts val="3238"/>
              </a:lnSpc>
            </a:pPr>
            <a:endParaRPr lang="en-US" sz="3912">
              <a:solidFill>
                <a:srgbClr val="006BB6"/>
              </a:solidFill>
              <a:latin typeface="Canva Sans Bold"/>
              <a:ea typeface="Canva Sans Bold"/>
              <a:cs typeface="Canva Sans Bold"/>
              <a:sym typeface="Canva Sans Bold"/>
            </a:endParaRPr>
          </a:p>
          <a:p>
            <a:pPr algn="ctr">
              <a:lnSpc>
                <a:spcPts val="3238"/>
              </a:lnSpc>
            </a:pPr>
            <a:endParaRPr lang="en-US" sz="3912">
              <a:solidFill>
                <a:srgbClr val="006BB6"/>
              </a:solidFill>
              <a:latin typeface="Canva Sans Bold"/>
              <a:ea typeface="Canva Sans Bold"/>
              <a:cs typeface="Canva Sans Bold"/>
              <a:sym typeface="Canva Sans Bold"/>
            </a:endParaRPr>
          </a:p>
          <a:p>
            <a:pPr algn="ctr">
              <a:lnSpc>
                <a:spcPts val="5478"/>
              </a:lnSpc>
            </a:pPr>
            <a:r>
              <a:rPr lang="en-US" sz="3912">
                <a:solidFill>
                  <a:srgbClr val="FF3131"/>
                </a:solidFill>
                <a:latin typeface="Canva Sans Bold"/>
                <a:ea typeface="Canva Sans Bold"/>
                <a:cs typeface="Canva Sans Bold"/>
                <a:sym typeface="Canva Sans Bold"/>
              </a:rPr>
              <a:t>GAIN: 32pts</a:t>
            </a:r>
          </a:p>
          <a:p>
            <a:pPr algn="ctr">
              <a:lnSpc>
                <a:spcPts val="7298"/>
              </a:lnSpc>
            </a:pPr>
            <a:endParaRPr lang="en-US" sz="3912">
              <a:solidFill>
                <a:srgbClr val="FF3131"/>
              </a:solidFill>
              <a:latin typeface="Canva Sans Bold"/>
              <a:ea typeface="Canva Sans Bold"/>
              <a:cs typeface="Canva Sans Bold"/>
              <a:sym typeface="Canva Sans Bold"/>
            </a:endParaRPr>
          </a:p>
        </p:txBody>
      </p:sp>
      <p:sp>
        <p:nvSpPr>
          <p:cNvPr id="5" name="Freeform 5"/>
          <p:cNvSpPr/>
          <p:nvPr/>
        </p:nvSpPr>
        <p:spPr>
          <a:xfrm>
            <a:off x="593246" y="1488497"/>
            <a:ext cx="2823298" cy="1738320"/>
          </a:xfrm>
          <a:custGeom>
            <a:avLst/>
            <a:gdLst/>
            <a:ahLst/>
            <a:cxnLst/>
            <a:rect l="l" t="t" r="r" b="b"/>
            <a:pathLst>
              <a:path w="2823298" h="1738320">
                <a:moveTo>
                  <a:pt x="0" y="0"/>
                </a:moveTo>
                <a:lnTo>
                  <a:pt x="2823298" y="0"/>
                </a:lnTo>
                <a:lnTo>
                  <a:pt x="2823298" y="1738320"/>
                </a:lnTo>
                <a:lnTo>
                  <a:pt x="0" y="1738320"/>
                </a:lnTo>
                <a:lnTo>
                  <a:pt x="0" y="0"/>
                </a:lnTo>
                <a:close/>
              </a:path>
            </a:pathLst>
          </a:custGeom>
          <a:blipFill>
            <a:blip r:embed="rId4"/>
            <a:stretch>
              <a:fillRect t="-31207" b="-31207"/>
            </a:stretch>
          </a:blipFill>
        </p:spPr>
        <p:txBody>
          <a:bodyPr/>
          <a:lstStyle/>
          <a:p>
            <a:endParaRPr lang="en-US"/>
          </a:p>
        </p:txBody>
      </p:sp>
      <p:sp>
        <p:nvSpPr>
          <p:cNvPr id="6" name="Freeform 6"/>
          <p:cNvSpPr/>
          <p:nvPr/>
        </p:nvSpPr>
        <p:spPr>
          <a:xfrm>
            <a:off x="5950763" y="1488497"/>
            <a:ext cx="11987269" cy="8222053"/>
          </a:xfrm>
          <a:custGeom>
            <a:avLst/>
            <a:gdLst/>
            <a:ahLst/>
            <a:cxnLst/>
            <a:rect l="l" t="t" r="r" b="b"/>
            <a:pathLst>
              <a:path w="11987269" h="8222053">
                <a:moveTo>
                  <a:pt x="0" y="0"/>
                </a:moveTo>
                <a:lnTo>
                  <a:pt x="11987269" y="0"/>
                </a:lnTo>
                <a:lnTo>
                  <a:pt x="11987269" y="8222053"/>
                </a:lnTo>
                <a:lnTo>
                  <a:pt x="0" y="8222053"/>
                </a:lnTo>
                <a:lnTo>
                  <a:pt x="0" y="0"/>
                </a:lnTo>
                <a:close/>
              </a:path>
            </a:pathLst>
          </a:custGeom>
          <a:blipFill>
            <a:blip r:embed="rId5"/>
            <a:stretch>
              <a:fillRect t="-2313" r="-11834" b="-173"/>
            </a:stretch>
          </a:blipFill>
        </p:spPr>
        <p:txBody>
          <a:bodyPr/>
          <a:lstStyle/>
          <a:p>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11785" y="3111533"/>
            <a:ext cx="14397730" cy="4785381"/>
            <a:chOff x="0" y="0"/>
            <a:chExt cx="4663503" cy="1550011"/>
          </a:xfrm>
        </p:grpSpPr>
        <p:sp>
          <p:nvSpPr>
            <p:cNvPr id="3" name="Freeform 3"/>
            <p:cNvSpPr/>
            <p:nvPr/>
          </p:nvSpPr>
          <p:spPr>
            <a:xfrm>
              <a:off x="0" y="0"/>
              <a:ext cx="4663503" cy="1550011"/>
            </a:xfrm>
            <a:custGeom>
              <a:avLst/>
              <a:gdLst/>
              <a:ahLst/>
              <a:cxnLst/>
              <a:rect l="l" t="t" r="r" b="b"/>
              <a:pathLst>
                <a:path w="4663503" h="1550011">
                  <a:moveTo>
                    <a:pt x="19358" y="0"/>
                  </a:moveTo>
                  <a:lnTo>
                    <a:pt x="4644146" y="0"/>
                  </a:lnTo>
                  <a:cubicBezTo>
                    <a:pt x="4654836" y="0"/>
                    <a:pt x="4663503" y="8667"/>
                    <a:pt x="4663503" y="19358"/>
                  </a:cubicBezTo>
                  <a:lnTo>
                    <a:pt x="4663503" y="1530653"/>
                  </a:lnTo>
                  <a:cubicBezTo>
                    <a:pt x="4663503" y="1535787"/>
                    <a:pt x="4661464" y="1540711"/>
                    <a:pt x="4657834" y="1544341"/>
                  </a:cubicBezTo>
                  <a:cubicBezTo>
                    <a:pt x="4654203" y="1547972"/>
                    <a:pt x="4649279" y="1550011"/>
                    <a:pt x="4644146" y="1550011"/>
                  </a:cubicBezTo>
                  <a:lnTo>
                    <a:pt x="19358" y="1550011"/>
                  </a:lnTo>
                  <a:cubicBezTo>
                    <a:pt x="14224" y="1550011"/>
                    <a:pt x="9300" y="1547972"/>
                    <a:pt x="5670" y="1544341"/>
                  </a:cubicBezTo>
                  <a:cubicBezTo>
                    <a:pt x="2039" y="1540711"/>
                    <a:pt x="0" y="1535787"/>
                    <a:pt x="0" y="1530653"/>
                  </a:cubicBezTo>
                  <a:lnTo>
                    <a:pt x="0" y="19358"/>
                  </a:lnTo>
                  <a:cubicBezTo>
                    <a:pt x="0" y="14224"/>
                    <a:pt x="2039" y="9300"/>
                    <a:pt x="5670" y="5670"/>
                  </a:cubicBezTo>
                  <a:cubicBezTo>
                    <a:pt x="9300" y="2039"/>
                    <a:pt x="14224" y="0"/>
                    <a:pt x="19358" y="0"/>
                  </a:cubicBezTo>
                  <a:close/>
                </a:path>
              </a:pathLst>
            </a:custGeom>
            <a:solidFill>
              <a:srgbClr val="000000">
                <a:alpha val="0"/>
              </a:srgbClr>
            </a:solidFill>
            <a:ln w="161925" cap="rnd">
              <a:gradFill>
                <a:gsLst>
                  <a:gs pos="0">
                    <a:srgbClr val="08377C">
                      <a:alpha val="100000"/>
                    </a:srgbClr>
                  </a:gs>
                  <a:gs pos="50000">
                    <a:srgbClr val="006BB6">
                      <a:alpha val="100000"/>
                    </a:srgbClr>
                  </a:gs>
                  <a:gs pos="100000">
                    <a:srgbClr val="C9E9FF">
                      <a:alpha val="100000"/>
                    </a:srgbClr>
                  </a:gs>
                </a:gsLst>
                <a:lin ang="2700000"/>
              </a:gradFill>
              <a:prstDash val="solid"/>
              <a:round/>
            </a:ln>
          </p:spPr>
          <p:txBody>
            <a:bodyPr/>
            <a:lstStyle/>
            <a:p>
              <a:endParaRPr lang="en-US"/>
            </a:p>
          </p:txBody>
        </p:sp>
        <p:sp>
          <p:nvSpPr>
            <p:cNvPr id="4" name="TextBox 4"/>
            <p:cNvSpPr txBox="1"/>
            <p:nvPr/>
          </p:nvSpPr>
          <p:spPr>
            <a:xfrm>
              <a:off x="0" y="-114300"/>
              <a:ext cx="4663503" cy="1664311"/>
            </a:xfrm>
            <a:prstGeom prst="rect">
              <a:avLst/>
            </a:prstGeom>
          </p:spPr>
          <p:txBody>
            <a:bodyPr lIns="50800" tIns="50800" rIns="50800" bIns="50800" rtlCol="0" anchor="ctr"/>
            <a:lstStyle/>
            <a:p>
              <a:pPr algn="ctr">
                <a:lnSpc>
                  <a:spcPts val="6439"/>
                </a:lnSpc>
              </a:pPr>
              <a:r>
                <a:rPr lang="en-US" sz="4599">
                  <a:solidFill>
                    <a:srgbClr val="000000"/>
                  </a:solidFill>
                  <a:latin typeface="Arimo Bold"/>
                  <a:ea typeface="Arimo Bold"/>
                  <a:cs typeface="Arimo Bold"/>
                  <a:sym typeface="Arimo Bold"/>
                </a:rPr>
                <a:t> </a:t>
              </a:r>
              <a:r>
                <a:rPr lang="en-US" sz="4599">
                  <a:solidFill>
                    <a:srgbClr val="FF3131"/>
                  </a:solidFill>
                  <a:latin typeface="Arimo Bold"/>
                  <a:ea typeface="Arimo Bold"/>
                  <a:cs typeface="Arimo Bold"/>
                  <a:sym typeface="Arimo Bold"/>
                </a:rPr>
                <a:t>STUDENT ACHIEVEMENT</a:t>
              </a:r>
              <a:r>
                <a:rPr lang="en-US" sz="4599">
                  <a:solidFill>
                    <a:srgbClr val="000000"/>
                  </a:solidFill>
                  <a:latin typeface="Arimo"/>
                  <a:ea typeface="Arimo"/>
                  <a:cs typeface="Arimo"/>
                  <a:sym typeface="Arimo"/>
                </a:rPr>
                <a:t> </a:t>
              </a:r>
            </a:p>
            <a:p>
              <a:pPr algn="ctr">
                <a:lnSpc>
                  <a:spcPts val="5739"/>
                </a:lnSpc>
              </a:pPr>
              <a:r>
                <a:rPr lang="en-US" sz="4099">
                  <a:solidFill>
                    <a:srgbClr val="000000"/>
                  </a:solidFill>
                  <a:latin typeface="Arimo"/>
                  <a:ea typeface="Arimo"/>
                  <a:cs typeface="Arimo"/>
                  <a:sym typeface="Arimo"/>
                </a:rPr>
                <a:t>Oasis Charter Schools will cultivate academic achievement using a rigorous and aligned curriculum that will provide all students the opportunity to master knowledge and </a:t>
              </a:r>
            </a:p>
            <a:p>
              <a:pPr algn="ctr">
                <a:lnSpc>
                  <a:spcPts val="5739"/>
                </a:lnSpc>
              </a:pPr>
              <a:r>
                <a:rPr lang="en-US" sz="4099">
                  <a:solidFill>
                    <a:srgbClr val="000000"/>
                  </a:solidFill>
                  <a:latin typeface="Arimo"/>
                  <a:ea typeface="Arimo"/>
                  <a:cs typeface="Arimo"/>
                  <a:sym typeface="Arimo"/>
                </a:rPr>
                <a:t>expand their learning</a:t>
              </a:r>
            </a:p>
          </p:txBody>
        </p:sp>
      </p:grpSp>
      <p:grpSp>
        <p:nvGrpSpPr>
          <p:cNvPr id="5" name="Group 5"/>
          <p:cNvGrpSpPr/>
          <p:nvPr/>
        </p:nvGrpSpPr>
        <p:grpSpPr>
          <a:xfrm>
            <a:off x="-2001494" y="8323039"/>
            <a:ext cx="4723978" cy="472397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952500" cap="sq">
              <a:solidFill>
                <a:srgbClr val="08377C"/>
              </a:solidFill>
              <a:prstDash val="solid"/>
              <a:miter/>
            </a:ln>
          </p:spPr>
          <p:txBody>
            <a:bodyPr/>
            <a:lstStyle/>
            <a:p>
              <a:endParaRPr lang="en-US"/>
            </a:p>
          </p:txBody>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3408560" y="8871939"/>
            <a:ext cx="772722" cy="77272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sp>
        <p:nvSpPr>
          <p:cNvPr id="11" name="Freeform 11"/>
          <p:cNvSpPr/>
          <p:nvPr/>
        </p:nvSpPr>
        <p:spPr>
          <a:xfrm>
            <a:off x="14857029" y="375670"/>
            <a:ext cx="2566653" cy="1306061"/>
          </a:xfrm>
          <a:custGeom>
            <a:avLst/>
            <a:gdLst/>
            <a:ahLst/>
            <a:cxnLst/>
            <a:rect l="l" t="t" r="r" b="b"/>
            <a:pathLst>
              <a:path w="2566653" h="1306061">
                <a:moveTo>
                  <a:pt x="0" y="0"/>
                </a:moveTo>
                <a:lnTo>
                  <a:pt x="2566653" y="0"/>
                </a:lnTo>
                <a:lnTo>
                  <a:pt x="2566653" y="1306060"/>
                </a:lnTo>
                <a:lnTo>
                  <a:pt x="0" y="1306060"/>
                </a:lnTo>
                <a:lnTo>
                  <a:pt x="0" y="0"/>
                </a:lnTo>
                <a:close/>
              </a:path>
            </a:pathLst>
          </a:custGeom>
          <a:blipFill>
            <a:blip r:embed="rId2"/>
            <a:stretch>
              <a:fillRect t="-44089" b="-52428"/>
            </a:stretch>
          </a:blipFill>
        </p:spPr>
        <p:txBody>
          <a:bodyPr/>
          <a:lstStyle/>
          <a:p>
            <a:endParaRPr lang="en-US"/>
          </a:p>
        </p:txBody>
      </p:sp>
      <p:sp>
        <p:nvSpPr>
          <p:cNvPr id="12" name="TextBox 12"/>
          <p:cNvSpPr txBox="1"/>
          <p:nvPr/>
        </p:nvSpPr>
        <p:spPr>
          <a:xfrm>
            <a:off x="1028700" y="1113783"/>
            <a:ext cx="8720552" cy="1571625"/>
          </a:xfrm>
          <a:prstGeom prst="rect">
            <a:avLst/>
          </a:prstGeom>
        </p:spPr>
        <p:txBody>
          <a:bodyPr lIns="0" tIns="0" rIns="0" bIns="0" rtlCol="0" anchor="t">
            <a:spAutoFit/>
          </a:bodyPr>
          <a:lstStyle/>
          <a:p>
            <a:pPr algn="l">
              <a:lnSpc>
                <a:spcPts val="6158"/>
              </a:lnSpc>
            </a:pPr>
            <a:r>
              <a:rPr lang="en-US" sz="5131" spc="184">
                <a:solidFill>
                  <a:srgbClr val="2A2E3A"/>
                </a:solidFill>
                <a:latin typeface="Montserrat Classic Bold"/>
                <a:ea typeface="Montserrat Classic Bold"/>
                <a:cs typeface="Montserrat Classic Bold"/>
                <a:sym typeface="Montserrat Classic Bold"/>
              </a:rPr>
              <a:t>STRATEGIC GOAL  </a:t>
            </a:r>
            <a:r>
              <a:rPr lang="en-US" sz="5131" spc="184">
                <a:solidFill>
                  <a:srgbClr val="FF3131"/>
                </a:solidFill>
                <a:latin typeface="Montserrat Classic Bold"/>
                <a:ea typeface="Montserrat Classic Bold"/>
                <a:cs typeface="Montserrat Classic Bold"/>
                <a:sym typeface="Montserrat Classic Bold"/>
              </a:rPr>
              <a:t>#1</a:t>
            </a:r>
          </a:p>
          <a:p>
            <a:pPr marL="0" lvl="0" indent="0" algn="l">
              <a:lnSpc>
                <a:spcPts val="6158"/>
              </a:lnSpc>
              <a:spcBef>
                <a:spcPct val="0"/>
              </a:spcBef>
            </a:pPr>
            <a:endParaRPr lang="en-US" sz="5131" spc="184">
              <a:solidFill>
                <a:srgbClr val="FF3131"/>
              </a:solidFill>
              <a:latin typeface="Montserrat Classic Bold"/>
              <a:ea typeface="Montserrat Classic Bold"/>
              <a:cs typeface="Montserrat Classic Bold"/>
              <a:sym typeface="Montserrat Classic Bo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492581" y="433527"/>
            <a:ext cx="3574879" cy="1906407"/>
          </a:xfrm>
          <a:custGeom>
            <a:avLst/>
            <a:gdLst/>
            <a:ahLst/>
            <a:cxnLst/>
            <a:rect l="l" t="t" r="r" b="b"/>
            <a:pathLst>
              <a:path w="3574879" h="1906407">
                <a:moveTo>
                  <a:pt x="0" y="0"/>
                </a:moveTo>
                <a:lnTo>
                  <a:pt x="3574880" y="0"/>
                </a:lnTo>
                <a:lnTo>
                  <a:pt x="3574880" y="1906407"/>
                </a:lnTo>
                <a:lnTo>
                  <a:pt x="0" y="1906407"/>
                </a:lnTo>
                <a:lnTo>
                  <a:pt x="0" y="0"/>
                </a:lnTo>
                <a:close/>
              </a:path>
            </a:pathLst>
          </a:custGeom>
          <a:blipFill>
            <a:blip r:embed="rId2"/>
            <a:stretch>
              <a:fillRect t="-42614" b="-44904"/>
            </a:stretch>
          </a:blipFill>
        </p:spPr>
        <p:txBody>
          <a:bodyPr/>
          <a:lstStyle/>
          <a:p>
            <a:endParaRPr lang="en-US"/>
          </a:p>
        </p:txBody>
      </p:sp>
      <p:sp>
        <p:nvSpPr>
          <p:cNvPr id="3" name="TextBox 3"/>
          <p:cNvSpPr txBox="1"/>
          <p:nvPr/>
        </p:nvSpPr>
        <p:spPr>
          <a:xfrm>
            <a:off x="2092077" y="2855490"/>
            <a:ext cx="14103846" cy="1428750"/>
          </a:xfrm>
          <a:prstGeom prst="rect">
            <a:avLst/>
          </a:prstGeom>
        </p:spPr>
        <p:txBody>
          <a:bodyPr lIns="0" tIns="0" rIns="0" bIns="0" rtlCol="0" anchor="t">
            <a:spAutoFit/>
          </a:bodyPr>
          <a:lstStyle/>
          <a:p>
            <a:pPr algn="ctr">
              <a:lnSpc>
                <a:spcPts val="5798"/>
              </a:lnSpc>
              <a:spcBef>
                <a:spcPct val="0"/>
              </a:spcBef>
            </a:pPr>
            <a:r>
              <a:rPr lang="en-US" sz="4831" spc="173">
                <a:solidFill>
                  <a:srgbClr val="006BB6"/>
                </a:solidFill>
                <a:latin typeface="Canva Sans Bold"/>
                <a:ea typeface="Canva Sans Bold"/>
                <a:cs typeface="Canva Sans Bold"/>
                <a:sym typeface="Canva Sans Bold"/>
              </a:rPr>
              <a:t>Academically what did we identify as needs </a:t>
            </a:r>
          </a:p>
          <a:p>
            <a:pPr algn="ctr">
              <a:lnSpc>
                <a:spcPts val="5558"/>
              </a:lnSpc>
              <a:spcBef>
                <a:spcPct val="0"/>
              </a:spcBef>
            </a:pPr>
            <a:r>
              <a:rPr lang="en-US" sz="4631" spc="166">
                <a:solidFill>
                  <a:srgbClr val="006BB6"/>
                </a:solidFill>
                <a:latin typeface="Canva Sans Bold"/>
                <a:ea typeface="Canva Sans Bold"/>
                <a:cs typeface="Canva Sans Bold"/>
                <a:sym typeface="Canva Sans Bold"/>
              </a:rPr>
              <a:t>when developing our Strategic Plan?</a:t>
            </a:r>
            <a:r>
              <a:rPr lang="en-US" sz="4631" spc="166">
                <a:solidFill>
                  <a:srgbClr val="000000"/>
                </a:solidFill>
                <a:latin typeface="Canva Sans Bold"/>
                <a:ea typeface="Canva Sans Bold"/>
                <a:cs typeface="Canva Sans Bold"/>
                <a:sym typeface="Canva Sans Bold"/>
              </a:rPr>
              <a:t>​</a:t>
            </a:r>
          </a:p>
        </p:txBody>
      </p:sp>
      <p:sp>
        <p:nvSpPr>
          <p:cNvPr id="4" name="TextBox 4"/>
          <p:cNvSpPr txBox="1"/>
          <p:nvPr/>
        </p:nvSpPr>
        <p:spPr>
          <a:xfrm>
            <a:off x="1220539" y="4946876"/>
            <a:ext cx="15846921" cy="2524125"/>
          </a:xfrm>
          <a:prstGeom prst="rect">
            <a:avLst/>
          </a:prstGeom>
        </p:spPr>
        <p:txBody>
          <a:bodyPr lIns="0" tIns="0" rIns="0" bIns="0" rtlCol="0" anchor="t">
            <a:spAutoFit/>
          </a:bodyPr>
          <a:lstStyle/>
          <a:p>
            <a:pPr marL="719358" lvl="1" indent="-359679" algn="l">
              <a:lnSpc>
                <a:spcPts val="3998"/>
              </a:lnSpc>
              <a:spcBef>
                <a:spcPct val="0"/>
              </a:spcBef>
              <a:buFont typeface="Arial"/>
              <a:buChar char="•"/>
            </a:pPr>
            <a:r>
              <a:rPr lang="en-US" sz="3331" spc="119">
                <a:solidFill>
                  <a:srgbClr val="000000"/>
                </a:solidFill>
                <a:latin typeface="Canva Sans Bold"/>
                <a:ea typeface="Canva Sans Bold"/>
                <a:cs typeface="Canva Sans Bold"/>
                <a:sym typeface="Canva Sans Bold"/>
              </a:rPr>
              <a:t>Need for vertical alignment </a:t>
            </a:r>
          </a:p>
          <a:p>
            <a:pPr marL="719358" lvl="1" indent="-359679" algn="l">
              <a:lnSpc>
                <a:spcPts val="3998"/>
              </a:lnSpc>
              <a:spcBef>
                <a:spcPct val="0"/>
              </a:spcBef>
              <a:buFont typeface="Arial"/>
              <a:buChar char="•"/>
            </a:pPr>
            <a:r>
              <a:rPr lang="en-US" sz="3331" spc="119">
                <a:solidFill>
                  <a:srgbClr val="000000"/>
                </a:solidFill>
                <a:latin typeface="Canva Sans Bold"/>
                <a:ea typeface="Canva Sans Bold"/>
                <a:cs typeface="Canva Sans Bold"/>
                <a:sym typeface="Canva Sans Bold"/>
              </a:rPr>
              <a:t>Desire to function academically as a system​ </a:t>
            </a:r>
          </a:p>
          <a:p>
            <a:pPr marL="719358" lvl="1" indent="-359679" algn="l">
              <a:lnSpc>
                <a:spcPts val="3998"/>
              </a:lnSpc>
              <a:spcBef>
                <a:spcPct val="0"/>
              </a:spcBef>
              <a:buFont typeface="Arial"/>
              <a:buChar char="•"/>
            </a:pPr>
            <a:r>
              <a:rPr lang="en-US" sz="3331" spc="119">
                <a:solidFill>
                  <a:srgbClr val="000000"/>
                </a:solidFill>
                <a:latin typeface="Canva Sans Bold"/>
                <a:ea typeface="Canva Sans Bold"/>
                <a:cs typeface="Canva Sans Bold"/>
                <a:sym typeface="Canva Sans Bold"/>
              </a:rPr>
              <a:t>Increased opportunities for College and Career exposure and skills</a:t>
            </a:r>
          </a:p>
          <a:p>
            <a:pPr marL="719358" lvl="1" indent="-359679" algn="l">
              <a:lnSpc>
                <a:spcPts val="3998"/>
              </a:lnSpc>
              <a:spcBef>
                <a:spcPct val="0"/>
              </a:spcBef>
              <a:buFont typeface="Arial"/>
              <a:buChar char="•"/>
            </a:pPr>
            <a:r>
              <a:rPr lang="en-US" sz="3331" spc="119">
                <a:solidFill>
                  <a:srgbClr val="000000"/>
                </a:solidFill>
                <a:latin typeface="Canva Sans Bold"/>
                <a:ea typeface="Canva Sans Bold"/>
                <a:cs typeface="Canva Sans Bold"/>
                <a:sym typeface="Canva Sans Bold"/>
              </a:rPr>
              <a:t>Strategies for Increased Rigor​</a:t>
            </a:r>
          </a:p>
          <a:p>
            <a:pPr marL="719358" lvl="1" indent="-359679" algn="ctr">
              <a:lnSpc>
                <a:spcPts val="3998"/>
              </a:lnSpc>
              <a:spcBef>
                <a:spcPct val="0"/>
              </a:spcBef>
              <a:buFont typeface="Arial"/>
              <a:buChar char="•"/>
            </a:pPr>
            <a:r>
              <a:rPr lang="en-US" sz="3331" spc="119">
                <a:solidFill>
                  <a:srgbClr val="000000"/>
                </a:solidFill>
                <a:latin typeface="Canva Sans Bold"/>
                <a:ea typeface="Canva Sans Bold"/>
                <a:cs typeface="Canva Sans Bold"/>
                <a:sym typeface="Canva Sans Bold"/>
              </a:rPr>
              <a:t>Integrate resiliency into basic curricular and instructional principals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388333" y="552450"/>
            <a:ext cx="11512543" cy="942975"/>
          </a:xfrm>
          <a:prstGeom prst="rect">
            <a:avLst/>
          </a:prstGeom>
        </p:spPr>
        <p:txBody>
          <a:bodyPr lIns="0" tIns="0" rIns="0" bIns="0" rtlCol="0" anchor="t">
            <a:spAutoFit/>
          </a:bodyPr>
          <a:lstStyle/>
          <a:p>
            <a:pPr marL="0" lvl="0" indent="0" algn="l">
              <a:lnSpc>
                <a:spcPts val="7358"/>
              </a:lnSpc>
              <a:spcBef>
                <a:spcPct val="0"/>
              </a:spcBef>
            </a:pPr>
            <a:r>
              <a:rPr lang="en-US" sz="6131" spc="220">
                <a:solidFill>
                  <a:srgbClr val="2A2E3A"/>
                </a:solidFill>
                <a:latin typeface="Montserrat Classic Bold"/>
                <a:ea typeface="Montserrat Classic Bold"/>
                <a:cs typeface="Montserrat Classic Bold"/>
                <a:sym typeface="Montserrat Classic Bold"/>
              </a:rPr>
              <a:t>AVID LEARNING BENEFITS</a:t>
            </a:r>
          </a:p>
        </p:txBody>
      </p:sp>
      <p:sp>
        <p:nvSpPr>
          <p:cNvPr id="3" name="Freeform 3"/>
          <p:cNvSpPr/>
          <p:nvPr/>
        </p:nvSpPr>
        <p:spPr>
          <a:xfrm rot="5826478">
            <a:off x="-4096065" y="2711976"/>
            <a:ext cx="14236019" cy="7411593"/>
          </a:xfrm>
          <a:custGeom>
            <a:avLst/>
            <a:gdLst/>
            <a:ahLst/>
            <a:cxnLst/>
            <a:rect l="l" t="t" r="r" b="b"/>
            <a:pathLst>
              <a:path w="14236019" h="7411593">
                <a:moveTo>
                  <a:pt x="0" y="0"/>
                </a:moveTo>
                <a:lnTo>
                  <a:pt x="14236019" y="0"/>
                </a:lnTo>
                <a:lnTo>
                  <a:pt x="14236019" y="7411593"/>
                </a:lnTo>
                <a:lnTo>
                  <a:pt x="0" y="74115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722979" y="628876"/>
            <a:ext cx="3935705" cy="8833789"/>
          </a:xfrm>
          <a:prstGeom prst="rect">
            <a:avLst/>
          </a:prstGeom>
        </p:spPr>
        <p:txBody>
          <a:bodyPr lIns="0" tIns="0" rIns="0" bIns="0" rtlCol="0" anchor="t">
            <a:spAutoFit/>
          </a:bodyPr>
          <a:lstStyle/>
          <a:p>
            <a:pPr algn="ctr">
              <a:lnSpc>
                <a:spcPts val="7543"/>
              </a:lnSpc>
            </a:pPr>
            <a:endParaRPr/>
          </a:p>
          <a:p>
            <a:pPr algn="ctr">
              <a:lnSpc>
                <a:spcPts val="7543"/>
              </a:lnSpc>
            </a:pPr>
            <a:endParaRPr/>
          </a:p>
          <a:p>
            <a:pPr algn="ctr">
              <a:lnSpc>
                <a:spcPts val="7543"/>
              </a:lnSpc>
            </a:pPr>
            <a:r>
              <a:rPr lang="en-US" sz="5387">
                <a:solidFill>
                  <a:srgbClr val="006BB6"/>
                </a:solidFill>
                <a:latin typeface="Canva Sans Bold"/>
                <a:ea typeface="Canva Sans Bold"/>
                <a:cs typeface="Canva Sans Bold"/>
                <a:sym typeface="Canva Sans Bold"/>
              </a:rPr>
              <a:t>WHAT IS </a:t>
            </a:r>
          </a:p>
          <a:p>
            <a:pPr algn="ctr">
              <a:lnSpc>
                <a:spcPts val="7543"/>
              </a:lnSpc>
            </a:pPr>
            <a:r>
              <a:rPr lang="en-US" sz="5387">
                <a:solidFill>
                  <a:srgbClr val="006BB6"/>
                </a:solidFill>
                <a:latin typeface="Canva Sans Bold"/>
                <a:ea typeface="Canva Sans Bold"/>
                <a:cs typeface="Canva Sans Bold"/>
                <a:sym typeface="Canva Sans Bold"/>
              </a:rPr>
              <a:t>AVID?</a:t>
            </a:r>
          </a:p>
          <a:p>
            <a:pPr algn="ctr">
              <a:lnSpc>
                <a:spcPts val="3491"/>
              </a:lnSpc>
            </a:pPr>
            <a:r>
              <a:rPr lang="en-US" sz="2494">
                <a:solidFill>
                  <a:srgbClr val="2A2E3A"/>
                </a:solidFill>
                <a:latin typeface="Canva Sans Bold"/>
                <a:ea typeface="Canva Sans Bold"/>
                <a:cs typeface="Canva Sans Bold"/>
                <a:sym typeface="Canva Sans Bold"/>
              </a:rPr>
              <a:t>A national program of professional educator strategies designed to support and assist all students to succeed in a college preparatory path and/or become workforce ready </a:t>
            </a:r>
          </a:p>
          <a:p>
            <a:pPr algn="ctr">
              <a:lnSpc>
                <a:spcPts val="3491"/>
              </a:lnSpc>
            </a:pPr>
            <a:endParaRPr lang="en-US" sz="2494">
              <a:solidFill>
                <a:srgbClr val="2A2E3A"/>
              </a:solidFill>
              <a:latin typeface="Canva Sans Bold"/>
              <a:ea typeface="Canva Sans Bold"/>
              <a:cs typeface="Canva Sans Bold"/>
              <a:sym typeface="Canva Sans Bold"/>
            </a:endParaRPr>
          </a:p>
          <a:p>
            <a:pPr algn="ctr">
              <a:lnSpc>
                <a:spcPts val="3491"/>
              </a:lnSpc>
            </a:pPr>
            <a:endParaRPr lang="en-US" sz="2494">
              <a:solidFill>
                <a:srgbClr val="2A2E3A"/>
              </a:solidFill>
              <a:latin typeface="Canva Sans Bold"/>
              <a:ea typeface="Canva Sans Bold"/>
              <a:cs typeface="Canva Sans Bold"/>
              <a:sym typeface="Canva Sans Bold"/>
            </a:endParaRPr>
          </a:p>
          <a:p>
            <a:pPr algn="ctr">
              <a:lnSpc>
                <a:spcPts val="2503"/>
              </a:lnSpc>
            </a:pPr>
            <a:r>
              <a:rPr lang="en-US" sz="1788">
                <a:solidFill>
                  <a:srgbClr val="2A2E3A"/>
                </a:solidFill>
                <a:latin typeface="Canva Sans Bold"/>
                <a:ea typeface="Canva Sans Bold"/>
                <a:cs typeface="Canva Sans Bold"/>
                <a:sym typeface="Canva Sans Bold"/>
              </a:rPr>
              <a:t>Advancement Via Individual Determination</a:t>
            </a:r>
          </a:p>
        </p:txBody>
      </p:sp>
      <p:sp>
        <p:nvSpPr>
          <p:cNvPr id="5" name="Freeform 5"/>
          <p:cNvSpPr/>
          <p:nvPr/>
        </p:nvSpPr>
        <p:spPr>
          <a:xfrm>
            <a:off x="901534" y="725894"/>
            <a:ext cx="2823298" cy="1738320"/>
          </a:xfrm>
          <a:custGeom>
            <a:avLst/>
            <a:gdLst/>
            <a:ahLst/>
            <a:cxnLst/>
            <a:rect l="l" t="t" r="r" b="b"/>
            <a:pathLst>
              <a:path w="2823298" h="1738320">
                <a:moveTo>
                  <a:pt x="0" y="0"/>
                </a:moveTo>
                <a:lnTo>
                  <a:pt x="2823298" y="0"/>
                </a:lnTo>
                <a:lnTo>
                  <a:pt x="2823298" y="1738321"/>
                </a:lnTo>
                <a:lnTo>
                  <a:pt x="0" y="1738321"/>
                </a:lnTo>
                <a:lnTo>
                  <a:pt x="0" y="0"/>
                </a:lnTo>
                <a:close/>
              </a:path>
            </a:pathLst>
          </a:custGeom>
          <a:blipFill>
            <a:blip r:embed="rId4"/>
            <a:stretch>
              <a:fillRect t="-31207" b="-31207"/>
            </a:stretch>
          </a:blipFill>
        </p:spPr>
        <p:txBody>
          <a:bodyPr/>
          <a:lstStyle/>
          <a:p>
            <a:endParaRPr lang="en-US"/>
          </a:p>
        </p:txBody>
      </p:sp>
      <p:sp>
        <p:nvSpPr>
          <p:cNvPr id="6" name="Freeform 6"/>
          <p:cNvSpPr/>
          <p:nvPr/>
        </p:nvSpPr>
        <p:spPr>
          <a:xfrm>
            <a:off x="6784986" y="1896999"/>
            <a:ext cx="11115890" cy="6493003"/>
          </a:xfrm>
          <a:custGeom>
            <a:avLst/>
            <a:gdLst/>
            <a:ahLst/>
            <a:cxnLst/>
            <a:rect l="l" t="t" r="r" b="b"/>
            <a:pathLst>
              <a:path w="11115890" h="6493003">
                <a:moveTo>
                  <a:pt x="0" y="0"/>
                </a:moveTo>
                <a:lnTo>
                  <a:pt x="11115890" y="0"/>
                </a:lnTo>
                <a:lnTo>
                  <a:pt x="11115890" y="6493002"/>
                </a:lnTo>
                <a:lnTo>
                  <a:pt x="0" y="6493002"/>
                </a:lnTo>
                <a:lnTo>
                  <a:pt x="0" y="0"/>
                </a:lnTo>
                <a:close/>
              </a:path>
            </a:pathLst>
          </a:custGeom>
          <a:blipFill>
            <a:blip r:embed="rId5"/>
            <a:stretch>
              <a:fillRect t="-1407" b="-1407"/>
            </a:stretch>
          </a:blipFill>
        </p:spPr>
        <p:txBody>
          <a:bodyPr/>
          <a:lstStyle/>
          <a:p>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01660" y="3044455"/>
            <a:ext cx="13576395" cy="7087326"/>
          </a:xfrm>
          <a:custGeom>
            <a:avLst/>
            <a:gdLst/>
            <a:ahLst/>
            <a:cxnLst/>
            <a:rect l="l" t="t" r="r" b="b"/>
            <a:pathLst>
              <a:path w="13576395" h="7087326">
                <a:moveTo>
                  <a:pt x="0" y="0"/>
                </a:moveTo>
                <a:lnTo>
                  <a:pt x="13576394" y="0"/>
                </a:lnTo>
                <a:lnTo>
                  <a:pt x="13576394" y="7087325"/>
                </a:lnTo>
                <a:lnTo>
                  <a:pt x="0" y="7087325"/>
                </a:lnTo>
                <a:lnTo>
                  <a:pt x="0" y="0"/>
                </a:lnTo>
                <a:close/>
              </a:path>
            </a:pathLst>
          </a:custGeom>
          <a:blipFill>
            <a:blip r:embed="rId2"/>
            <a:stretch>
              <a:fillRect l="-395" t="-381" r="-1932"/>
            </a:stretch>
          </a:blipFill>
        </p:spPr>
        <p:txBody>
          <a:bodyPr/>
          <a:lstStyle/>
          <a:p>
            <a:endParaRPr lang="en-US"/>
          </a:p>
        </p:txBody>
      </p:sp>
      <p:sp>
        <p:nvSpPr>
          <p:cNvPr id="3" name="TextBox 3"/>
          <p:cNvSpPr txBox="1"/>
          <p:nvPr/>
        </p:nvSpPr>
        <p:spPr>
          <a:xfrm>
            <a:off x="1793212" y="419100"/>
            <a:ext cx="13792944" cy="609600"/>
          </a:xfrm>
          <a:prstGeom prst="rect">
            <a:avLst/>
          </a:prstGeom>
        </p:spPr>
        <p:txBody>
          <a:bodyPr lIns="0" tIns="0" rIns="0" bIns="0" rtlCol="0" anchor="t">
            <a:spAutoFit/>
          </a:bodyPr>
          <a:lstStyle/>
          <a:p>
            <a:pPr algn="ctr">
              <a:lnSpc>
                <a:spcPts val="4838"/>
              </a:lnSpc>
              <a:spcBef>
                <a:spcPct val="0"/>
              </a:spcBef>
            </a:pPr>
            <a:r>
              <a:rPr lang="en-US" sz="4031" spc="145">
                <a:solidFill>
                  <a:srgbClr val="006BB6"/>
                </a:solidFill>
                <a:latin typeface="Canva Sans Bold"/>
                <a:ea typeface="Canva Sans Bold"/>
                <a:cs typeface="Canva Sans Bold"/>
                <a:sym typeface="Canva Sans Bold"/>
              </a:rPr>
              <a:t>How do we go from “Good to </a:t>
            </a:r>
            <a:r>
              <a:rPr lang="en-US" sz="4031" spc="145">
                <a:solidFill>
                  <a:srgbClr val="FF3131"/>
                </a:solidFill>
                <a:latin typeface="Canva Sans Bold"/>
                <a:ea typeface="Canva Sans Bold"/>
                <a:cs typeface="Canva Sans Bold"/>
                <a:sym typeface="Canva Sans Bold"/>
              </a:rPr>
              <a:t>GREAT</a:t>
            </a:r>
            <a:r>
              <a:rPr lang="en-US" sz="4031" spc="145">
                <a:solidFill>
                  <a:srgbClr val="006BB6"/>
                </a:solidFill>
                <a:latin typeface="Canva Sans Bold"/>
                <a:ea typeface="Canva Sans Bold"/>
                <a:cs typeface="Canva Sans Bold"/>
                <a:sym typeface="Canva Sans Bold"/>
              </a:rPr>
              <a:t>” academically?</a:t>
            </a:r>
          </a:p>
        </p:txBody>
      </p:sp>
      <p:sp>
        <p:nvSpPr>
          <p:cNvPr id="4" name="TextBox 4"/>
          <p:cNvSpPr txBox="1"/>
          <p:nvPr/>
        </p:nvSpPr>
        <p:spPr>
          <a:xfrm>
            <a:off x="1658577" y="1291855"/>
            <a:ext cx="15327809" cy="1752600"/>
          </a:xfrm>
          <a:prstGeom prst="rect">
            <a:avLst/>
          </a:prstGeom>
        </p:spPr>
        <p:txBody>
          <a:bodyPr lIns="0" tIns="0" rIns="0" bIns="0" rtlCol="0" anchor="t">
            <a:spAutoFit/>
          </a:bodyPr>
          <a:lstStyle/>
          <a:p>
            <a:pPr marL="633000" lvl="1" indent="-316500" algn="l">
              <a:lnSpc>
                <a:spcPts val="3518"/>
              </a:lnSpc>
              <a:spcBef>
                <a:spcPct val="0"/>
              </a:spcBef>
              <a:buFont typeface="Arial"/>
              <a:buChar char="•"/>
            </a:pPr>
            <a:r>
              <a:rPr lang="en-US" sz="2931" spc="105">
                <a:solidFill>
                  <a:srgbClr val="052A47"/>
                </a:solidFill>
                <a:latin typeface="Canva Sans Bold"/>
                <a:ea typeface="Canva Sans Bold"/>
                <a:cs typeface="Canva Sans Bold"/>
                <a:sym typeface="Canva Sans Bold"/>
              </a:rPr>
              <a:t>Universal approach to teaching and learning as a system​ </a:t>
            </a:r>
          </a:p>
          <a:p>
            <a:pPr marL="633000" lvl="1" indent="-316500" algn="l">
              <a:lnSpc>
                <a:spcPts val="3518"/>
              </a:lnSpc>
              <a:spcBef>
                <a:spcPct val="0"/>
              </a:spcBef>
              <a:buFont typeface="Arial"/>
              <a:buChar char="•"/>
            </a:pPr>
            <a:r>
              <a:rPr lang="en-US" sz="2931" spc="105">
                <a:solidFill>
                  <a:srgbClr val="052A47"/>
                </a:solidFill>
                <a:latin typeface="Canva Sans Bold"/>
                <a:ea typeface="Canva Sans Bold"/>
                <a:cs typeface="Canva Sans Bold"/>
                <a:sym typeface="Canva Sans Bold"/>
              </a:rPr>
              <a:t>Strategic focus on professional development​ </a:t>
            </a:r>
          </a:p>
          <a:p>
            <a:pPr marL="633000" lvl="1" indent="-316500" algn="l">
              <a:lnSpc>
                <a:spcPts val="3518"/>
              </a:lnSpc>
              <a:spcBef>
                <a:spcPct val="0"/>
              </a:spcBef>
              <a:buFont typeface="Arial"/>
              <a:buChar char="•"/>
            </a:pPr>
            <a:r>
              <a:rPr lang="en-US" sz="2931" spc="105">
                <a:solidFill>
                  <a:srgbClr val="052A47"/>
                </a:solidFill>
                <a:latin typeface="Canva Sans Bold"/>
                <a:ea typeface="Canva Sans Bold"/>
                <a:cs typeface="Canva Sans Bold"/>
                <a:sym typeface="Canva Sans Bold"/>
              </a:rPr>
              <a:t>Commitment of minimum 3-5 years in staff development &amp; implementation​ </a:t>
            </a:r>
          </a:p>
          <a:p>
            <a:pPr marL="633000" lvl="1" indent="-316500" algn="l">
              <a:lnSpc>
                <a:spcPts val="3518"/>
              </a:lnSpc>
              <a:spcBef>
                <a:spcPct val="0"/>
              </a:spcBef>
              <a:buFont typeface="Arial"/>
              <a:buChar char="•"/>
            </a:pPr>
            <a:r>
              <a:rPr lang="en-US" sz="2931" spc="105">
                <a:solidFill>
                  <a:srgbClr val="052A47"/>
                </a:solidFill>
                <a:latin typeface="Canva Sans Bold"/>
                <a:ea typeface="Canva Sans Bold"/>
                <a:cs typeface="Canva Sans Bold"/>
                <a:sym typeface="Canva Sans Bold"/>
              </a:rPr>
              <a:t>Lazer Focus on Instruction, Systems, Leadership and Culture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0739" y="243384"/>
            <a:ext cx="17986522" cy="10287000"/>
          </a:xfrm>
          <a:custGeom>
            <a:avLst/>
            <a:gdLst/>
            <a:ahLst/>
            <a:cxnLst/>
            <a:rect l="l" t="t" r="r" b="b"/>
            <a:pathLst>
              <a:path w="17986522" h="10287000">
                <a:moveTo>
                  <a:pt x="0" y="0"/>
                </a:moveTo>
                <a:lnTo>
                  <a:pt x="17986522" y="0"/>
                </a:lnTo>
                <a:lnTo>
                  <a:pt x="17986522" y="10287000"/>
                </a:lnTo>
                <a:lnTo>
                  <a:pt x="0" y="10287000"/>
                </a:lnTo>
                <a:lnTo>
                  <a:pt x="0" y="0"/>
                </a:lnTo>
                <a:close/>
              </a:path>
            </a:pathLst>
          </a:custGeom>
          <a:blipFill>
            <a:blip r:embed="rId2"/>
            <a:stretch>
              <a:fillRect l="-791" r="-791" b="-2887"/>
            </a:stretch>
          </a:blipFill>
        </p:spPr>
        <p:txBody>
          <a:bodyPr/>
          <a:lstStyle/>
          <a:p>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329351"/>
          </a:xfrm>
          <a:custGeom>
            <a:avLst/>
            <a:gdLst/>
            <a:ahLst/>
            <a:cxnLst/>
            <a:rect l="l" t="t" r="r" b="b"/>
            <a:pathLst>
              <a:path w="18288000" h="10329351">
                <a:moveTo>
                  <a:pt x="0" y="0"/>
                </a:moveTo>
                <a:lnTo>
                  <a:pt x="18288000" y="0"/>
                </a:lnTo>
                <a:lnTo>
                  <a:pt x="18288000" y="10329351"/>
                </a:lnTo>
                <a:lnTo>
                  <a:pt x="0" y="10329351"/>
                </a:lnTo>
                <a:lnTo>
                  <a:pt x="0" y="0"/>
                </a:lnTo>
                <a:close/>
              </a:path>
            </a:pathLst>
          </a:custGeom>
          <a:blipFill>
            <a:blip r:embed="rId2"/>
            <a:stretch>
              <a:fillRect l="-3693" t="-5739" r="-1880"/>
            </a:stretch>
          </a:blipFill>
        </p:spPr>
        <p:txBody>
          <a:bodyPr/>
          <a:lstStyle/>
          <a:p>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28110" y="314172"/>
            <a:ext cx="17631779" cy="9788461"/>
          </a:xfrm>
          <a:custGeom>
            <a:avLst/>
            <a:gdLst/>
            <a:ahLst/>
            <a:cxnLst/>
            <a:rect l="l" t="t" r="r" b="b"/>
            <a:pathLst>
              <a:path w="17631779" h="9788461">
                <a:moveTo>
                  <a:pt x="0" y="0"/>
                </a:moveTo>
                <a:lnTo>
                  <a:pt x="17631780" y="0"/>
                </a:lnTo>
                <a:lnTo>
                  <a:pt x="17631780" y="9788461"/>
                </a:lnTo>
                <a:lnTo>
                  <a:pt x="0" y="9788461"/>
                </a:lnTo>
                <a:lnTo>
                  <a:pt x="0" y="0"/>
                </a:lnTo>
                <a:close/>
              </a:path>
            </a:pathLst>
          </a:custGeom>
          <a:blipFill>
            <a:blip r:embed="rId2"/>
            <a:stretch>
              <a:fillRect l="-4901" t="-2998" r="-2969" b="-6962"/>
            </a:stretch>
          </a:blipFill>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65249" y="-864"/>
            <a:ext cx="17894988" cy="10287864"/>
          </a:xfrm>
          <a:custGeom>
            <a:avLst/>
            <a:gdLst/>
            <a:ahLst/>
            <a:cxnLst/>
            <a:rect l="l" t="t" r="r" b="b"/>
            <a:pathLst>
              <a:path w="17894988" h="10287864">
                <a:moveTo>
                  <a:pt x="0" y="0"/>
                </a:moveTo>
                <a:lnTo>
                  <a:pt x="17894988" y="0"/>
                </a:lnTo>
                <a:lnTo>
                  <a:pt x="17894988" y="10287864"/>
                </a:lnTo>
                <a:lnTo>
                  <a:pt x="0" y="10287864"/>
                </a:lnTo>
                <a:lnTo>
                  <a:pt x="0" y="0"/>
                </a:lnTo>
                <a:close/>
              </a:path>
            </a:pathLst>
          </a:custGeom>
          <a:blipFill>
            <a:blip r:embed="rId2"/>
            <a:stretch>
              <a:fillRect l="-1503" r="-143"/>
            </a:stretch>
          </a:blipFill>
        </p:spPr>
        <p:txBody>
          <a:bodyPr/>
          <a:lstStyle/>
          <a:p>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65423" y="4123120"/>
            <a:ext cx="526554" cy="532663"/>
            <a:chOff x="0" y="0"/>
            <a:chExt cx="119806" cy="121196"/>
          </a:xfrm>
        </p:grpSpPr>
        <p:sp>
          <p:nvSpPr>
            <p:cNvPr id="3" name="Freeform 3"/>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4" name="TextBox 4"/>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CA</a:t>
              </a:r>
            </a:p>
          </p:txBody>
        </p:sp>
      </p:grpSp>
      <p:grpSp>
        <p:nvGrpSpPr>
          <p:cNvPr id="5" name="Group 5"/>
          <p:cNvGrpSpPr/>
          <p:nvPr/>
        </p:nvGrpSpPr>
        <p:grpSpPr>
          <a:xfrm>
            <a:off x="765423" y="5143500"/>
            <a:ext cx="526554" cy="532663"/>
            <a:chOff x="0" y="0"/>
            <a:chExt cx="119806" cy="121196"/>
          </a:xfrm>
        </p:grpSpPr>
        <p:sp>
          <p:nvSpPr>
            <p:cNvPr id="6" name="Freeform 6"/>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7" name="TextBox 7"/>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CL</a:t>
              </a:r>
            </a:p>
          </p:txBody>
        </p:sp>
      </p:grpSp>
      <p:grpSp>
        <p:nvGrpSpPr>
          <p:cNvPr id="8" name="Group 8"/>
          <p:cNvGrpSpPr/>
          <p:nvPr/>
        </p:nvGrpSpPr>
        <p:grpSpPr>
          <a:xfrm>
            <a:off x="765423" y="6394806"/>
            <a:ext cx="526554" cy="532663"/>
            <a:chOff x="0" y="0"/>
            <a:chExt cx="119806" cy="121196"/>
          </a:xfrm>
        </p:grpSpPr>
        <p:sp>
          <p:nvSpPr>
            <p:cNvPr id="9" name="Freeform 9"/>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10" name="TextBox 10"/>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BC</a:t>
              </a:r>
            </a:p>
          </p:txBody>
        </p:sp>
      </p:grpSp>
      <p:grpSp>
        <p:nvGrpSpPr>
          <p:cNvPr id="11" name="Group 11"/>
          <p:cNvGrpSpPr/>
          <p:nvPr/>
        </p:nvGrpSpPr>
        <p:grpSpPr>
          <a:xfrm>
            <a:off x="765423" y="7690849"/>
            <a:ext cx="526554" cy="532663"/>
            <a:chOff x="0" y="0"/>
            <a:chExt cx="119806" cy="121196"/>
          </a:xfrm>
        </p:grpSpPr>
        <p:sp>
          <p:nvSpPr>
            <p:cNvPr id="12" name="Freeform 12"/>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13" name="TextBox 13"/>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BC</a:t>
              </a:r>
            </a:p>
          </p:txBody>
        </p:sp>
      </p:grpSp>
      <p:grpSp>
        <p:nvGrpSpPr>
          <p:cNvPr id="14" name="Group 14"/>
          <p:cNvGrpSpPr/>
          <p:nvPr/>
        </p:nvGrpSpPr>
        <p:grpSpPr>
          <a:xfrm>
            <a:off x="765423" y="8601201"/>
            <a:ext cx="526554" cy="532663"/>
            <a:chOff x="0" y="0"/>
            <a:chExt cx="119806" cy="121196"/>
          </a:xfrm>
        </p:grpSpPr>
        <p:sp>
          <p:nvSpPr>
            <p:cNvPr id="15" name="Freeform 15"/>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16" name="TextBox 16"/>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ED</a:t>
              </a:r>
            </a:p>
          </p:txBody>
        </p:sp>
      </p:grpSp>
      <p:grpSp>
        <p:nvGrpSpPr>
          <p:cNvPr id="17" name="Group 17"/>
          <p:cNvGrpSpPr/>
          <p:nvPr/>
        </p:nvGrpSpPr>
        <p:grpSpPr>
          <a:xfrm>
            <a:off x="5296448" y="4081173"/>
            <a:ext cx="526554" cy="532663"/>
            <a:chOff x="0" y="0"/>
            <a:chExt cx="119806" cy="121196"/>
          </a:xfrm>
        </p:grpSpPr>
        <p:sp>
          <p:nvSpPr>
            <p:cNvPr id="18" name="Freeform 18"/>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19" name="TextBox 19"/>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CA</a:t>
              </a:r>
            </a:p>
          </p:txBody>
        </p:sp>
      </p:grpSp>
      <p:grpSp>
        <p:nvGrpSpPr>
          <p:cNvPr id="20" name="Group 20"/>
          <p:cNvGrpSpPr/>
          <p:nvPr/>
        </p:nvGrpSpPr>
        <p:grpSpPr>
          <a:xfrm>
            <a:off x="5296448" y="5009985"/>
            <a:ext cx="526554" cy="532663"/>
            <a:chOff x="0" y="0"/>
            <a:chExt cx="119806" cy="121196"/>
          </a:xfrm>
        </p:grpSpPr>
        <p:sp>
          <p:nvSpPr>
            <p:cNvPr id="21" name="Freeform 21"/>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22" name="TextBox 22"/>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PR</a:t>
              </a:r>
            </a:p>
          </p:txBody>
        </p:sp>
      </p:grpSp>
      <p:sp>
        <p:nvSpPr>
          <p:cNvPr id="23" name="Freeform 23"/>
          <p:cNvSpPr/>
          <p:nvPr/>
        </p:nvSpPr>
        <p:spPr>
          <a:xfrm>
            <a:off x="9595777" y="876348"/>
            <a:ext cx="8476683" cy="8473151"/>
          </a:xfrm>
          <a:custGeom>
            <a:avLst/>
            <a:gdLst/>
            <a:ahLst/>
            <a:cxnLst/>
            <a:rect l="l" t="t" r="r" b="b"/>
            <a:pathLst>
              <a:path w="8476683" h="8473151">
                <a:moveTo>
                  <a:pt x="0" y="0"/>
                </a:moveTo>
                <a:lnTo>
                  <a:pt x="8476683" y="0"/>
                </a:lnTo>
                <a:lnTo>
                  <a:pt x="8476683" y="8473151"/>
                </a:lnTo>
                <a:lnTo>
                  <a:pt x="0" y="8473151"/>
                </a:lnTo>
                <a:lnTo>
                  <a:pt x="0" y="0"/>
                </a:lnTo>
                <a:close/>
              </a:path>
            </a:pathLst>
          </a:custGeom>
          <a:blipFill>
            <a:blip r:embed="rId2"/>
            <a:stretch>
              <a:fillRect/>
            </a:stretch>
          </a:blipFill>
        </p:spPr>
        <p:txBody>
          <a:bodyPr/>
          <a:lstStyle/>
          <a:p>
            <a:endParaRPr lang="en-US"/>
          </a:p>
        </p:txBody>
      </p:sp>
      <p:grpSp>
        <p:nvGrpSpPr>
          <p:cNvPr id="24" name="Group 24"/>
          <p:cNvGrpSpPr/>
          <p:nvPr/>
        </p:nvGrpSpPr>
        <p:grpSpPr>
          <a:xfrm>
            <a:off x="13955786" y="-254854"/>
            <a:ext cx="4632524" cy="10815226"/>
            <a:chOff x="0" y="0"/>
            <a:chExt cx="1220089" cy="2848455"/>
          </a:xfrm>
        </p:grpSpPr>
        <p:sp>
          <p:nvSpPr>
            <p:cNvPr id="25" name="Freeform 25"/>
            <p:cNvSpPr/>
            <p:nvPr/>
          </p:nvSpPr>
          <p:spPr>
            <a:xfrm>
              <a:off x="0" y="0"/>
              <a:ext cx="1220089" cy="2848455"/>
            </a:xfrm>
            <a:custGeom>
              <a:avLst/>
              <a:gdLst/>
              <a:ahLst/>
              <a:cxnLst/>
              <a:rect l="l" t="t" r="r" b="b"/>
              <a:pathLst>
                <a:path w="1220089" h="2848455">
                  <a:moveTo>
                    <a:pt x="0" y="0"/>
                  </a:moveTo>
                  <a:lnTo>
                    <a:pt x="1220089" y="0"/>
                  </a:lnTo>
                  <a:lnTo>
                    <a:pt x="1220089" y="2848455"/>
                  </a:lnTo>
                  <a:lnTo>
                    <a:pt x="0" y="2848455"/>
                  </a:lnTo>
                  <a:close/>
                </a:path>
              </a:pathLst>
            </a:custGeom>
            <a:solidFill>
              <a:srgbClr val="08377C"/>
            </a:solidFill>
          </p:spPr>
          <p:txBody>
            <a:bodyPr/>
            <a:lstStyle/>
            <a:p>
              <a:endParaRPr lang="en-US"/>
            </a:p>
          </p:txBody>
        </p:sp>
        <p:sp>
          <p:nvSpPr>
            <p:cNvPr id="26" name="TextBox 26"/>
            <p:cNvSpPr txBox="1"/>
            <p:nvPr/>
          </p:nvSpPr>
          <p:spPr>
            <a:xfrm>
              <a:off x="0" y="-47625"/>
              <a:ext cx="1220089" cy="2896080"/>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10292147" y="1635671"/>
            <a:ext cx="7015658" cy="7015658"/>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8377C"/>
            </a:solidFill>
            <a:ln cap="sq">
              <a:noFill/>
              <a:prstDash val="solid"/>
              <a:miter/>
            </a:ln>
          </p:spPr>
          <p:txBody>
            <a:bodyPr/>
            <a:lstStyle/>
            <a:p>
              <a:endParaRPr lang="en-US"/>
            </a:p>
          </p:txBody>
        </p:sp>
        <p:sp>
          <p:nvSpPr>
            <p:cNvPr id="29" name="TextBox 29"/>
            <p:cNvSpPr txBox="1"/>
            <p:nvPr/>
          </p:nvSpPr>
          <p:spPr>
            <a:xfrm>
              <a:off x="76200" y="38100"/>
              <a:ext cx="660400" cy="698500"/>
            </a:xfrm>
            <a:prstGeom prst="rect">
              <a:avLst/>
            </a:prstGeom>
          </p:spPr>
          <p:txBody>
            <a:bodyPr lIns="50800" tIns="50800" rIns="50800" bIns="50800" rtlCol="0" anchor="ctr"/>
            <a:lstStyle/>
            <a:p>
              <a:pPr marL="0" lvl="0" indent="0" algn="ctr">
                <a:lnSpc>
                  <a:spcPts val="3079"/>
                </a:lnSpc>
                <a:spcBef>
                  <a:spcPct val="0"/>
                </a:spcBef>
              </a:pPr>
              <a:endParaRPr/>
            </a:p>
          </p:txBody>
        </p:sp>
      </p:grpSp>
      <p:grpSp>
        <p:nvGrpSpPr>
          <p:cNvPr id="30" name="Group 30"/>
          <p:cNvGrpSpPr/>
          <p:nvPr/>
        </p:nvGrpSpPr>
        <p:grpSpPr>
          <a:xfrm>
            <a:off x="9908253" y="1828196"/>
            <a:ext cx="7716676" cy="7163271"/>
            <a:chOff x="0" y="0"/>
            <a:chExt cx="6955139" cy="6456349"/>
          </a:xfrm>
        </p:grpSpPr>
        <p:sp>
          <p:nvSpPr>
            <p:cNvPr id="31" name="Freeform 31"/>
            <p:cNvSpPr/>
            <p:nvPr/>
          </p:nvSpPr>
          <p:spPr>
            <a:xfrm>
              <a:off x="0" y="0"/>
              <a:ext cx="6955139" cy="6456349"/>
            </a:xfrm>
            <a:custGeom>
              <a:avLst/>
              <a:gdLst/>
              <a:ahLst/>
              <a:cxnLst/>
              <a:rect l="l" t="t" r="r" b="b"/>
              <a:pathLst>
                <a:path w="6955139" h="6456349">
                  <a:moveTo>
                    <a:pt x="6955139" y="3228213"/>
                  </a:moveTo>
                  <a:cubicBezTo>
                    <a:pt x="6955139" y="5011012"/>
                    <a:pt x="5398148" y="6456349"/>
                    <a:pt x="3477570" y="6456349"/>
                  </a:cubicBezTo>
                  <a:cubicBezTo>
                    <a:pt x="1556964" y="6456349"/>
                    <a:pt x="0" y="5011012"/>
                    <a:pt x="0" y="3228213"/>
                  </a:cubicBezTo>
                  <a:cubicBezTo>
                    <a:pt x="0" y="1445324"/>
                    <a:pt x="1556964" y="0"/>
                    <a:pt x="3477570" y="0"/>
                  </a:cubicBezTo>
                  <a:cubicBezTo>
                    <a:pt x="5398176" y="0"/>
                    <a:pt x="6955139" y="1445324"/>
                    <a:pt x="6955139" y="3228213"/>
                  </a:cubicBezTo>
                  <a:close/>
                </a:path>
              </a:pathLst>
            </a:custGeom>
            <a:blipFill>
              <a:blip r:embed="rId3"/>
              <a:stretch>
                <a:fillRect l="-11810" r="-11810"/>
              </a:stretch>
            </a:blipFill>
          </p:spPr>
          <p:txBody>
            <a:bodyPr/>
            <a:lstStyle/>
            <a:p>
              <a:endParaRPr lang="en-US"/>
            </a:p>
          </p:txBody>
        </p:sp>
      </p:grpSp>
      <p:grpSp>
        <p:nvGrpSpPr>
          <p:cNvPr id="32" name="Group 32"/>
          <p:cNvGrpSpPr/>
          <p:nvPr/>
        </p:nvGrpSpPr>
        <p:grpSpPr>
          <a:xfrm>
            <a:off x="5332086" y="6230051"/>
            <a:ext cx="526554" cy="532663"/>
            <a:chOff x="0" y="0"/>
            <a:chExt cx="119806" cy="121196"/>
          </a:xfrm>
        </p:grpSpPr>
        <p:sp>
          <p:nvSpPr>
            <p:cNvPr id="33" name="Freeform 33"/>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34" name="TextBox 34"/>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a:ea typeface="Montserrat Classic"/>
                  <a:cs typeface="Montserrat Classic"/>
                  <a:sym typeface="Montserrat Classic"/>
                </a:rPr>
                <a:t>PR</a:t>
              </a:r>
            </a:p>
          </p:txBody>
        </p:sp>
      </p:grpSp>
      <p:sp>
        <p:nvSpPr>
          <p:cNvPr id="35" name="Freeform 35"/>
          <p:cNvSpPr/>
          <p:nvPr/>
        </p:nvSpPr>
        <p:spPr>
          <a:xfrm rot="-5400000">
            <a:off x="11913575" y="3546946"/>
            <a:ext cx="7715094" cy="3707614"/>
          </a:xfrm>
          <a:custGeom>
            <a:avLst/>
            <a:gdLst/>
            <a:ahLst/>
            <a:cxnLst/>
            <a:rect l="l" t="t" r="r" b="b"/>
            <a:pathLst>
              <a:path w="7715094" h="3707614">
                <a:moveTo>
                  <a:pt x="0" y="0"/>
                </a:moveTo>
                <a:lnTo>
                  <a:pt x="7715094" y="0"/>
                </a:lnTo>
                <a:lnTo>
                  <a:pt x="7715094" y="3707614"/>
                </a:lnTo>
                <a:lnTo>
                  <a:pt x="0" y="3707614"/>
                </a:lnTo>
                <a:lnTo>
                  <a:pt x="0" y="0"/>
                </a:lnTo>
                <a:close/>
              </a:path>
            </a:pathLst>
          </a:custGeom>
          <a:blipFill>
            <a:blip r:embed="rId4">
              <a:extLst>
                <a:ext uri="{96DAC541-7B7A-43D3-8B79-37D633B846F1}">
                  <asvg:svgBlip xmlns:asvg="http://schemas.microsoft.com/office/drawing/2016/SVG/main" r:embed="rId5"/>
                </a:ext>
              </a:extLst>
            </a:blip>
            <a:stretch>
              <a:fillRect t="-5935"/>
            </a:stretch>
          </a:blipFill>
        </p:spPr>
        <p:txBody>
          <a:bodyPr/>
          <a:lstStyle/>
          <a:p>
            <a:endParaRPr lang="en-US"/>
          </a:p>
        </p:txBody>
      </p:sp>
      <p:sp>
        <p:nvSpPr>
          <p:cNvPr id="36" name="TextBox 36"/>
          <p:cNvSpPr txBox="1"/>
          <p:nvPr/>
        </p:nvSpPr>
        <p:spPr>
          <a:xfrm>
            <a:off x="191171" y="2458304"/>
            <a:ext cx="9585600" cy="775145"/>
          </a:xfrm>
          <a:prstGeom prst="rect">
            <a:avLst/>
          </a:prstGeom>
        </p:spPr>
        <p:txBody>
          <a:bodyPr lIns="0" tIns="0" rIns="0" bIns="0" rtlCol="0" anchor="t">
            <a:spAutoFit/>
          </a:bodyPr>
          <a:lstStyle/>
          <a:p>
            <a:pPr marL="0" lvl="0" indent="0" algn="l">
              <a:lnSpc>
                <a:spcPts val="6042"/>
              </a:lnSpc>
              <a:spcBef>
                <a:spcPct val="0"/>
              </a:spcBef>
            </a:pPr>
            <a:r>
              <a:rPr lang="en-US" sz="5035" spc="181">
                <a:solidFill>
                  <a:srgbClr val="2A2E3A"/>
                </a:solidFill>
                <a:latin typeface="Montserrat Classic Bold"/>
                <a:ea typeface="Montserrat Classic Bold"/>
                <a:cs typeface="Montserrat Classic Bold"/>
                <a:sym typeface="Montserrat Classic Bold"/>
              </a:rPr>
              <a:t>Kristifer Jackson, Chair </a:t>
            </a:r>
          </a:p>
        </p:txBody>
      </p:sp>
      <p:sp>
        <p:nvSpPr>
          <p:cNvPr id="37" name="TextBox 37"/>
          <p:cNvSpPr txBox="1"/>
          <p:nvPr/>
        </p:nvSpPr>
        <p:spPr>
          <a:xfrm>
            <a:off x="1479302" y="4107916"/>
            <a:ext cx="3626646" cy="505921"/>
          </a:xfrm>
          <a:prstGeom prst="rect">
            <a:avLst/>
          </a:prstGeom>
        </p:spPr>
        <p:txBody>
          <a:bodyPr lIns="0" tIns="0" rIns="0" bIns="0" rtlCol="0" anchor="t">
            <a:spAutoFit/>
          </a:bodyPr>
          <a:lstStyle/>
          <a:p>
            <a:pPr marL="0" lvl="0" indent="0" algn="l">
              <a:lnSpc>
                <a:spcPts val="4139"/>
              </a:lnSpc>
            </a:pPr>
            <a:r>
              <a:rPr lang="en-US" sz="2956" spc="88">
                <a:solidFill>
                  <a:srgbClr val="2A2E3A"/>
                </a:solidFill>
                <a:latin typeface="Montserrat"/>
                <a:ea typeface="Montserrat"/>
                <a:cs typeface="Montserrat"/>
                <a:sym typeface="Montserrat"/>
              </a:rPr>
              <a:t>Mykisha Atisele</a:t>
            </a:r>
          </a:p>
        </p:txBody>
      </p:sp>
      <p:sp>
        <p:nvSpPr>
          <p:cNvPr id="38" name="TextBox 38"/>
          <p:cNvSpPr txBox="1"/>
          <p:nvPr/>
        </p:nvSpPr>
        <p:spPr>
          <a:xfrm>
            <a:off x="1479302" y="4877632"/>
            <a:ext cx="3113517" cy="1029796"/>
          </a:xfrm>
          <a:prstGeom prst="rect">
            <a:avLst/>
          </a:prstGeom>
        </p:spPr>
        <p:txBody>
          <a:bodyPr lIns="0" tIns="0" rIns="0" bIns="0" rtlCol="0" anchor="t">
            <a:spAutoFit/>
          </a:bodyPr>
          <a:lstStyle/>
          <a:p>
            <a:pPr marL="0" lvl="0" indent="0" algn="l">
              <a:lnSpc>
                <a:spcPts val="4139"/>
              </a:lnSpc>
            </a:pPr>
            <a:r>
              <a:rPr lang="en-US" sz="2956" spc="88">
                <a:solidFill>
                  <a:srgbClr val="2A2E3A"/>
                </a:solidFill>
                <a:latin typeface="Montserrat"/>
                <a:ea typeface="Montserrat"/>
                <a:cs typeface="Montserrat"/>
                <a:sym typeface="Montserrat"/>
              </a:rPr>
              <a:t>Keith Long, Disrict 6</a:t>
            </a:r>
          </a:p>
        </p:txBody>
      </p:sp>
      <p:sp>
        <p:nvSpPr>
          <p:cNvPr id="39" name="TextBox 39"/>
          <p:cNvSpPr txBox="1"/>
          <p:nvPr/>
        </p:nvSpPr>
        <p:spPr>
          <a:xfrm>
            <a:off x="1479302" y="6246546"/>
            <a:ext cx="3113517" cy="984711"/>
          </a:xfrm>
          <a:prstGeom prst="rect">
            <a:avLst/>
          </a:prstGeom>
        </p:spPr>
        <p:txBody>
          <a:bodyPr lIns="0" tIns="0" rIns="0" bIns="0" rtlCol="0" anchor="t">
            <a:spAutoFit/>
          </a:bodyPr>
          <a:lstStyle/>
          <a:p>
            <a:pPr marL="0" lvl="0" indent="0" algn="l">
              <a:lnSpc>
                <a:spcPts val="3999"/>
              </a:lnSpc>
            </a:pPr>
            <a:r>
              <a:rPr lang="en-US" sz="2856" spc="85">
                <a:solidFill>
                  <a:srgbClr val="2A2E3A"/>
                </a:solidFill>
                <a:latin typeface="Montserrat"/>
                <a:ea typeface="Montserrat"/>
                <a:cs typeface="Montserrat"/>
                <a:sym typeface="Montserrat"/>
              </a:rPr>
              <a:t>Karen Michaels, Vice Chair</a:t>
            </a:r>
          </a:p>
        </p:txBody>
      </p:sp>
      <p:sp>
        <p:nvSpPr>
          <p:cNvPr id="40" name="TextBox 40"/>
          <p:cNvSpPr txBox="1"/>
          <p:nvPr/>
        </p:nvSpPr>
        <p:spPr>
          <a:xfrm>
            <a:off x="1479302" y="7703429"/>
            <a:ext cx="3230019" cy="472900"/>
          </a:xfrm>
          <a:prstGeom prst="rect">
            <a:avLst/>
          </a:prstGeom>
        </p:spPr>
        <p:txBody>
          <a:bodyPr lIns="0" tIns="0" rIns="0" bIns="0" rtlCol="0" anchor="t">
            <a:spAutoFit/>
          </a:bodyPr>
          <a:lstStyle/>
          <a:p>
            <a:pPr marL="0" lvl="0" indent="0" algn="l">
              <a:lnSpc>
                <a:spcPts val="3859"/>
              </a:lnSpc>
            </a:pPr>
            <a:r>
              <a:rPr lang="en-US" sz="2756" spc="82">
                <a:solidFill>
                  <a:srgbClr val="2A2E3A"/>
                </a:solidFill>
                <a:latin typeface="Montserrat"/>
                <a:ea typeface="Montserrat"/>
                <a:cs typeface="Montserrat"/>
                <a:sym typeface="Montserrat"/>
              </a:rPr>
              <a:t>Dr. Guido Minaya</a:t>
            </a:r>
          </a:p>
        </p:txBody>
      </p:sp>
      <p:sp>
        <p:nvSpPr>
          <p:cNvPr id="41" name="TextBox 41"/>
          <p:cNvSpPr txBox="1"/>
          <p:nvPr/>
        </p:nvSpPr>
        <p:spPr>
          <a:xfrm>
            <a:off x="1549730" y="8598142"/>
            <a:ext cx="3485790" cy="471996"/>
          </a:xfrm>
          <a:prstGeom prst="rect">
            <a:avLst/>
          </a:prstGeom>
        </p:spPr>
        <p:txBody>
          <a:bodyPr lIns="0" tIns="0" rIns="0" bIns="0" rtlCol="0" anchor="t">
            <a:spAutoFit/>
          </a:bodyPr>
          <a:lstStyle/>
          <a:p>
            <a:pPr marL="0" lvl="0" indent="0" algn="l">
              <a:lnSpc>
                <a:spcPts val="3909"/>
              </a:lnSpc>
            </a:pPr>
            <a:r>
              <a:rPr lang="en-US" sz="2792" spc="83">
                <a:solidFill>
                  <a:srgbClr val="2A2E3A"/>
                </a:solidFill>
                <a:latin typeface="Montserrat"/>
                <a:ea typeface="Montserrat"/>
                <a:cs typeface="Montserrat"/>
                <a:sym typeface="Montserrat"/>
              </a:rPr>
              <a:t>Charles Pease</a:t>
            </a:r>
          </a:p>
        </p:txBody>
      </p:sp>
      <p:sp>
        <p:nvSpPr>
          <p:cNvPr id="42" name="TextBox 42"/>
          <p:cNvSpPr txBox="1"/>
          <p:nvPr/>
        </p:nvSpPr>
        <p:spPr>
          <a:xfrm>
            <a:off x="6013502" y="4065970"/>
            <a:ext cx="3257190" cy="505921"/>
          </a:xfrm>
          <a:prstGeom prst="rect">
            <a:avLst/>
          </a:prstGeom>
        </p:spPr>
        <p:txBody>
          <a:bodyPr lIns="0" tIns="0" rIns="0" bIns="0" rtlCol="0" anchor="t">
            <a:spAutoFit/>
          </a:bodyPr>
          <a:lstStyle/>
          <a:p>
            <a:pPr marL="0" lvl="0" indent="0" algn="l">
              <a:lnSpc>
                <a:spcPts val="4139"/>
              </a:lnSpc>
            </a:pPr>
            <a:r>
              <a:rPr lang="en-US" sz="2956" spc="88">
                <a:solidFill>
                  <a:srgbClr val="2A2E3A"/>
                </a:solidFill>
                <a:latin typeface="Montserrat"/>
                <a:ea typeface="Montserrat"/>
                <a:cs typeface="Montserrat"/>
                <a:sym typeface="Montserrat"/>
              </a:rPr>
              <a:t>Cathy Stout</a:t>
            </a:r>
          </a:p>
        </p:txBody>
      </p:sp>
      <p:sp>
        <p:nvSpPr>
          <p:cNvPr id="43" name="TextBox 43"/>
          <p:cNvSpPr txBox="1"/>
          <p:nvPr/>
        </p:nvSpPr>
        <p:spPr>
          <a:xfrm>
            <a:off x="6013502" y="4962360"/>
            <a:ext cx="4019793" cy="984711"/>
          </a:xfrm>
          <a:prstGeom prst="rect">
            <a:avLst/>
          </a:prstGeom>
        </p:spPr>
        <p:txBody>
          <a:bodyPr lIns="0" tIns="0" rIns="0" bIns="0" rtlCol="0" anchor="t">
            <a:spAutoFit/>
          </a:bodyPr>
          <a:lstStyle/>
          <a:p>
            <a:pPr marL="0" lvl="0" indent="0" algn="l">
              <a:lnSpc>
                <a:spcPts val="3999"/>
              </a:lnSpc>
            </a:pPr>
            <a:r>
              <a:rPr lang="en-US" sz="2856" spc="85">
                <a:solidFill>
                  <a:srgbClr val="2A2E3A"/>
                </a:solidFill>
                <a:latin typeface="Montserrat"/>
                <a:ea typeface="Montserrat"/>
                <a:cs typeface="Montserrat"/>
                <a:sym typeface="Montserrat"/>
              </a:rPr>
              <a:t>Jennifer Hoagland, PR/OHS</a:t>
            </a:r>
          </a:p>
        </p:txBody>
      </p:sp>
      <p:sp>
        <p:nvSpPr>
          <p:cNvPr id="44" name="TextBox 44"/>
          <p:cNvSpPr txBox="1"/>
          <p:nvPr/>
        </p:nvSpPr>
        <p:spPr>
          <a:xfrm>
            <a:off x="6098613" y="6171128"/>
            <a:ext cx="3257190" cy="1029796"/>
          </a:xfrm>
          <a:prstGeom prst="rect">
            <a:avLst/>
          </a:prstGeom>
        </p:spPr>
        <p:txBody>
          <a:bodyPr lIns="0" tIns="0" rIns="0" bIns="0" rtlCol="0" anchor="t">
            <a:spAutoFit/>
          </a:bodyPr>
          <a:lstStyle/>
          <a:p>
            <a:pPr marL="0" lvl="0" indent="0" algn="l">
              <a:lnSpc>
                <a:spcPts val="4139"/>
              </a:lnSpc>
            </a:pPr>
            <a:r>
              <a:rPr lang="en-US" sz="2956" spc="88">
                <a:solidFill>
                  <a:srgbClr val="2A2E3A"/>
                </a:solidFill>
                <a:latin typeface="Montserrat"/>
                <a:ea typeface="Montserrat"/>
                <a:cs typeface="Montserrat"/>
                <a:sym typeface="Montserrat"/>
              </a:rPr>
              <a:t>Gregor Schade, PR/OMS</a:t>
            </a:r>
          </a:p>
        </p:txBody>
      </p:sp>
      <p:sp>
        <p:nvSpPr>
          <p:cNvPr id="45" name="TextBox 45"/>
          <p:cNvSpPr txBox="1"/>
          <p:nvPr/>
        </p:nvSpPr>
        <p:spPr>
          <a:xfrm>
            <a:off x="191171" y="752186"/>
            <a:ext cx="12692268" cy="2638425"/>
          </a:xfrm>
          <a:prstGeom prst="rect">
            <a:avLst/>
          </a:prstGeom>
        </p:spPr>
        <p:txBody>
          <a:bodyPr lIns="0" tIns="0" rIns="0" bIns="0" rtlCol="0" anchor="t">
            <a:spAutoFit/>
          </a:bodyPr>
          <a:lstStyle/>
          <a:p>
            <a:pPr algn="l">
              <a:lnSpc>
                <a:spcPts val="5991"/>
              </a:lnSpc>
            </a:pPr>
            <a:r>
              <a:rPr lang="en-US" sz="4992" spc="164">
                <a:solidFill>
                  <a:srgbClr val="08377C"/>
                </a:solidFill>
                <a:latin typeface="Montserrat Classic Bold"/>
                <a:ea typeface="Montserrat Classic Bold"/>
                <a:cs typeface="Montserrat Classic Bold"/>
                <a:sym typeface="Montserrat Classic Bold"/>
              </a:rPr>
              <a:t>OUR GOVERNING BOARD</a:t>
            </a:r>
          </a:p>
          <a:p>
            <a:pPr algn="l">
              <a:lnSpc>
                <a:spcPts val="2511"/>
              </a:lnSpc>
            </a:pPr>
            <a:r>
              <a:rPr lang="en-US" sz="2092" spc="69">
                <a:solidFill>
                  <a:srgbClr val="08377C"/>
                </a:solidFill>
                <a:latin typeface="Montserrat Classic Bold"/>
                <a:ea typeface="Montserrat Classic Bold"/>
                <a:cs typeface="Montserrat Classic Bold"/>
                <a:sym typeface="Montserrat Classic Bold"/>
              </a:rPr>
              <a:t>Board Members are appointed by City Council and serve two-year terms.</a:t>
            </a:r>
          </a:p>
          <a:p>
            <a:pPr algn="l">
              <a:lnSpc>
                <a:spcPts val="2511"/>
              </a:lnSpc>
            </a:pPr>
            <a:r>
              <a:rPr lang="en-US" sz="2092" spc="69">
                <a:solidFill>
                  <a:srgbClr val="08377C"/>
                </a:solidFill>
                <a:latin typeface="Montserrat Classic Bold"/>
                <a:ea typeface="Montserrat Classic Bold"/>
                <a:cs typeface="Montserrat Classic Bold"/>
                <a:sym typeface="Montserrat Classic Bold"/>
              </a:rPr>
              <a:t>They are certified by Florida Charter School Governance Training. </a:t>
            </a:r>
          </a:p>
          <a:p>
            <a:pPr algn="l">
              <a:lnSpc>
                <a:spcPts val="2871"/>
              </a:lnSpc>
            </a:pPr>
            <a:endParaRPr lang="en-US" sz="2092" spc="69">
              <a:solidFill>
                <a:srgbClr val="08377C"/>
              </a:solidFill>
              <a:latin typeface="Montserrat Classic Bold"/>
              <a:ea typeface="Montserrat Classic Bold"/>
              <a:cs typeface="Montserrat Classic Bold"/>
              <a:sym typeface="Montserrat Classic Bold"/>
            </a:endParaRPr>
          </a:p>
          <a:p>
            <a:pPr marL="0" lvl="0" indent="0" algn="l">
              <a:lnSpc>
                <a:spcPts val="7071"/>
              </a:lnSpc>
              <a:spcBef>
                <a:spcPct val="0"/>
              </a:spcBef>
            </a:pPr>
            <a:endParaRPr lang="en-US" sz="2092" spc="69">
              <a:solidFill>
                <a:srgbClr val="08377C"/>
              </a:solidFill>
              <a:latin typeface="Montserrat Classic Bold"/>
              <a:ea typeface="Montserrat Classic Bold"/>
              <a:cs typeface="Montserrat Classic Bold"/>
              <a:sym typeface="Montserrat Classic Bold"/>
            </a:endParaRPr>
          </a:p>
        </p:txBody>
      </p:sp>
      <p:grpSp>
        <p:nvGrpSpPr>
          <p:cNvPr id="46" name="Group 46"/>
          <p:cNvGrpSpPr/>
          <p:nvPr/>
        </p:nvGrpSpPr>
        <p:grpSpPr>
          <a:xfrm>
            <a:off x="5332086" y="7494247"/>
            <a:ext cx="526554" cy="532663"/>
            <a:chOff x="0" y="0"/>
            <a:chExt cx="119806" cy="121196"/>
          </a:xfrm>
        </p:grpSpPr>
        <p:sp>
          <p:nvSpPr>
            <p:cNvPr id="47" name="Freeform 47"/>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48" name="TextBox 48"/>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Bold"/>
                  <a:ea typeface="Montserrat Classic Bold"/>
                  <a:cs typeface="Montserrat Classic Bold"/>
                  <a:sym typeface="Montserrat Classic Bold"/>
                </a:rPr>
                <a:t>PR</a:t>
              </a:r>
            </a:p>
          </p:txBody>
        </p:sp>
      </p:grpSp>
      <p:grpSp>
        <p:nvGrpSpPr>
          <p:cNvPr id="49" name="Group 49"/>
          <p:cNvGrpSpPr/>
          <p:nvPr/>
        </p:nvGrpSpPr>
        <p:grpSpPr>
          <a:xfrm>
            <a:off x="5261234" y="8725637"/>
            <a:ext cx="526554" cy="532663"/>
            <a:chOff x="0" y="0"/>
            <a:chExt cx="119806" cy="121196"/>
          </a:xfrm>
        </p:grpSpPr>
        <p:sp>
          <p:nvSpPr>
            <p:cNvPr id="50" name="Freeform 50"/>
            <p:cNvSpPr/>
            <p:nvPr/>
          </p:nvSpPr>
          <p:spPr>
            <a:xfrm>
              <a:off x="0" y="0"/>
              <a:ext cx="119806" cy="121196"/>
            </a:xfrm>
            <a:custGeom>
              <a:avLst/>
              <a:gdLst/>
              <a:ahLst/>
              <a:cxnLst/>
              <a:rect l="l" t="t" r="r" b="b"/>
              <a:pathLst>
                <a:path w="119806" h="121196">
                  <a:moveTo>
                    <a:pt x="0" y="0"/>
                  </a:moveTo>
                  <a:lnTo>
                    <a:pt x="119806" y="0"/>
                  </a:lnTo>
                  <a:lnTo>
                    <a:pt x="119806" y="121196"/>
                  </a:lnTo>
                  <a:lnTo>
                    <a:pt x="0" y="121196"/>
                  </a:lnTo>
                  <a:close/>
                </a:path>
              </a:pathLst>
            </a:custGeom>
            <a:solidFill>
              <a:srgbClr val="08377C"/>
            </a:solidFill>
          </p:spPr>
          <p:txBody>
            <a:bodyPr/>
            <a:lstStyle/>
            <a:p>
              <a:endParaRPr lang="en-US"/>
            </a:p>
          </p:txBody>
        </p:sp>
        <p:sp>
          <p:nvSpPr>
            <p:cNvPr id="51" name="TextBox 51"/>
            <p:cNvSpPr txBox="1"/>
            <p:nvPr/>
          </p:nvSpPr>
          <p:spPr>
            <a:xfrm>
              <a:off x="0" y="-38100"/>
              <a:ext cx="119806" cy="159296"/>
            </a:xfrm>
            <a:prstGeom prst="rect">
              <a:avLst/>
            </a:prstGeom>
          </p:spPr>
          <p:txBody>
            <a:bodyPr lIns="50800" tIns="50800" rIns="50800" bIns="50800" rtlCol="0" anchor="ctr"/>
            <a:lstStyle/>
            <a:p>
              <a:pPr algn="ctr">
                <a:lnSpc>
                  <a:spcPts val="3079"/>
                </a:lnSpc>
              </a:pPr>
              <a:r>
                <a:rPr lang="en-US" sz="2199">
                  <a:solidFill>
                    <a:srgbClr val="FFFFFF"/>
                  </a:solidFill>
                  <a:latin typeface="Montserrat Classic Bold"/>
                  <a:ea typeface="Montserrat Classic Bold"/>
                  <a:cs typeface="Montserrat Classic Bold"/>
                  <a:sym typeface="Montserrat Classic Bold"/>
                </a:rPr>
                <a:t>PR</a:t>
              </a:r>
            </a:p>
          </p:txBody>
        </p:sp>
      </p:grpSp>
      <p:sp>
        <p:nvSpPr>
          <p:cNvPr id="52" name="TextBox 52"/>
          <p:cNvSpPr txBox="1"/>
          <p:nvPr/>
        </p:nvSpPr>
        <p:spPr>
          <a:xfrm>
            <a:off x="6080794" y="7424981"/>
            <a:ext cx="3257190" cy="1029796"/>
          </a:xfrm>
          <a:prstGeom prst="rect">
            <a:avLst/>
          </a:prstGeom>
        </p:spPr>
        <p:txBody>
          <a:bodyPr lIns="0" tIns="0" rIns="0" bIns="0" rtlCol="0" anchor="t">
            <a:spAutoFit/>
          </a:bodyPr>
          <a:lstStyle/>
          <a:p>
            <a:pPr marL="0" lvl="0" indent="0" algn="l">
              <a:lnSpc>
                <a:spcPts val="4139"/>
              </a:lnSpc>
            </a:pPr>
            <a:r>
              <a:rPr lang="en-US" sz="2956" spc="88">
                <a:solidFill>
                  <a:srgbClr val="2A2E3A"/>
                </a:solidFill>
                <a:latin typeface="Montserrat"/>
                <a:ea typeface="Montserrat"/>
                <a:cs typeface="Montserrat"/>
                <a:sym typeface="Montserrat"/>
              </a:rPr>
              <a:t>Jose Soto PR/OES</a:t>
            </a:r>
          </a:p>
        </p:txBody>
      </p:sp>
      <p:sp>
        <p:nvSpPr>
          <p:cNvPr id="53" name="TextBox 53"/>
          <p:cNvSpPr txBox="1"/>
          <p:nvPr/>
        </p:nvSpPr>
        <p:spPr>
          <a:xfrm>
            <a:off x="6013502" y="8544051"/>
            <a:ext cx="4425432" cy="1029796"/>
          </a:xfrm>
          <a:prstGeom prst="rect">
            <a:avLst/>
          </a:prstGeom>
        </p:spPr>
        <p:txBody>
          <a:bodyPr lIns="0" tIns="0" rIns="0" bIns="0" rtlCol="0" anchor="t">
            <a:spAutoFit/>
          </a:bodyPr>
          <a:lstStyle/>
          <a:p>
            <a:pPr marL="0" lvl="0" indent="0" algn="l">
              <a:lnSpc>
                <a:spcPts val="4139"/>
              </a:lnSpc>
            </a:pPr>
            <a:r>
              <a:rPr lang="en-US" sz="2956" spc="88">
                <a:solidFill>
                  <a:srgbClr val="2A2E3A"/>
                </a:solidFill>
                <a:latin typeface="Montserrat"/>
                <a:ea typeface="Montserrat"/>
                <a:cs typeface="Montserrat"/>
                <a:sym typeface="Montserrat"/>
              </a:rPr>
              <a:t>Caroline Rouzeau, PR/OEN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519494" y="4058024"/>
            <a:ext cx="7415628" cy="1257047"/>
          </a:xfrm>
          <a:prstGeom prst="rect">
            <a:avLst/>
          </a:prstGeom>
        </p:spPr>
        <p:txBody>
          <a:bodyPr lIns="0" tIns="0" rIns="0" bIns="0" rtlCol="0" anchor="t">
            <a:spAutoFit/>
          </a:bodyPr>
          <a:lstStyle/>
          <a:p>
            <a:pPr marL="0" lvl="0" indent="0" algn="l">
              <a:lnSpc>
                <a:spcPts val="9873"/>
              </a:lnSpc>
              <a:spcBef>
                <a:spcPct val="0"/>
              </a:spcBef>
            </a:pPr>
            <a:r>
              <a:rPr lang="en-US" sz="8227" u="none" strike="noStrike" spc="296">
                <a:solidFill>
                  <a:srgbClr val="2A2E3A"/>
                </a:solidFill>
                <a:latin typeface="Montserrat Classic Bold"/>
                <a:ea typeface="Montserrat Classic Bold"/>
                <a:cs typeface="Montserrat Classic Bold"/>
                <a:sym typeface="Montserrat Classic Bold"/>
              </a:rPr>
              <a:t>Thank You!</a:t>
            </a:r>
          </a:p>
        </p:txBody>
      </p:sp>
      <p:sp>
        <p:nvSpPr>
          <p:cNvPr id="3" name="Freeform 3"/>
          <p:cNvSpPr/>
          <p:nvPr/>
        </p:nvSpPr>
        <p:spPr>
          <a:xfrm rot="5400000">
            <a:off x="8142053" y="-899719"/>
            <a:ext cx="14626818" cy="8111235"/>
          </a:xfrm>
          <a:custGeom>
            <a:avLst/>
            <a:gdLst/>
            <a:ahLst/>
            <a:cxnLst/>
            <a:rect l="l" t="t" r="r" b="b"/>
            <a:pathLst>
              <a:path w="14626818" h="8111235">
                <a:moveTo>
                  <a:pt x="0" y="0"/>
                </a:moveTo>
                <a:lnTo>
                  <a:pt x="14626818" y="0"/>
                </a:lnTo>
                <a:lnTo>
                  <a:pt x="14626818" y="8111236"/>
                </a:lnTo>
                <a:lnTo>
                  <a:pt x="0" y="8111236"/>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785</Words>
  <Application>Microsoft Office PowerPoint</Application>
  <PresentationFormat>Custom</PresentationFormat>
  <Paragraphs>177</Paragraphs>
  <Slides>57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57</vt:i4>
      </vt:variant>
    </vt:vector>
  </HeadingPairs>
  <TitlesOfParts>
    <vt:vector size="66" baseType="lpstr">
      <vt:lpstr>Montserrat</vt:lpstr>
      <vt:lpstr>Arial</vt:lpstr>
      <vt:lpstr>Arimo</vt:lpstr>
      <vt:lpstr>Canva Sans Bold</vt:lpstr>
      <vt:lpstr>Arimo Bold</vt:lpstr>
      <vt:lpstr>Calibri</vt:lpstr>
      <vt:lpstr>Montserrat Classic</vt:lpstr>
      <vt:lpstr>Montserrat Classic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Copy of Blue and White Professional Modern Company Profile Presentation</dc:title>
  <dc:creator>Kathleen Paul-Evans</dc:creator>
  <cp:lastModifiedBy>Kathleen Paul-Evans</cp:lastModifiedBy>
  <cp:revision>1</cp:revision>
  <dcterms:created xsi:type="dcterms:W3CDTF">2006-08-16T00:00:00Z</dcterms:created>
  <dcterms:modified xsi:type="dcterms:W3CDTF">2024-08-20T19:57:17Z</dcterms:modified>
  <dc:identifier>DAGNxILU61M</dc:identifier>
</cp:coreProperties>
</file>