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75" r:id="rId11"/>
    <p:sldId id="264" r:id="rId12"/>
    <p:sldId id="274" r:id="rId13"/>
    <p:sldId id="270" r:id="rId14"/>
    <p:sldId id="271" r:id="rId15"/>
    <p:sldId id="265" r:id="rId16"/>
    <p:sldId id="268" r:id="rId17"/>
    <p:sldId id="266" r:id="rId18"/>
    <p:sldId id="277" r:id="rId19"/>
    <p:sldId id="267" r:id="rId20"/>
    <p:sldId id="276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1" d="100"/>
          <a:sy n="41" d="100"/>
        </p:scale>
        <p:origin x="-1194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8D439-4CA4-433C-BCE7-507F20BDFF1A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16822-3836-439A-AFA6-3793261EA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2303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6413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a parental permission is requested, the 60 day time line takes effect.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2499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framework for teams–</a:t>
            </a:r>
            <a:r>
              <a:rPr lang="en-US" baseline="0" dirty="0" smtClean="0"/>
              <a:t> questions to answer</a:t>
            </a:r>
          </a:p>
          <a:p>
            <a:r>
              <a:rPr lang="en-US" baseline="0" dirty="0" smtClean="0"/>
              <a:t>Documents and more information at the website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83443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6407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bullet-In the case of a student with a 504 plan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bullet-the need is identified by the goals and objectives of the IEP,</a:t>
            </a:r>
            <a:r>
              <a:rPr lang="en-US" baseline="0" dirty="0" smtClean="0"/>
              <a:t> </a:t>
            </a:r>
            <a:r>
              <a:rPr lang="en-US" dirty="0" smtClean="0"/>
              <a:t>through the </a:t>
            </a:r>
            <a:r>
              <a:rPr lang="en-US" dirty="0" err="1" smtClean="0"/>
              <a:t>RtI</a:t>
            </a:r>
            <a:r>
              <a:rPr lang="en-US" dirty="0" smtClean="0"/>
              <a:t> process, or by documentation/data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8221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#2- in the interest</a:t>
            </a:r>
            <a:r>
              <a:rPr lang="en-US" baseline="0" dirty="0" smtClean="0"/>
              <a:t> of time and learning curve of the student and the teacher, looking at the currently known and available tools is the quickest option.</a:t>
            </a:r>
          </a:p>
          <a:p>
            <a:r>
              <a:rPr lang="en-US" baseline="0" dirty="0" smtClean="0"/>
              <a:t>#3- if the student is unable to be an active participate in the decision making process then the data recorded during the use of the tool should drive the team decision.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04080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4385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05472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decision on who keeps what data/ keep track on,</a:t>
            </a:r>
            <a:r>
              <a:rPr lang="en-US" baseline="0" dirty="0" smtClean="0"/>
              <a:t> is a team decision.</a:t>
            </a:r>
          </a:p>
          <a:p>
            <a:r>
              <a:rPr lang="en-US" dirty="0" smtClean="0"/>
              <a:t>Show examples for writing, reading</a:t>
            </a:r>
            <a:r>
              <a:rPr lang="en-US" baseline="0" dirty="0" smtClean="0"/>
              <a:t> and math. </a:t>
            </a:r>
          </a:p>
          <a:p>
            <a:r>
              <a:rPr lang="en-US" baseline="0" dirty="0" smtClean="0"/>
              <a:t>Research suggests learning High tech. is like learning to speak, read, write a 2</a:t>
            </a:r>
            <a:r>
              <a:rPr lang="en-US" baseline="30000" dirty="0" smtClean="0"/>
              <a:t>nd</a:t>
            </a:r>
            <a:r>
              <a:rPr lang="en-US" baseline="0" dirty="0" smtClean="0"/>
              <a:t> language. High tech is difficult for the student and the family to learn, these students are the most involved/ needy.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6908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9183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8316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16822-3836-439A-AFA6-3793261EA1B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4630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D1BE6CE-151A-4824-93EE-FA2E5AE4A547}" type="datetimeFigureOut">
              <a:rPr lang="en-US" smtClean="0"/>
              <a:pPr/>
              <a:t>12/27/2017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0EF5AA9-4998-477B-A308-41B3769296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819400"/>
            <a:ext cx="7239000" cy="762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7 elements to include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AT ASSESSMENT</a:t>
            </a:r>
            <a:endParaRPr lang="en-US" sz="6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743200" y="4191000"/>
            <a:ext cx="3962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Teresa Pinder</a:t>
            </a:r>
          </a:p>
          <a:p>
            <a:pPr algn="ctr"/>
            <a:r>
              <a:rPr lang="en-US" sz="2400" dirty="0" smtClean="0"/>
              <a:t>  </a:t>
            </a:r>
            <a:r>
              <a:rPr lang="en-US" sz="1600" dirty="0" smtClean="0"/>
              <a:t>MLS/AT, OTL/R, ATP</a:t>
            </a:r>
          </a:p>
          <a:p>
            <a:pPr algn="ctr"/>
            <a:r>
              <a:rPr lang="en-US" sz="1600" dirty="0" smtClean="0"/>
              <a:t>R-LATS-Levy</a:t>
            </a:r>
            <a:endParaRPr lang="en-US" sz="1400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rgbClr val="8CADAE">
                    <a:shade val="75000"/>
                  </a:srgbClr>
                </a:solidFill>
              </a:rPr>
              <a:t>Ongoing </a:t>
            </a:r>
            <a:r>
              <a:rPr lang="en-US" sz="6600" dirty="0">
                <a:solidFill>
                  <a:srgbClr val="8CADAE">
                    <a:shade val="75000"/>
                  </a:srgbClr>
                </a:solidFill>
              </a:rPr>
              <a:t>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D16349"/>
              </a:buClr>
            </a:pPr>
            <a:r>
              <a:rPr lang="en-US" sz="2800" dirty="0">
                <a:solidFill>
                  <a:prstClr val="black"/>
                </a:solidFill>
              </a:rPr>
              <a:t>Tool/device acquisition for trial(s)</a:t>
            </a:r>
          </a:p>
          <a:p>
            <a:pPr lvl="1">
              <a:buClr>
                <a:srgbClr val="CCB400"/>
              </a:buClr>
            </a:pPr>
            <a:r>
              <a:rPr lang="en-US" sz="2800" dirty="0">
                <a:solidFill>
                  <a:srgbClr val="646B86"/>
                </a:solidFill>
              </a:rPr>
              <a:t>Regional labs</a:t>
            </a:r>
          </a:p>
          <a:p>
            <a:pPr lvl="1">
              <a:buClr>
                <a:srgbClr val="CCB400"/>
              </a:buClr>
            </a:pPr>
            <a:r>
              <a:rPr lang="en-US" sz="2800" dirty="0">
                <a:solidFill>
                  <a:srgbClr val="646B86"/>
                </a:solidFill>
              </a:rPr>
              <a:t>State Loan </a:t>
            </a:r>
            <a:r>
              <a:rPr lang="en-US" sz="2800" dirty="0" smtClean="0">
                <a:solidFill>
                  <a:srgbClr val="646B86"/>
                </a:solidFill>
              </a:rPr>
              <a:t>Library</a:t>
            </a:r>
          </a:p>
          <a:p>
            <a:pPr lvl="1">
              <a:buClr>
                <a:srgbClr val="CCB400"/>
              </a:buClr>
            </a:pPr>
            <a:endParaRPr lang="en-US" sz="2800" dirty="0">
              <a:solidFill>
                <a:srgbClr val="646B86"/>
              </a:solidFill>
            </a:endParaRPr>
          </a:p>
          <a:p>
            <a:pPr lvl="0">
              <a:buClr>
                <a:srgbClr val="D16349"/>
              </a:buClr>
            </a:pPr>
            <a:r>
              <a:rPr lang="en-US" sz="2800" dirty="0">
                <a:solidFill>
                  <a:prstClr val="black"/>
                </a:solidFill>
              </a:rPr>
              <a:t>Training- </a:t>
            </a:r>
            <a:r>
              <a:rPr lang="en-US" sz="2800" dirty="0" smtClean="0">
                <a:solidFill>
                  <a:prstClr val="black"/>
                </a:solidFill>
              </a:rPr>
              <a:t>who provides to student</a:t>
            </a:r>
            <a:r>
              <a:rPr lang="en-US" sz="2800" dirty="0">
                <a:solidFill>
                  <a:prstClr val="black"/>
                </a:solidFill>
              </a:rPr>
              <a:t>, teacher, </a:t>
            </a:r>
            <a:r>
              <a:rPr lang="en-US" sz="2800" dirty="0" smtClean="0">
                <a:solidFill>
                  <a:prstClr val="black"/>
                </a:solidFill>
              </a:rPr>
              <a:t>family</a:t>
            </a:r>
          </a:p>
          <a:p>
            <a:pPr lvl="1">
              <a:buClr>
                <a:srgbClr val="D16349"/>
              </a:buClr>
            </a:pPr>
            <a:r>
              <a:rPr lang="en-US" sz="2300" dirty="0" smtClean="0">
                <a:solidFill>
                  <a:prstClr val="black"/>
                </a:solidFill>
              </a:rPr>
              <a:t>LATS</a:t>
            </a:r>
          </a:p>
          <a:p>
            <a:pPr lvl="1">
              <a:buClr>
                <a:srgbClr val="D16349"/>
              </a:buClr>
            </a:pPr>
            <a:r>
              <a:rPr lang="en-US" sz="2300" dirty="0" smtClean="0">
                <a:solidFill>
                  <a:prstClr val="black"/>
                </a:solidFill>
              </a:rPr>
              <a:t>R-LATS</a:t>
            </a:r>
          </a:p>
          <a:p>
            <a:pPr lvl="1">
              <a:buClr>
                <a:srgbClr val="D16349"/>
              </a:buClr>
            </a:pPr>
            <a:r>
              <a:rPr lang="en-US" sz="2300" dirty="0" smtClean="0">
                <a:solidFill>
                  <a:prstClr val="black"/>
                </a:solidFill>
              </a:rPr>
              <a:t>FDLRS</a:t>
            </a:r>
          </a:p>
          <a:p>
            <a:pPr lvl="1">
              <a:buClr>
                <a:srgbClr val="D16349"/>
              </a:buClr>
            </a:pPr>
            <a:r>
              <a:rPr lang="en-US" sz="2400" dirty="0" smtClean="0">
                <a:solidFill>
                  <a:prstClr val="black"/>
                </a:solidFill>
              </a:rPr>
              <a:t>Seminars/conferences 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969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8CADAE">
                    <a:shade val="75000"/>
                  </a:srgbClr>
                </a:solidFill>
              </a:rPr>
              <a:t>Assessment  </a:t>
            </a:r>
            <a:r>
              <a:rPr lang="en-US" sz="6000" dirty="0" smtClean="0">
                <a:solidFill>
                  <a:srgbClr val="8CADAE">
                    <a:shade val="75000"/>
                  </a:srgbClr>
                </a:solidFill>
              </a:rPr>
              <a:t>process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/>
              <a:t>Recognize this is a </a:t>
            </a:r>
            <a:r>
              <a:rPr lang="en-US" sz="3600" dirty="0" smtClean="0"/>
              <a:t>process:</a:t>
            </a:r>
          </a:p>
          <a:p>
            <a:pPr lvl="1"/>
            <a:r>
              <a:rPr lang="en-US" sz="3200" b="1" dirty="0" smtClean="0"/>
              <a:t> as </a:t>
            </a:r>
            <a:r>
              <a:rPr lang="en-US" sz="3200" b="1" dirty="0"/>
              <a:t>the student’s needs </a:t>
            </a:r>
            <a:r>
              <a:rPr lang="en-US" sz="3200" b="1" dirty="0" smtClean="0"/>
              <a:t>change</a:t>
            </a:r>
          </a:p>
          <a:p>
            <a:pPr lvl="1"/>
            <a:r>
              <a:rPr lang="en-US" sz="3200" b="1" dirty="0" smtClean="0"/>
              <a:t> the </a:t>
            </a:r>
            <a:r>
              <a:rPr lang="en-US" sz="3200" b="1" dirty="0"/>
              <a:t>environment </a:t>
            </a:r>
            <a:r>
              <a:rPr lang="en-US" sz="3200" b="1" dirty="0" smtClean="0"/>
              <a:t>changes</a:t>
            </a:r>
          </a:p>
          <a:p>
            <a:pPr lvl="1"/>
            <a:r>
              <a:rPr lang="en-US" sz="3200" b="1" dirty="0" smtClean="0"/>
              <a:t> the </a:t>
            </a:r>
            <a:r>
              <a:rPr lang="en-US" sz="3200" b="1" dirty="0"/>
              <a:t>student encounters  a new </a:t>
            </a:r>
            <a:r>
              <a:rPr lang="en-US" sz="3200" b="1" dirty="0" smtClean="0"/>
              <a:t>			or different </a:t>
            </a:r>
            <a:r>
              <a:rPr lang="en-US" sz="3200" b="1" dirty="0"/>
              <a:t>task </a:t>
            </a:r>
            <a:endParaRPr lang="en-US" sz="3200" b="1" dirty="0" smtClean="0"/>
          </a:p>
          <a:p>
            <a:pPr lvl="1"/>
            <a:r>
              <a:rPr lang="en-US" sz="3200" b="1" dirty="0" smtClean="0"/>
              <a:t> the </a:t>
            </a:r>
            <a:r>
              <a:rPr lang="en-US" sz="3200" b="1" dirty="0"/>
              <a:t>team is required to address </a:t>
            </a:r>
            <a:r>
              <a:rPr lang="en-US" sz="3200" b="1" dirty="0" smtClean="0"/>
              <a:t>			the need </a:t>
            </a:r>
            <a:r>
              <a:rPr lang="en-US" sz="3200" b="1" dirty="0"/>
              <a:t>for AT again.</a:t>
            </a:r>
          </a:p>
          <a:p>
            <a:pPr lvl="0">
              <a:buClr>
                <a:srgbClr val="D16349"/>
              </a:buClr>
            </a:pPr>
            <a:r>
              <a:rPr lang="en-US" sz="3200" dirty="0">
                <a:solidFill>
                  <a:prstClr val="black"/>
                </a:solidFill>
              </a:rPr>
              <a:t>AT implementation plan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>
                <a:solidFill>
                  <a:srgbClr val="8CADAE">
                    <a:shade val="75000"/>
                  </a:srgbClr>
                </a:solidFill>
              </a:rPr>
              <a:t>IDEA: Supports and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“any service that directly assists </a:t>
            </a:r>
            <a:r>
              <a:rPr lang="en-US" sz="2800" b="1" dirty="0" smtClean="0">
                <a:solidFill>
                  <a:srgbClr val="FF0000"/>
                </a:solidFill>
              </a:rPr>
              <a:t>a child with a disability </a:t>
            </a:r>
            <a:r>
              <a:rPr lang="en-US" sz="2800" dirty="0" smtClean="0"/>
              <a:t>in the selection, acquisition, or use of an assistive technology device” (IDEA 2004)</a:t>
            </a:r>
          </a:p>
          <a:p>
            <a:pPr marL="0" indent="0">
              <a:buNone/>
            </a:pPr>
            <a:endParaRPr lang="en-US" dirty="0" smtClean="0"/>
          </a:p>
          <a:p>
            <a:pPr lvl="0">
              <a:buClr>
                <a:srgbClr val="D16349"/>
              </a:buClr>
            </a:pPr>
            <a:r>
              <a:rPr lang="en-US" sz="2800" dirty="0">
                <a:solidFill>
                  <a:prstClr val="black"/>
                </a:solidFill>
              </a:rPr>
              <a:t>Training- student, teacher, </a:t>
            </a:r>
            <a:r>
              <a:rPr lang="en-US" sz="2800" dirty="0" smtClean="0">
                <a:solidFill>
                  <a:prstClr val="black"/>
                </a:solidFill>
              </a:rPr>
              <a:t>family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800" dirty="0" smtClean="0"/>
              <a:t>Includes customizing, repairing, replacing the device / tool which is identified as being needed by the student for FAPE.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1765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763000" cy="758952"/>
          </a:xfrm>
        </p:spPr>
        <p:txBody>
          <a:bodyPr>
            <a:noAutofit/>
          </a:bodyPr>
          <a:lstStyle/>
          <a:p>
            <a:r>
              <a:rPr lang="en-US" sz="4800" dirty="0" smtClean="0"/>
              <a:t>IDEA: Supports and Services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503920" cy="4949952"/>
          </a:xfrm>
        </p:spPr>
        <p:txBody>
          <a:bodyPr>
            <a:normAutofit/>
          </a:bodyPr>
          <a:lstStyle/>
          <a:p>
            <a:pPr>
              <a:buClr>
                <a:srgbClr val="D16349"/>
              </a:buClr>
            </a:pPr>
            <a:r>
              <a:rPr lang="en-US" sz="2800" dirty="0" smtClean="0">
                <a:solidFill>
                  <a:prstClr val="black"/>
                </a:solidFill>
              </a:rPr>
              <a:t>Assessment </a:t>
            </a:r>
            <a:r>
              <a:rPr lang="en-US" sz="2800" dirty="0">
                <a:solidFill>
                  <a:prstClr val="black"/>
                </a:solidFill>
              </a:rPr>
              <a:t>beyond customary IEP team</a:t>
            </a:r>
          </a:p>
          <a:p>
            <a:pPr lvl="1">
              <a:buClr>
                <a:srgbClr val="CCB400"/>
              </a:buClr>
            </a:pPr>
            <a:r>
              <a:rPr lang="en-US" sz="2800" dirty="0">
                <a:solidFill>
                  <a:srgbClr val="646B86"/>
                </a:solidFill>
              </a:rPr>
              <a:t>Trial(s) data does not reflect meeting the </a:t>
            </a:r>
            <a:r>
              <a:rPr lang="en-US" sz="2800" dirty="0" smtClean="0">
                <a:solidFill>
                  <a:srgbClr val="646B86"/>
                </a:solidFill>
              </a:rPr>
              <a:t>			student need(s</a:t>
            </a:r>
            <a:r>
              <a:rPr lang="en-US" sz="2800" dirty="0">
                <a:solidFill>
                  <a:srgbClr val="646B86"/>
                </a:solidFill>
              </a:rPr>
              <a:t>)</a:t>
            </a:r>
          </a:p>
          <a:p>
            <a:pPr lvl="1">
              <a:buClr>
                <a:srgbClr val="CCB400"/>
              </a:buClr>
            </a:pPr>
            <a:r>
              <a:rPr lang="en-US" sz="2800" dirty="0">
                <a:solidFill>
                  <a:srgbClr val="646B86"/>
                </a:solidFill>
              </a:rPr>
              <a:t>There is conflict within the </a:t>
            </a:r>
            <a:r>
              <a:rPr lang="en-US" sz="2800" dirty="0" smtClean="0">
                <a:solidFill>
                  <a:srgbClr val="646B86"/>
                </a:solidFill>
              </a:rPr>
              <a:t>team</a:t>
            </a:r>
          </a:p>
          <a:p>
            <a:pPr lvl="1">
              <a:buClr>
                <a:srgbClr val="CCB400"/>
              </a:buClr>
            </a:pPr>
            <a:r>
              <a:rPr lang="en-US" sz="2800" dirty="0" smtClean="0">
                <a:solidFill>
                  <a:srgbClr val="646B86"/>
                </a:solidFill>
              </a:rPr>
              <a:t>Student request</a:t>
            </a:r>
            <a:endParaRPr lang="en-US" sz="2800" dirty="0">
              <a:solidFill>
                <a:srgbClr val="646B86"/>
              </a:solidFill>
            </a:endParaRPr>
          </a:p>
          <a:p>
            <a:pPr lvl="1">
              <a:buClr>
                <a:srgbClr val="CCB400"/>
              </a:buClr>
            </a:pPr>
            <a:r>
              <a:rPr lang="en-US" sz="2800" dirty="0">
                <a:solidFill>
                  <a:srgbClr val="646B86"/>
                </a:solidFill>
              </a:rPr>
              <a:t>An outside agency has requested / </a:t>
            </a:r>
            <a:r>
              <a:rPr lang="en-US" sz="2800" dirty="0" smtClean="0">
                <a:solidFill>
                  <a:srgbClr val="646B86"/>
                </a:solidFill>
              </a:rPr>
              <a:t>				requirement (third party payer)</a:t>
            </a:r>
          </a:p>
          <a:p>
            <a:pPr lvl="1">
              <a:buClr>
                <a:srgbClr val="CCB400"/>
              </a:buClr>
            </a:pPr>
            <a:r>
              <a:rPr lang="en-US" sz="2800" dirty="0" smtClean="0">
                <a:solidFill>
                  <a:srgbClr val="646B86"/>
                </a:solidFill>
              </a:rPr>
              <a:t>Must occur within the student’s customary 			environment—not a private evaluation</a:t>
            </a:r>
          </a:p>
          <a:p>
            <a:pPr lvl="1">
              <a:buClr>
                <a:srgbClr val="CCB400"/>
              </a:buClr>
            </a:pPr>
            <a:endParaRPr lang="en-US" sz="3600" dirty="0" smtClean="0">
              <a:solidFill>
                <a:srgbClr val="646B86"/>
              </a:solidFill>
            </a:endParaRPr>
          </a:p>
          <a:p>
            <a:pPr lvl="1">
              <a:buClr>
                <a:srgbClr val="CCB400"/>
              </a:buClr>
            </a:pPr>
            <a:endParaRPr lang="en-US" sz="3600" dirty="0">
              <a:solidFill>
                <a:srgbClr val="646B86"/>
              </a:solidFill>
            </a:endParaRPr>
          </a:p>
          <a:p>
            <a:pPr marL="274320" lvl="1" indent="0">
              <a:buNone/>
            </a:pPr>
            <a:endParaRPr lang="en-US" sz="3600" dirty="0" smtClean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175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SETT Framework </a:t>
            </a:r>
            <a:r>
              <a:rPr lang="en-US" sz="4400" dirty="0"/>
              <a:t>(Zabala</a:t>
            </a:r>
            <a:r>
              <a:rPr lang="en-US" sz="4400" dirty="0" smtClean="0"/>
              <a:t>)</a:t>
            </a:r>
            <a:endParaRPr lang="en-US" sz="4400" dirty="0"/>
          </a:p>
        </p:txBody>
      </p:sp>
      <p:sp>
        <p:nvSpPr>
          <p:cNvPr id="4" name="Rectangle 3"/>
          <p:cNvSpPr/>
          <p:nvPr/>
        </p:nvSpPr>
        <p:spPr>
          <a:xfrm>
            <a:off x="228600" y="1676400"/>
            <a:ext cx="8915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            </a:t>
            </a:r>
            <a:r>
              <a:rPr lang="en-US" sz="3600" dirty="0" smtClean="0"/>
              <a:t>SETT </a:t>
            </a:r>
            <a:r>
              <a:rPr lang="en-US" sz="3600" dirty="0"/>
              <a:t>Framework </a:t>
            </a:r>
            <a:r>
              <a:rPr lang="en-US" sz="3200" dirty="0"/>
              <a:t>for </a:t>
            </a:r>
            <a:r>
              <a:rPr lang="en-US" sz="3200" dirty="0" smtClean="0"/>
              <a:t>assessment:</a:t>
            </a:r>
          </a:p>
          <a:p>
            <a:r>
              <a:rPr lang="en-US" sz="3200" dirty="0" smtClean="0"/>
              <a:t>decision </a:t>
            </a:r>
            <a:r>
              <a:rPr lang="en-US" sz="3200" dirty="0"/>
              <a:t>making and implementing the AT plan.</a:t>
            </a:r>
          </a:p>
        </p:txBody>
      </p:sp>
      <p:sp>
        <p:nvSpPr>
          <p:cNvPr id="5" name="Rectangle 4"/>
          <p:cNvSpPr/>
          <p:nvPr/>
        </p:nvSpPr>
        <p:spPr>
          <a:xfrm>
            <a:off x="1104900" y="2880479"/>
            <a:ext cx="7162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S: for the Student</a:t>
            </a:r>
          </a:p>
          <a:p>
            <a:r>
              <a:rPr lang="en-US" sz="3600" dirty="0"/>
              <a:t>E: for the Environment</a:t>
            </a:r>
          </a:p>
          <a:p>
            <a:r>
              <a:rPr lang="en-US" sz="3600" dirty="0"/>
              <a:t>T: for the Tasks</a:t>
            </a:r>
          </a:p>
          <a:p>
            <a:r>
              <a:rPr lang="en-US" sz="3600" dirty="0"/>
              <a:t>T: for the Tools needed for the </a:t>
            </a:r>
            <a:r>
              <a:rPr lang="en-US" sz="3600" dirty="0" smtClean="0"/>
              <a:t>		student to </a:t>
            </a:r>
            <a:r>
              <a:rPr lang="en-US" sz="3600" dirty="0"/>
              <a:t>address the task(s</a:t>
            </a:r>
            <a:r>
              <a:rPr lang="en-US" sz="3600" dirty="0" smtClean="0"/>
              <a:t>)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6054436"/>
            <a:ext cx="735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http://www.joyzabala.com/Documents.html</a:t>
            </a:r>
          </a:p>
        </p:txBody>
      </p:sp>
    </p:spTree>
    <p:extLst>
      <p:ext uri="{BB962C8B-B14F-4D97-AF65-F5344CB8AC3E}">
        <p14:creationId xmlns:p14="http://schemas.microsoft.com/office/powerpoint/2010/main" xmlns="" val="309769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7448" cy="9144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S: STUDENT</a:t>
            </a:r>
            <a:endParaRPr lang="en-US" sz="60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71944" y="1524000"/>
            <a:ext cx="8319655" cy="4648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60000"/>
              </a:lnSpc>
              <a:buFont typeface="Wingdings" pitchFamily="2" charset="2"/>
              <a:buChar char="¢"/>
            </a:pPr>
            <a:r>
              <a:rPr lang="en-US" altLang="en-US" sz="2400" dirty="0" smtClean="0">
                <a:latin typeface="Comic Sans MS" pitchFamily="66" charset="0"/>
              </a:rPr>
              <a:t> Who is the student? </a:t>
            </a:r>
          </a:p>
          <a:p>
            <a:pPr>
              <a:lnSpc>
                <a:spcPct val="160000"/>
              </a:lnSpc>
              <a:buFont typeface="Wingdings" pitchFamily="2" charset="2"/>
              <a:buChar char="¢"/>
            </a:pPr>
            <a:r>
              <a:rPr lang="en-US" altLang="en-US" sz="2400" dirty="0" smtClean="0">
                <a:latin typeface="Comic Sans MS" pitchFamily="66" charset="0"/>
              </a:rPr>
              <a:t> What are the student’s special needs? current 	abilities?</a:t>
            </a:r>
          </a:p>
          <a:p>
            <a:pPr>
              <a:lnSpc>
                <a:spcPct val="160000"/>
              </a:lnSpc>
              <a:buFont typeface="Wingdings" pitchFamily="2" charset="2"/>
              <a:buChar char="¢"/>
            </a:pPr>
            <a:r>
              <a:rPr lang="en-US" altLang="en-US" sz="2400" dirty="0" smtClean="0">
                <a:latin typeface="Comic Sans MS" pitchFamily="66" charset="0"/>
              </a:rPr>
              <a:t> What does the student need to do? 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en-US" sz="2400" dirty="0" smtClean="0">
                <a:latin typeface="Comic Sans MS" pitchFamily="66" charset="0"/>
              </a:rPr>
              <a:t>        (main areas of concern)</a:t>
            </a:r>
          </a:p>
          <a:p>
            <a:pPr>
              <a:lnSpc>
                <a:spcPct val="160000"/>
              </a:lnSpc>
              <a:buFont typeface="Wingdings" pitchFamily="2" charset="2"/>
              <a:buChar char="¢"/>
            </a:pPr>
            <a:r>
              <a:rPr lang="en-US" altLang="en-US" sz="2400" dirty="0" smtClean="0">
                <a:latin typeface="Comic Sans MS" pitchFamily="66" charset="0"/>
              </a:rPr>
              <a:t> Identify about the student:</a:t>
            </a:r>
          </a:p>
          <a:p>
            <a:pPr marL="457200" lvl="1" indent="0">
              <a:lnSpc>
                <a:spcPct val="160000"/>
              </a:lnSpc>
            </a:pPr>
            <a:r>
              <a:rPr lang="en-US" altLang="en-US" sz="24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altLang="en-US" sz="2800" dirty="0" smtClean="0">
                <a:solidFill>
                  <a:schemeClr val="tx1"/>
                </a:solidFill>
                <a:latin typeface="Comic Sans MS" pitchFamily="66" charset="0"/>
              </a:rPr>
              <a:t>what we know and what we need to know!</a:t>
            </a:r>
          </a:p>
          <a:p>
            <a:pPr>
              <a:lnSpc>
                <a:spcPct val="80000"/>
              </a:lnSpc>
            </a:pPr>
            <a:endParaRPr lang="en-US" altLang="en-US" sz="28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805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/>
              <a:t>E: ENVIORNMENT</a:t>
            </a:r>
            <a:endParaRPr lang="en-US" sz="54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63236" y="1371600"/>
            <a:ext cx="8686800" cy="51054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60000"/>
              </a:lnSpc>
              <a:buFont typeface="Wingdings" pitchFamily="2" charset="2"/>
              <a:buChar char="¢"/>
            </a:pPr>
            <a:r>
              <a:rPr lang="en-US" altLang="en-US" sz="2000" dirty="0" smtClean="0">
                <a:latin typeface="Comic Sans MS" pitchFamily="66" charset="0"/>
              </a:rPr>
              <a:t> </a:t>
            </a:r>
            <a:r>
              <a:rPr lang="en-US" altLang="en-US" sz="2400" dirty="0" smtClean="0">
                <a:latin typeface="Comic Sans MS" pitchFamily="66" charset="0"/>
              </a:rPr>
              <a:t>What are the instructional and physical arrangements in 	the environment(s)?       Are there special concerns?</a:t>
            </a:r>
          </a:p>
          <a:p>
            <a:pPr>
              <a:lnSpc>
                <a:spcPct val="160000"/>
              </a:lnSpc>
              <a:buFont typeface="Wingdings" pitchFamily="2" charset="2"/>
              <a:buChar char="¢"/>
            </a:pPr>
            <a:r>
              <a:rPr lang="en-US" altLang="en-US" sz="2400" dirty="0" smtClean="0">
                <a:latin typeface="Comic Sans MS" pitchFamily="66" charset="0"/>
              </a:rPr>
              <a:t> What materials and equipment are currently available in 	the environment(s)?</a:t>
            </a:r>
          </a:p>
          <a:p>
            <a:pPr>
              <a:lnSpc>
                <a:spcPct val="160000"/>
              </a:lnSpc>
              <a:buFont typeface="Wingdings" pitchFamily="2" charset="2"/>
              <a:buChar char="¢"/>
            </a:pPr>
            <a:r>
              <a:rPr lang="en-US" altLang="en-US" sz="2400" dirty="0" smtClean="0">
                <a:latin typeface="Comic Sans MS" pitchFamily="66" charset="0"/>
              </a:rPr>
              <a:t> What supports are available to the student and the 	people working with the student on a daily basis?</a:t>
            </a:r>
          </a:p>
          <a:p>
            <a:pPr>
              <a:lnSpc>
                <a:spcPct val="160000"/>
              </a:lnSpc>
              <a:buFont typeface="Wingdings" pitchFamily="2" charset="2"/>
              <a:buChar char="¢"/>
            </a:pPr>
            <a:r>
              <a:rPr lang="en-US" altLang="en-US" sz="2400" dirty="0" smtClean="0">
                <a:latin typeface="Comic Sans MS" pitchFamily="66" charset="0"/>
              </a:rPr>
              <a:t> How are </a:t>
            </a:r>
            <a:r>
              <a:rPr lang="en-US" altLang="en-US" sz="2400" i="1" dirty="0" smtClean="0">
                <a:latin typeface="Comic Sans MS" pitchFamily="66" charset="0"/>
              </a:rPr>
              <a:t>attitudes/expectations</a:t>
            </a:r>
            <a:r>
              <a:rPr lang="en-US" altLang="en-US" sz="2400" i="1" u="sng" dirty="0">
                <a:latin typeface="Comic Sans MS" pitchFamily="66" charset="0"/>
              </a:rPr>
              <a:t> </a:t>
            </a:r>
            <a:r>
              <a:rPr lang="en-US" altLang="en-US" sz="2400" dirty="0" smtClean="0">
                <a:latin typeface="Comic Sans MS" pitchFamily="66" charset="0"/>
              </a:rPr>
              <a:t>of others in the 	environment  affecting student performance?</a:t>
            </a:r>
          </a:p>
        </p:txBody>
      </p:sp>
    </p:spTree>
    <p:extLst>
      <p:ext uri="{BB962C8B-B14F-4D97-AF65-F5344CB8AC3E}">
        <p14:creationId xmlns:p14="http://schemas.microsoft.com/office/powerpoint/2010/main" xmlns="" val="25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T: TASK</a:t>
            </a:r>
            <a:endParaRPr lang="en-US" sz="54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04800" y="1551709"/>
            <a:ext cx="8458200" cy="4724400"/>
          </a:xfrm>
          <a:prstGeom prst="rect">
            <a:avLst/>
          </a:prstGeom>
        </p:spPr>
        <p:txBody>
          <a:bodyPr vert="horz">
            <a:normAutofit fontScale="25000" lnSpcReduction="2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itchFamily="2" charset="2"/>
              <a:buChar char="¢"/>
            </a:pPr>
            <a:r>
              <a:rPr lang="en-US" altLang="en-US" sz="9600" dirty="0" smtClean="0">
                <a:latin typeface="Comic Sans MS" pitchFamily="66" charset="0"/>
              </a:rPr>
              <a:t> What activities/tasks occur in the student’s 	natural/customary environment(s) which enable 	progress of the IEP goals?</a:t>
            </a:r>
          </a:p>
          <a:p>
            <a:pPr>
              <a:lnSpc>
                <a:spcPct val="150000"/>
              </a:lnSpc>
              <a:buFont typeface="Wingdings" pitchFamily="2" charset="2"/>
              <a:buChar char="¢"/>
            </a:pPr>
            <a:endParaRPr lang="en-US" altLang="en-US" sz="96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¢"/>
            </a:pPr>
            <a:r>
              <a:rPr lang="en-US" altLang="en-US" sz="9600" dirty="0" smtClean="0">
                <a:latin typeface="Comic Sans MS" pitchFamily="66" charset="0"/>
              </a:rPr>
              <a:t> What is everyone else in the environment doing?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en-US" sz="9600" dirty="0">
                <a:latin typeface="Comic Sans MS" pitchFamily="66" charset="0"/>
              </a:rPr>
              <a:t>	</a:t>
            </a:r>
            <a:r>
              <a:rPr lang="en-US" altLang="en-US" sz="9600" dirty="0" smtClean="0">
                <a:latin typeface="Comic Sans MS" pitchFamily="66" charset="0"/>
              </a:rPr>
              <a:t>(peers, siblings, others?)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en-US" sz="96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¢"/>
            </a:pPr>
            <a:r>
              <a:rPr lang="en-US" altLang="en-US" sz="9600" dirty="0" smtClean="0">
                <a:latin typeface="Comic Sans MS" pitchFamily="66" charset="0"/>
              </a:rPr>
              <a:t> What are the critical elements of the activities/tasks 	and what makes these difficult for the student</a:t>
            </a:r>
            <a:r>
              <a:rPr lang="en-US" altLang="en-US" sz="2800" dirty="0" smtClean="0">
                <a:latin typeface="Comic Sans MS" pitchFamily="66" charset="0"/>
              </a:rPr>
              <a:t>?</a:t>
            </a:r>
          </a:p>
          <a:p>
            <a:pPr>
              <a:lnSpc>
                <a:spcPct val="150000"/>
              </a:lnSpc>
            </a:pPr>
            <a:endParaRPr lang="en-US" altLang="en-US" sz="28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153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T: TOOLS</a:t>
            </a:r>
            <a:endParaRPr lang="en-US" sz="54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04800" y="1447800"/>
            <a:ext cx="8610600" cy="5410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  <a:buFont typeface="Wingdings" pitchFamily="2" charset="2"/>
              <a:buChar char="¢"/>
            </a:pPr>
            <a:r>
              <a:rPr lang="en-US" altLang="en-US" sz="2800" dirty="0" smtClean="0">
                <a:latin typeface="Comic Sans MS" pitchFamily="66" charset="0"/>
              </a:rPr>
              <a:t> </a:t>
            </a:r>
            <a:r>
              <a:rPr lang="en-US" altLang="en-US" sz="2400" dirty="0" smtClean="0">
                <a:latin typeface="Comic Sans MS" pitchFamily="66" charset="0"/>
              </a:rPr>
              <a:t>Is the solution of AT tool(s) and strategies </a:t>
            </a:r>
            <a:r>
              <a:rPr lang="en-US" altLang="en-US" sz="2400" u="sng" dirty="0" smtClean="0">
                <a:latin typeface="Comic Sans MS" pitchFamily="66" charset="0"/>
              </a:rPr>
              <a:t>required</a:t>
            </a:r>
            <a:r>
              <a:rPr lang="en-US" altLang="en-US" sz="2400" dirty="0" smtClean="0">
                <a:latin typeface="Comic Sans MS" pitchFamily="66" charset="0"/>
              </a:rPr>
              <a:t> for 	the student with these needs and abilities to do 	these tasks in these environments?</a:t>
            </a:r>
          </a:p>
          <a:p>
            <a:pPr marL="0" indent="0">
              <a:lnSpc>
                <a:spcPct val="170000"/>
              </a:lnSpc>
              <a:buNone/>
            </a:pPr>
            <a:endParaRPr lang="en-US" altLang="en-US" sz="2400" dirty="0" smtClean="0">
              <a:latin typeface="Comic Sans MS" pitchFamily="66" charset="0"/>
            </a:endParaRPr>
          </a:p>
          <a:p>
            <a:pPr>
              <a:lnSpc>
                <a:spcPct val="170000"/>
              </a:lnSpc>
              <a:buFont typeface="Wingdings" pitchFamily="2" charset="2"/>
              <a:buChar char="¢"/>
            </a:pPr>
            <a:r>
              <a:rPr lang="en-US" altLang="en-US" sz="2400" dirty="0" smtClean="0">
                <a:latin typeface="Comic Sans MS" pitchFamily="66" charset="0"/>
              </a:rPr>
              <a:t> What low tech, mid. tech, and high tech 	solutions/options should be considered? Based on 	IEP/ needs and the learning curve for the student.</a:t>
            </a:r>
          </a:p>
        </p:txBody>
      </p:sp>
    </p:spTree>
    <p:extLst>
      <p:ext uri="{BB962C8B-B14F-4D97-AF65-F5344CB8AC3E}">
        <p14:creationId xmlns:p14="http://schemas.microsoft.com/office/powerpoint/2010/main" xmlns="" val="281951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T: TOOLS</a:t>
            </a:r>
            <a:endParaRPr lang="en-US" sz="54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04800" y="1676400"/>
            <a:ext cx="8610600" cy="5181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  <a:buFont typeface="Wingdings" pitchFamily="2" charset="2"/>
              <a:buChar char="¢"/>
            </a:pPr>
            <a:r>
              <a:rPr lang="en-US" altLang="en-US" sz="2400" dirty="0" smtClean="0">
                <a:latin typeface="Comic Sans MS" pitchFamily="66" charset="0"/>
              </a:rPr>
              <a:t>How might the student’s needs be accommodated 	</a:t>
            </a:r>
            <a:r>
              <a:rPr lang="en-US" altLang="en-US" sz="2400" i="1" dirty="0" smtClean="0">
                <a:latin typeface="Comic Sans MS" pitchFamily="66" charset="0"/>
              </a:rPr>
              <a:t>without changing the important elements </a:t>
            </a:r>
            <a:r>
              <a:rPr lang="en-US" altLang="en-US" sz="2400" dirty="0" smtClean="0">
                <a:latin typeface="Comic Sans MS" pitchFamily="66" charset="0"/>
              </a:rPr>
              <a:t>of the 	tasks/activities?</a:t>
            </a:r>
          </a:p>
          <a:p>
            <a:pPr>
              <a:lnSpc>
                <a:spcPct val="170000"/>
              </a:lnSpc>
              <a:buFont typeface="Wingdings" pitchFamily="2" charset="2"/>
              <a:buChar char="¢"/>
            </a:pPr>
            <a:endParaRPr lang="en-US" altLang="en-US" sz="2400" dirty="0" smtClean="0">
              <a:latin typeface="Comic Sans MS" pitchFamily="66" charset="0"/>
            </a:endParaRPr>
          </a:p>
          <a:p>
            <a:pPr>
              <a:lnSpc>
                <a:spcPct val="170000"/>
              </a:lnSpc>
              <a:buFont typeface="Wingdings" pitchFamily="2" charset="2"/>
              <a:buChar char="¢"/>
            </a:pPr>
            <a:r>
              <a:rPr lang="en-US" altLang="en-US" sz="2400" dirty="0" smtClean="0">
                <a:latin typeface="Comic Sans MS" pitchFamily="66" charset="0"/>
              </a:rPr>
              <a:t> What strategies might be used to incorporate AT 	solution(s) into the task/situation/activities ?</a:t>
            </a:r>
          </a:p>
        </p:txBody>
      </p:sp>
    </p:spTree>
    <p:extLst>
      <p:ext uri="{BB962C8B-B14F-4D97-AF65-F5344CB8AC3E}">
        <p14:creationId xmlns:p14="http://schemas.microsoft.com/office/powerpoint/2010/main" xmlns="" val="384892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Insuring a </a:t>
            </a:r>
            <a:r>
              <a:rPr lang="en-US" sz="4800" b="1" dirty="0" smtClean="0"/>
              <a:t>TEAM</a:t>
            </a:r>
            <a:r>
              <a:rPr lang="en-US" sz="4800" dirty="0" smtClean="0"/>
              <a:t> Approach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members of the customary IEP (individual education plan) team –student, parent, teachers, therapists, </a:t>
            </a:r>
            <a:r>
              <a:rPr lang="en-US" dirty="0" err="1" smtClean="0"/>
              <a:t>ect</a:t>
            </a:r>
            <a:r>
              <a:rPr lang="en-US" dirty="0" smtClean="0"/>
              <a:t>…</a:t>
            </a:r>
          </a:p>
          <a:p>
            <a:endParaRPr lang="en-US" dirty="0"/>
          </a:p>
          <a:p>
            <a:r>
              <a:rPr lang="en-US" dirty="0" smtClean="0"/>
              <a:t>Those with direct interaction / involvement, who have unique information to contribute to the problem solving process.</a:t>
            </a:r>
          </a:p>
          <a:p>
            <a:endParaRPr lang="en-US" dirty="0"/>
          </a:p>
          <a:p>
            <a:r>
              <a:rPr lang="en-US" dirty="0" smtClean="0"/>
              <a:t>Together engage in a problem solving process to address the identified need(s) of the student within their LRE (least restrictive environment)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7391400" cy="762000"/>
          </a:xfrm>
        </p:spPr>
        <p:txBody>
          <a:bodyPr>
            <a:noAutofit/>
          </a:bodyPr>
          <a:lstStyle/>
          <a:p>
            <a:r>
              <a:rPr lang="en-US" sz="3200" dirty="0"/>
              <a:t>7</a:t>
            </a:r>
            <a:r>
              <a:rPr lang="en-US" sz="3200" dirty="0" smtClean="0"/>
              <a:t> elements to include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AT ASSESSMENT</a:t>
            </a:r>
            <a:endParaRPr lang="en-US" sz="6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3733800"/>
            <a:ext cx="6553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 QUESTIONS –</a:t>
            </a:r>
          </a:p>
          <a:p>
            <a:pPr algn="ctr"/>
            <a:r>
              <a:rPr lang="en-US" sz="3200" dirty="0" smtClean="0"/>
              <a:t>Contact the office of Exceptional Student Education and Student Services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24813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7915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Focus on the </a:t>
            </a:r>
            <a:r>
              <a:rPr lang="en-US" sz="4800" b="1" dirty="0" smtClean="0"/>
              <a:t>STUDENT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Team decisions are based on student need and are not restricted / limited  to the currently available resources and tools.</a:t>
            </a:r>
          </a:p>
          <a:p>
            <a:endParaRPr lang="en-US" dirty="0"/>
          </a:p>
          <a:p>
            <a:r>
              <a:rPr lang="en-US" dirty="0" smtClean="0"/>
              <a:t>It is in the best interest of the student to explore the tools that are familiar / available to the  school / classroom.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The student  has the final say in the tool(s) he/she will use to meet their need(s).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What needs to be </a:t>
            </a:r>
            <a:r>
              <a:rPr lang="en-US" sz="4000" b="1" dirty="0" smtClean="0"/>
              <a:t>ACCOMPLISHED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is it the student is have difficulty with getting done, that his same age peers are doing / learning to do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goals and objectives on the IEP should identify the task(s) the student needs to accomplish in the classroom.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 task analysis may need to be considered to ensure all steps of  the classroom activity are addressed.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Relevant </a:t>
            </a:r>
            <a:r>
              <a:rPr lang="en-US" sz="4400" b="1" dirty="0" smtClean="0"/>
              <a:t>Environmental</a:t>
            </a:r>
            <a:r>
              <a:rPr lang="en-US" sz="4400" dirty="0" smtClean="0"/>
              <a:t> Needs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Where and when are the tools needed by the student?</a:t>
            </a:r>
          </a:p>
          <a:p>
            <a:endParaRPr lang="en-US" dirty="0"/>
          </a:p>
          <a:p>
            <a:r>
              <a:rPr lang="en-US" dirty="0" smtClean="0"/>
              <a:t>In what place does the identified task need to be accomplished?</a:t>
            </a:r>
          </a:p>
          <a:p>
            <a:endParaRPr lang="en-US" dirty="0"/>
          </a:p>
          <a:p>
            <a:r>
              <a:rPr lang="en-US" dirty="0" smtClean="0"/>
              <a:t>All the customary environments of the student need to be identified.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Trials and Data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Data on ease of use, productivity , student success should be kept on each tool, used over </a:t>
            </a:r>
            <a:r>
              <a:rPr lang="en-US" dirty="0" smtClean="0"/>
              <a:t>time, within the customary environment.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 continuum of tools/ options– low technology, mid-technology, high technology– need to be considered.</a:t>
            </a:r>
          </a:p>
          <a:p>
            <a:pPr marL="0" lvl="1" indent="0">
              <a:buClr>
                <a:schemeClr val="accent1"/>
              </a:buClr>
              <a:buSzPct val="85000"/>
              <a:buNone/>
            </a:pPr>
            <a:r>
              <a:rPr lang="en-US" sz="2400" b="1" dirty="0" smtClean="0"/>
              <a:t>	</a:t>
            </a:r>
            <a:r>
              <a:rPr lang="en-US" sz="2600" b="1" dirty="0" smtClean="0">
                <a:solidFill>
                  <a:srgbClr val="FF0000"/>
                </a:solidFill>
              </a:rPr>
              <a:t>Level </a:t>
            </a:r>
            <a:r>
              <a:rPr lang="en-US" sz="2600" b="1" dirty="0">
                <a:solidFill>
                  <a:srgbClr val="FF0000"/>
                </a:solidFill>
              </a:rPr>
              <a:t>of tech. is based on the user- the learning required </a:t>
            </a:r>
            <a:r>
              <a:rPr lang="en-US" sz="2600" b="1" dirty="0" smtClean="0">
                <a:solidFill>
                  <a:srgbClr val="FF0000"/>
                </a:solidFill>
              </a:rPr>
              <a:t>	for proficiency </a:t>
            </a:r>
            <a:r>
              <a:rPr lang="en-US" sz="2600" b="1" dirty="0">
                <a:solidFill>
                  <a:srgbClr val="FF0000"/>
                </a:solidFill>
              </a:rPr>
              <a:t>/ independent  in using the tool/ system </a:t>
            </a:r>
            <a:r>
              <a:rPr lang="en-US" sz="2600" b="1" dirty="0" smtClean="0">
                <a:solidFill>
                  <a:srgbClr val="FF0000"/>
                </a:solidFill>
              </a:rPr>
              <a:t>	to achieve </a:t>
            </a:r>
            <a:r>
              <a:rPr lang="en-US" sz="2600" b="1" dirty="0">
                <a:solidFill>
                  <a:srgbClr val="FF0000"/>
                </a:solidFill>
              </a:rPr>
              <a:t>success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2400" b="1" dirty="0" smtClean="0"/>
              <a:t>LOW Tech.- no power source, most are easy to understand 			 learn, and quickly available</a:t>
            </a:r>
          </a:p>
          <a:p>
            <a:pPr lvl="1"/>
            <a:r>
              <a:rPr lang="en-US" sz="2400" b="1" dirty="0" smtClean="0"/>
              <a:t>MID Tech.- has a power source, can be taught / 				learned by reading directions,					demonstration and practice &amp; </a:t>
            </a:r>
            <a:r>
              <a:rPr lang="en-US" sz="2400" b="1" dirty="0"/>
              <a:t>has a single </a:t>
            </a:r>
            <a:r>
              <a:rPr lang="en-US" sz="2400" b="1" dirty="0" smtClean="0"/>
              <a:t>use.</a:t>
            </a:r>
          </a:p>
          <a:p>
            <a:pPr lvl="1"/>
            <a:r>
              <a:rPr lang="en-US" sz="2400" b="1" dirty="0" smtClean="0"/>
              <a:t>HIGH Tech.- has a power source, takes an 					expert to teach over time, takes time, 				energy and effort from the student to learn.</a:t>
            </a:r>
          </a:p>
          <a:p>
            <a:pPr marL="274320" lvl="1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Ongoing </a:t>
            </a:r>
            <a:r>
              <a:rPr lang="en-US" sz="4400" dirty="0" smtClean="0"/>
              <a:t>Support and Monitoring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supports and services will be needed during the data gathering process?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An </a:t>
            </a:r>
            <a:r>
              <a:rPr lang="en-US" u="sng" dirty="0" smtClean="0"/>
              <a:t>Assistive Technology Implementation Plan </a:t>
            </a:r>
            <a:r>
              <a:rPr lang="en-US" dirty="0" smtClean="0"/>
              <a:t>is written to identify:</a:t>
            </a:r>
          </a:p>
          <a:p>
            <a:pPr lvl="1"/>
            <a:r>
              <a:rPr lang="en-US" sz="2800" b="1" dirty="0" smtClean="0"/>
              <a:t>what data is to be taken, who takes it, 			when</a:t>
            </a:r>
          </a:p>
          <a:p>
            <a:pPr lvl="1"/>
            <a:r>
              <a:rPr lang="en-US" sz="2800" b="1" dirty="0" smtClean="0"/>
              <a:t> the length of the trial(s) period</a:t>
            </a:r>
          </a:p>
          <a:p>
            <a:pPr lvl="1"/>
            <a:r>
              <a:rPr lang="en-US" sz="2800" b="1" dirty="0" smtClean="0"/>
              <a:t> who oversees / is responsible for / 			address possible issues / problems</a:t>
            </a:r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pPr marL="274320" lvl="1" indent="0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rgbClr val="8CADAE">
                    <a:shade val="75000"/>
                  </a:srgbClr>
                </a:solidFill>
              </a:rPr>
              <a:t>Ongoing </a:t>
            </a:r>
            <a:r>
              <a:rPr lang="en-US" sz="4400" dirty="0">
                <a:solidFill>
                  <a:srgbClr val="8CADAE">
                    <a:shade val="75000"/>
                  </a:srgbClr>
                </a:solidFill>
              </a:rPr>
              <a:t>Support and Monitoring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Following trial period the data is evaluated</a:t>
            </a:r>
          </a:p>
          <a:p>
            <a:endParaRPr lang="en-US" dirty="0" smtClean="0"/>
          </a:p>
          <a:p>
            <a:r>
              <a:rPr lang="en-US" dirty="0" smtClean="0"/>
              <a:t>Team members make recommendations</a:t>
            </a:r>
          </a:p>
          <a:p>
            <a:endParaRPr lang="en-US" dirty="0" smtClean="0"/>
          </a:p>
          <a:p>
            <a:r>
              <a:rPr lang="en-US" dirty="0" smtClean="0"/>
              <a:t>Student should have the final decision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Training for the student and all others to be identified and addressed.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758952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rgbClr val="8CADAE">
                    <a:shade val="75000"/>
                  </a:srgbClr>
                </a:solidFill>
              </a:rPr>
              <a:t>Ongoing </a:t>
            </a:r>
            <a:r>
              <a:rPr lang="en-US" sz="6600" dirty="0">
                <a:solidFill>
                  <a:srgbClr val="8CADAE">
                    <a:shade val="75000"/>
                  </a:srgbClr>
                </a:solidFill>
              </a:rPr>
              <a:t>process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27048"/>
            <a:ext cx="87630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IEP teams are required to “consider” AT any time goals and objectives are written, revisited or reviewed.</a:t>
            </a:r>
          </a:p>
          <a:p>
            <a:r>
              <a:rPr lang="en-US" sz="2800" dirty="0"/>
              <a:t>t</a:t>
            </a:r>
            <a:r>
              <a:rPr lang="en-US" sz="2800" dirty="0" smtClean="0"/>
              <a:t>o meet the identified need(s) of the student</a:t>
            </a:r>
          </a:p>
          <a:p>
            <a:r>
              <a:rPr lang="en-US" sz="2800" b="1" i="1" dirty="0" smtClean="0">
                <a:solidFill>
                  <a:srgbClr val="FF0000"/>
                </a:solidFill>
              </a:rPr>
              <a:t>CONDSIDER =</a:t>
            </a:r>
          </a:p>
          <a:p>
            <a:pPr lvl="1"/>
            <a:r>
              <a:rPr lang="en-US" sz="2800" b="1" dirty="0" smtClean="0"/>
              <a:t>the discussion </a:t>
            </a:r>
            <a:r>
              <a:rPr lang="en-US" sz="2800" b="1" dirty="0"/>
              <a:t>during the IEP team </a:t>
            </a:r>
            <a:r>
              <a:rPr lang="en-US" sz="2800" b="1" dirty="0" smtClean="0"/>
              <a:t>meeting 	using </a:t>
            </a:r>
            <a:r>
              <a:rPr lang="en-US" sz="2800" b="1" dirty="0"/>
              <a:t>known information </a:t>
            </a:r>
            <a:r>
              <a:rPr lang="en-US" sz="2800" b="1" dirty="0" smtClean="0"/>
              <a:t>and</a:t>
            </a:r>
          </a:p>
          <a:p>
            <a:pPr lvl="1"/>
            <a:r>
              <a:rPr lang="en-US" sz="2800" b="1" dirty="0" smtClean="0"/>
              <a:t> </a:t>
            </a:r>
            <a:r>
              <a:rPr lang="en-US" sz="2800" b="1" dirty="0"/>
              <a:t>results to inform a decision regarding </a:t>
            </a:r>
            <a:r>
              <a:rPr lang="en-US" sz="2800" b="1" dirty="0" smtClean="0"/>
              <a:t>	assistive </a:t>
            </a:r>
            <a:r>
              <a:rPr lang="en-US" sz="2800" b="1" dirty="0"/>
              <a:t>technology already being used, </a:t>
            </a:r>
            <a:endParaRPr lang="en-US" sz="2800" b="1" dirty="0" smtClean="0"/>
          </a:p>
          <a:p>
            <a:pPr lvl="1"/>
            <a:r>
              <a:rPr lang="en-US" sz="2800" b="1" dirty="0" smtClean="0"/>
              <a:t> trying </a:t>
            </a:r>
            <a:r>
              <a:rPr lang="en-US" sz="2800" b="1" dirty="0"/>
              <a:t>different assistive technology </a:t>
            </a:r>
            <a:r>
              <a:rPr lang="en-US" sz="2800" b="1" dirty="0" smtClean="0"/>
              <a:t>or</a:t>
            </a:r>
          </a:p>
          <a:p>
            <a:pPr lvl="1"/>
            <a:r>
              <a:rPr lang="en-US" sz="2800" b="1" dirty="0" smtClean="0"/>
              <a:t> </a:t>
            </a:r>
            <a:r>
              <a:rPr lang="en-US" sz="2800" b="1" dirty="0"/>
              <a:t>discontinuing assistive technology currently in </a:t>
            </a:r>
            <a:r>
              <a:rPr lang="en-US" sz="2800" b="1" dirty="0" smtClean="0"/>
              <a:t>	place</a:t>
            </a:r>
          </a:p>
          <a:p>
            <a:pPr marL="274320" lvl="1" indent="0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402266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538</TotalTime>
  <Words>885</Words>
  <Application>Microsoft Office PowerPoint</Application>
  <PresentationFormat>On-screen Show (4:3)</PresentationFormat>
  <Paragraphs>155</Paragraphs>
  <Slides>21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Civic</vt:lpstr>
      <vt:lpstr>AT ASSESSMENT</vt:lpstr>
      <vt:lpstr>Insuring a TEAM Approach</vt:lpstr>
      <vt:lpstr>Focus on the STUDENT</vt:lpstr>
      <vt:lpstr>What needs to be ACCOMPLISHED? </vt:lpstr>
      <vt:lpstr>Relevant Environmental Needs </vt:lpstr>
      <vt:lpstr>Trials and Data</vt:lpstr>
      <vt:lpstr>Ongoing Support and Monitoring </vt:lpstr>
      <vt:lpstr>Ongoing Support and Monitoring </vt:lpstr>
      <vt:lpstr>Ongoing process </vt:lpstr>
      <vt:lpstr>Ongoing process </vt:lpstr>
      <vt:lpstr>Assessment  process </vt:lpstr>
      <vt:lpstr>IDEA: Supports and Services</vt:lpstr>
      <vt:lpstr>IDEA: Supports and Services</vt:lpstr>
      <vt:lpstr>SETT Framework (Zabala)</vt:lpstr>
      <vt:lpstr>S: STUDENT</vt:lpstr>
      <vt:lpstr>E: ENVIORNMENT</vt:lpstr>
      <vt:lpstr>T: TASK</vt:lpstr>
      <vt:lpstr>T: TOOLS</vt:lpstr>
      <vt:lpstr>T: TOOLS</vt:lpstr>
      <vt:lpstr>AT ASSESSMENT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ASSESSMENTS</dc:title>
  <dc:creator>pindert</dc:creator>
  <cp:lastModifiedBy>Rosalind Hall</cp:lastModifiedBy>
  <cp:revision>56</cp:revision>
  <dcterms:created xsi:type="dcterms:W3CDTF">2014-07-29T18:22:14Z</dcterms:created>
  <dcterms:modified xsi:type="dcterms:W3CDTF">2017-12-28T01:00:52Z</dcterms:modified>
</cp:coreProperties>
</file>