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1"/>
  </p:notesMasterIdLst>
  <p:sldIdLst>
    <p:sldId id="256" r:id="rId2"/>
    <p:sldId id="257" r:id="rId3"/>
    <p:sldId id="258" r:id="rId4"/>
    <p:sldId id="302" r:id="rId5"/>
    <p:sldId id="268" r:id="rId6"/>
    <p:sldId id="269" r:id="rId7"/>
    <p:sldId id="359" r:id="rId8"/>
    <p:sldId id="320" r:id="rId9"/>
    <p:sldId id="360" r:id="rId10"/>
    <p:sldId id="324" r:id="rId11"/>
    <p:sldId id="361" r:id="rId12"/>
    <p:sldId id="350" r:id="rId13"/>
    <p:sldId id="369" r:id="rId14"/>
    <p:sldId id="337" r:id="rId15"/>
    <p:sldId id="358" r:id="rId16"/>
    <p:sldId id="346" r:id="rId17"/>
    <p:sldId id="309" r:id="rId18"/>
    <p:sldId id="364" r:id="rId19"/>
    <p:sldId id="362" r:id="rId20"/>
    <p:sldId id="331" r:id="rId21"/>
    <p:sldId id="329" r:id="rId22"/>
    <p:sldId id="366" r:id="rId23"/>
    <p:sldId id="367" r:id="rId24"/>
    <p:sldId id="267" r:id="rId25"/>
    <p:sldId id="332" r:id="rId26"/>
    <p:sldId id="333" r:id="rId27"/>
    <p:sldId id="338" r:id="rId28"/>
    <p:sldId id="365" r:id="rId29"/>
    <p:sldId id="355" r:id="rId30"/>
    <p:sldId id="356" r:id="rId31"/>
    <p:sldId id="344" r:id="rId32"/>
    <p:sldId id="341" r:id="rId33"/>
    <p:sldId id="343" r:id="rId34"/>
    <p:sldId id="347" r:id="rId35"/>
    <p:sldId id="312" r:id="rId36"/>
    <p:sldId id="368" r:id="rId37"/>
    <p:sldId id="345" r:id="rId38"/>
    <p:sldId id="310" r:id="rId39"/>
    <p:sldId id="311" r:id="rId40"/>
  </p:sldIdLst>
  <p:sldSz cx="18288000" cy="10287000"/>
  <p:notesSz cx="6950075" cy="9236075"/>
  <p:embeddedFontLst>
    <p:embeddedFont>
      <p:font typeface="Arimo" panose="020B0604020202020204" charset="0"/>
      <p:regular r:id="rId42"/>
    </p:embeddedFont>
    <p:embeddedFont>
      <p:font typeface="Arimo Bold" panose="020B0604020202020204" charset="0"/>
      <p:regular r:id="rId43"/>
    </p:embeddedFont>
    <p:embeddedFont>
      <p:font typeface="Montserrat" panose="00000500000000000000" pitchFamily="2" charset="0"/>
      <p:regular r:id="rId44"/>
      <p:bold r:id="rId45"/>
      <p:italic r:id="rId46"/>
      <p:boldItalic r:id="rId47"/>
    </p:embeddedFont>
    <p:embeddedFont>
      <p:font typeface="Montserrat Classic" panose="020B0604020202020204" charset="0"/>
      <p:regular r:id="rId48"/>
    </p:embeddedFont>
    <p:embeddedFont>
      <p:font typeface="Montserrat Classic Bold" panose="020B0604020202020204" charset="0"/>
      <p:regular r:id="rId4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FF7C80"/>
    <a:srgbClr val="FF505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89364" autoAdjust="0"/>
  </p:normalViewPr>
  <p:slideViewPr>
    <p:cSldViewPr>
      <p:cViewPr varScale="1">
        <p:scale>
          <a:sx n="27" d="100"/>
          <a:sy n="27" d="100"/>
        </p:scale>
        <p:origin x="81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4026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5.fntdata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8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AC5FB6-36E6-42AE-BD4F-7A23F4A4DD65}" type="doc">
      <dgm:prSet loTypeId="urn:microsoft.com/office/officeart/2005/8/layout/list1" loCatId="list" qsTypeId="urn:microsoft.com/office/officeart/2005/8/quickstyle/simple4#1" qsCatId="simple" csTypeId="urn:microsoft.com/office/officeart/2005/8/colors/colorful5#1" csCatId="colorful" phldr="1"/>
      <dgm:spPr/>
      <dgm:t>
        <a:bodyPr/>
        <a:lstStyle/>
        <a:p>
          <a:endParaRPr lang="en-US"/>
        </a:p>
      </dgm:t>
    </dgm:pt>
    <dgm:pt modelId="{4CE3CA8B-2EC3-4496-87D7-F6733AF17878}" type="pres">
      <dgm:prSet presAssocID="{78AC5FB6-36E6-42AE-BD4F-7A23F4A4DD65}" presName="linear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01BFE360-C936-4CA4-850C-593034D93042}" type="presOf" srcId="{78AC5FB6-36E6-42AE-BD4F-7A23F4A4DD65}" destId="{4CE3CA8B-2EC3-4496-87D7-F6733AF17878}" srcOrd="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BFF09C81-DE60-47F8-94EA-E193C0990A5E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A9C8CADA-CB8A-4AD3-B27E-4662AAD2F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568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8CADA-CB8A-4AD3-B27E-4662AAD2F7C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9584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8CADA-CB8A-4AD3-B27E-4662AAD2F7C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871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8CADA-CB8A-4AD3-B27E-4662AAD2F7C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4523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569F6C-A026-6732-046F-2C107FCC3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C7075C-6DE1-00E9-9C93-C33C817500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297D6B-B7B5-7B8B-A022-5226C4EDC8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9A9055-80B1-049A-AE20-F3C239655B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8CADA-CB8A-4AD3-B27E-4662AAD2F7C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3477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8CADA-CB8A-4AD3-B27E-4662AAD2F7C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6588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8CADA-CB8A-4AD3-B27E-4662AAD2F7C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8885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8CADA-CB8A-4AD3-B27E-4662AAD2F7C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2900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8CADA-CB8A-4AD3-B27E-4662AAD2F7C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858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8CADA-CB8A-4AD3-B27E-4662AAD2F7C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6743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8CADA-CB8A-4AD3-B27E-4662AAD2F7C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021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8CADA-CB8A-4AD3-B27E-4662AAD2F7C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7014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8CADA-CB8A-4AD3-B27E-4662AAD2F7C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3275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8CADA-CB8A-4AD3-B27E-4662AAD2F7C0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9874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8CADA-CB8A-4AD3-B27E-4662AAD2F7C0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5010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8CADA-CB8A-4AD3-B27E-4662AAD2F7C0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1997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8CADA-CB8A-4AD3-B27E-4662AAD2F7C0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8458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sv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2020695" y="3082978"/>
            <a:ext cx="9429572" cy="3714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3"/>
              </a:lnSpc>
            </a:pPr>
            <a:r>
              <a:rPr lang="en-US" sz="8161" spc="57" dirty="0">
                <a:solidFill>
                  <a:srgbClr val="08377C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State </a:t>
            </a:r>
          </a:p>
          <a:p>
            <a:pPr algn="l">
              <a:lnSpc>
                <a:spcPts val="9793"/>
              </a:lnSpc>
            </a:pPr>
            <a:r>
              <a:rPr lang="en-US" sz="8161" spc="57" dirty="0">
                <a:solidFill>
                  <a:srgbClr val="08377C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of the </a:t>
            </a:r>
          </a:p>
          <a:p>
            <a:pPr algn="l">
              <a:lnSpc>
                <a:spcPts val="9793"/>
              </a:lnSpc>
            </a:pPr>
            <a:r>
              <a:rPr lang="en-US" sz="8161" spc="57" dirty="0">
                <a:solidFill>
                  <a:srgbClr val="08377C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Charter Schools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020695" y="7277100"/>
            <a:ext cx="7882490" cy="558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5"/>
              </a:lnSpc>
            </a:pPr>
            <a:r>
              <a:rPr lang="en-US" sz="3496" spc="157" dirty="0">
                <a:solidFill>
                  <a:srgbClr val="08377C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 2025-2026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77BCAC4-9159-1788-7E02-95B2D3AF92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1075638"/>
            <a:ext cx="8455152" cy="363626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839025">
            <a:off x="1516786" y="-460094"/>
            <a:ext cx="278907" cy="14793052"/>
            <a:chOff x="0" y="0"/>
            <a:chExt cx="73457" cy="389611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3457" cy="3896113"/>
            </a:xfrm>
            <a:custGeom>
              <a:avLst/>
              <a:gdLst/>
              <a:ahLst/>
              <a:cxnLst/>
              <a:rect l="l" t="t" r="r" b="b"/>
              <a:pathLst>
                <a:path w="73457" h="3896113">
                  <a:moveTo>
                    <a:pt x="0" y="0"/>
                  </a:moveTo>
                  <a:lnTo>
                    <a:pt x="73457" y="0"/>
                  </a:lnTo>
                  <a:lnTo>
                    <a:pt x="73457" y="3896113"/>
                  </a:lnTo>
                  <a:lnTo>
                    <a:pt x="0" y="3896113"/>
                  </a:lnTo>
                  <a:close/>
                </a:path>
              </a:pathLst>
            </a:custGeom>
            <a:solidFill>
              <a:srgbClr val="0837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73457" cy="39437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839025">
            <a:off x="-4049466" y="1232097"/>
            <a:ext cx="5850996" cy="14793052"/>
            <a:chOff x="0" y="0"/>
            <a:chExt cx="1541003" cy="389611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41003" cy="3896113"/>
            </a:xfrm>
            <a:custGeom>
              <a:avLst/>
              <a:gdLst/>
              <a:ahLst/>
              <a:cxnLst/>
              <a:rect l="l" t="t" r="r" b="b"/>
              <a:pathLst>
                <a:path w="1541003" h="3896113">
                  <a:moveTo>
                    <a:pt x="0" y="0"/>
                  </a:moveTo>
                  <a:lnTo>
                    <a:pt x="1541003" y="0"/>
                  </a:lnTo>
                  <a:lnTo>
                    <a:pt x="1541003" y="3896113"/>
                  </a:lnTo>
                  <a:lnTo>
                    <a:pt x="0" y="3896113"/>
                  </a:lnTo>
                  <a:close/>
                </a:path>
              </a:pathLst>
            </a:custGeom>
            <a:solidFill>
              <a:srgbClr val="0837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1541003" cy="39437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-2065539" y="-59329"/>
            <a:ext cx="15224978" cy="10405658"/>
            <a:chOff x="0" y="0"/>
            <a:chExt cx="5508856" cy="376508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508856" cy="3765081"/>
            </a:xfrm>
            <a:custGeom>
              <a:avLst/>
              <a:gdLst/>
              <a:ahLst/>
              <a:cxnLst/>
              <a:rect l="l" t="t" r="r" b="b"/>
              <a:pathLst>
                <a:path w="5508856" h="3765081">
                  <a:moveTo>
                    <a:pt x="0" y="0"/>
                  </a:moveTo>
                  <a:lnTo>
                    <a:pt x="3335085" y="0"/>
                  </a:lnTo>
                  <a:lnTo>
                    <a:pt x="5508856" y="3765081"/>
                  </a:lnTo>
                  <a:lnTo>
                    <a:pt x="2173770" y="37650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8377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0"/>
              <a:ext cx="5508856" cy="3765081"/>
            </a:xfrm>
            <a:custGeom>
              <a:avLst/>
              <a:gdLst/>
              <a:ahLst/>
              <a:cxnLst/>
              <a:rect l="l" t="t" r="r" b="b"/>
              <a:pathLst>
                <a:path w="5508856" h="3765081">
                  <a:moveTo>
                    <a:pt x="0" y="0"/>
                  </a:moveTo>
                  <a:lnTo>
                    <a:pt x="3335085" y="0"/>
                  </a:lnTo>
                  <a:lnTo>
                    <a:pt x="5508856" y="3765081"/>
                  </a:lnTo>
                  <a:lnTo>
                    <a:pt x="2173770" y="37650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8377C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 rot="-1839025">
            <a:off x="10382703" y="-2380630"/>
            <a:ext cx="278907" cy="14793052"/>
            <a:chOff x="0" y="0"/>
            <a:chExt cx="73457" cy="389611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73457" cy="3896113"/>
            </a:xfrm>
            <a:custGeom>
              <a:avLst/>
              <a:gdLst/>
              <a:ahLst/>
              <a:cxnLst/>
              <a:rect l="l" t="t" r="r" b="b"/>
              <a:pathLst>
                <a:path w="73457" h="3896113">
                  <a:moveTo>
                    <a:pt x="0" y="0"/>
                  </a:moveTo>
                  <a:lnTo>
                    <a:pt x="73457" y="0"/>
                  </a:lnTo>
                  <a:lnTo>
                    <a:pt x="73457" y="3896113"/>
                  </a:lnTo>
                  <a:lnTo>
                    <a:pt x="0" y="3896113"/>
                  </a:lnTo>
                  <a:close/>
                </a:path>
              </a:pathLst>
            </a:custGeom>
            <a:solidFill>
              <a:srgbClr val="0837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73457" cy="39437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33400" y="2106626"/>
            <a:ext cx="16230600" cy="6026123"/>
            <a:chOff x="0" y="0"/>
            <a:chExt cx="4274726" cy="158712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274726" cy="1587127"/>
            </a:xfrm>
            <a:custGeom>
              <a:avLst/>
              <a:gdLst/>
              <a:ahLst/>
              <a:cxnLst/>
              <a:rect l="l" t="t" r="r" b="b"/>
              <a:pathLst>
                <a:path w="4274726" h="1587127">
                  <a:moveTo>
                    <a:pt x="0" y="0"/>
                  </a:moveTo>
                  <a:lnTo>
                    <a:pt x="4274726" y="0"/>
                  </a:lnTo>
                  <a:lnTo>
                    <a:pt x="4274726" y="1587127"/>
                  </a:lnTo>
                  <a:lnTo>
                    <a:pt x="0" y="1587127"/>
                  </a:lnTo>
                  <a:close/>
                </a:path>
              </a:pathLst>
            </a:custGeom>
            <a:solidFill>
              <a:srgbClr val="052A4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4274726" cy="16347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7" name="AutoShape 17"/>
          <p:cNvSpPr/>
          <p:nvPr/>
        </p:nvSpPr>
        <p:spPr>
          <a:xfrm flipH="1" flipV="1">
            <a:off x="8839200" y="2858710"/>
            <a:ext cx="0" cy="5082155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14291528" y="302130"/>
            <a:ext cx="2964402" cy="1784140"/>
          </a:xfrm>
          <a:custGeom>
            <a:avLst/>
            <a:gdLst/>
            <a:ahLst/>
            <a:cxnLst/>
            <a:rect l="l" t="t" r="r" b="b"/>
            <a:pathLst>
              <a:path w="2964402" h="1784140">
                <a:moveTo>
                  <a:pt x="0" y="0"/>
                </a:moveTo>
                <a:lnTo>
                  <a:pt x="2964402" y="0"/>
                </a:lnTo>
                <a:lnTo>
                  <a:pt x="2964402" y="1784140"/>
                </a:lnTo>
                <a:lnTo>
                  <a:pt x="0" y="17841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2790" b="-3336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/>
          <p:cNvSpPr txBox="1"/>
          <p:nvPr/>
        </p:nvSpPr>
        <p:spPr>
          <a:xfrm>
            <a:off x="9886708" y="3757282"/>
            <a:ext cx="6545460" cy="2724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38"/>
              </a:lnSpc>
              <a:spcBef>
                <a:spcPct val="0"/>
              </a:spcBef>
            </a:pPr>
            <a:r>
              <a:rPr lang="en-US" sz="2598" spc="116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Our mission is to create a K-12 system that educates students to be responsible, critical thinkers who are prepared to successfully compete in a dynamic global workforce.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886708" y="2934508"/>
            <a:ext cx="4404819" cy="6697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84"/>
              </a:lnSpc>
              <a:spcBef>
                <a:spcPct val="0"/>
              </a:spcBef>
            </a:pPr>
            <a:r>
              <a:rPr lang="en-US" sz="4403" spc="158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OUR MISSION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59CD67D-29DB-E9CC-E87E-115EC565C8FE}"/>
              </a:ext>
            </a:extLst>
          </p:cNvPr>
          <p:cNvGrpSpPr/>
          <p:nvPr/>
        </p:nvGrpSpPr>
        <p:grpSpPr>
          <a:xfrm>
            <a:off x="1890830" y="2858710"/>
            <a:ext cx="6330267" cy="3578409"/>
            <a:chOff x="1890830" y="2858710"/>
            <a:chExt cx="6330267" cy="3578409"/>
          </a:xfrm>
        </p:grpSpPr>
        <p:sp>
          <p:nvSpPr>
            <p:cNvPr id="19" name="TextBox 19"/>
            <p:cNvSpPr txBox="1"/>
            <p:nvPr/>
          </p:nvSpPr>
          <p:spPr>
            <a:xfrm>
              <a:off x="1890830" y="2858710"/>
              <a:ext cx="5930665" cy="6697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5284"/>
                </a:lnSpc>
                <a:spcBef>
                  <a:spcPct val="0"/>
                </a:spcBef>
              </a:pPr>
              <a:r>
                <a:rPr lang="en-US" sz="4403" spc="158" dirty="0">
                  <a:solidFill>
                    <a:srgbClr val="FFFFFF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OUR VISION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890830" y="3811780"/>
              <a:ext cx="6330267" cy="26253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486"/>
                </a:lnSpc>
                <a:spcBef>
                  <a:spcPct val="0"/>
                </a:spcBef>
              </a:pPr>
              <a:r>
                <a:rPr lang="en-US" sz="2490" spc="112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Oasis Charter Schools believes that everyone can succeed in a nurturing and secure learning environment with support from diverse and meaningful community partnerships.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55858" y="4118226"/>
            <a:ext cx="4589061" cy="3649623"/>
            <a:chOff x="0" y="0"/>
            <a:chExt cx="1486422" cy="11821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86422" cy="1182133"/>
            </a:xfrm>
            <a:custGeom>
              <a:avLst/>
              <a:gdLst/>
              <a:ahLst/>
              <a:cxnLst/>
              <a:rect l="l" t="t" r="r" b="b"/>
              <a:pathLst>
                <a:path w="1486422" h="1182133">
                  <a:moveTo>
                    <a:pt x="60733" y="0"/>
                  </a:moveTo>
                  <a:lnTo>
                    <a:pt x="1425689" y="0"/>
                  </a:lnTo>
                  <a:cubicBezTo>
                    <a:pt x="1441796" y="0"/>
                    <a:pt x="1457244" y="6399"/>
                    <a:pt x="1468634" y="17788"/>
                  </a:cubicBezTo>
                  <a:cubicBezTo>
                    <a:pt x="1480023" y="29178"/>
                    <a:pt x="1486422" y="44626"/>
                    <a:pt x="1486422" y="60733"/>
                  </a:cubicBezTo>
                  <a:lnTo>
                    <a:pt x="1486422" y="1121399"/>
                  </a:lnTo>
                  <a:cubicBezTo>
                    <a:pt x="1486422" y="1137507"/>
                    <a:pt x="1480023" y="1152955"/>
                    <a:pt x="1468634" y="1164345"/>
                  </a:cubicBezTo>
                  <a:cubicBezTo>
                    <a:pt x="1457244" y="1175734"/>
                    <a:pt x="1441796" y="1182133"/>
                    <a:pt x="1425689" y="1182133"/>
                  </a:cubicBezTo>
                  <a:lnTo>
                    <a:pt x="60733" y="1182133"/>
                  </a:lnTo>
                  <a:cubicBezTo>
                    <a:pt x="44626" y="1182133"/>
                    <a:pt x="29178" y="1175734"/>
                    <a:pt x="17788" y="1164345"/>
                  </a:cubicBezTo>
                  <a:cubicBezTo>
                    <a:pt x="6399" y="1152955"/>
                    <a:pt x="0" y="1137507"/>
                    <a:pt x="0" y="1121399"/>
                  </a:cubicBezTo>
                  <a:lnTo>
                    <a:pt x="0" y="60733"/>
                  </a:lnTo>
                  <a:cubicBezTo>
                    <a:pt x="0" y="44626"/>
                    <a:pt x="6399" y="29178"/>
                    <a:pt x="17788" y="17788"/>
                  </a:cubicBezTo>
                  <a:cubicBezTo>
                    <a:pt x="29178" y="6399"/>
                    <a:pt x="44626" y="0"/>
                    <a:pt x="6073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61925" cap="rnd">
              <a:gradFill>
                <a:gsLst>
                  <a:gs pos="0">
                    <a:srgbClr val="08377C">
                      <a:alpha val="100000"/>
                    </a:srgbClr>
                  </a:gs>
                  <a:gs pos="50000">
                    <a:srgbClr val="006BB6">
                      <a:alpha val="100000"/>
                    </a:srgbClr>
                  </a:gs>
                  <a:gs pos="100000">
                    <a:srgbClr val="C9E9FF">
                      <a:alpha val="100000"/>
                    </a:srgbClr>
                  </a:gs>
                </a:gsLst>
                <a:lin ang="2700000"/>
              </a:gra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486422" cy="12297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393815" y="3478167"/>
            <a:ext cx="1345270" cy="1328393"/>
            <a:chOff x="0" y="0"/>
            <a:chExt cx="435740" cy="43027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35740" cy="430274"/>
            </a:xfrm>
            <a:custGeom>
              <a:avLst/>
              <a:gdLst/>
              <a:ahLst/>
              <a:cxnLst/>
              <a:rect l="l" t="t" r="r" b="b"/>
              <a:pathLst>
                <a:path w="435740" h="430274">
                  <a:moveTo>
                    <a:pt x="0" y="0"/>
                  </a:moveTo>
                  <a:lnTo>
                    <a:pt x="435740" y="0"/>
                  </a:lnTo>
                  <a:lnTo>
                    <a:pt x="435740" y="430274"/>
                  </a:lnTo>
                  <a:lnTo>
                    <a:pt x="0" y="4302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435740" cy="4397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7358"/>
                </a:lnSpc>
                <a:spcBef>
                  <a:spcPct val="0"/>
                </a:spcBef>
              </a:pPr>
              <a:r>
                <a:rPr lang="en-US" sz="6131" u="none" strike="noStrike" spc="220">
                  <a:solidFill>
                    <a:srgbClr val="0063A1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01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744034" y="4142364"/>
            <a:ext cx="4756973" cy="3649623"/>
            <a:chOff x="0" y="0"/>
            <a:chExt cx="1540810" cy="118213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540810" cy="1182133"/>
            </a:xfrm>
            <a:custGeom>
              <a:avLst/>
              <a:gdLst/>
              <a:ahLst/>
              <a:cxnLst/>
              <a:rect l="l" t="t" r="r" b="b"/>
              <a:pathLst>
                <a:path w="1540810" h="1182133">
                  <a:moveTo>
                    <a:pt x="58590" y="0"/>
                  </a:moveTo>
                  <a:lnTo>
                    <a:pt x="1482220" y="0"/>
                  </a:lnTo>
                  <a:cubicBezTo>
                    <a:pt x="1497759" y="0"/>
                    <a:pt x="1512662" y="6173"/>
                    <a:pt x="1523649" y="17160"/>
                  </a:cubicBezTo>
                  <a:cubicBezTo>
                    <a:pt x="1534637" y="28148"/>
                    <a:pt x="1540810" y="43051"/>
                    <a:pt x="1540810" y="58590"/>
                  </a:cubicBezTo>
                  <a:lnTo>
                    <a:pt x="1540810" y="1123543"/>
                  </a:lnTo>
                  <a:cubicBezTo>
                    <a:pt x="1540810" y="1139082"/>
                    <a:pt x="1534637" y="1153985"/>
                    <a:pt x="1523649" y="1164972"/>
                  </a:cubicBezTo>
                  <a:cubicBezTo>
                    <a:pt x="1512662" y="1175960"/>
                    <a:pt x="1497759" y="1182133"/>
                    <a:pt x="1482220" y="1182133"/>
                  </a:cubicBezTo>
                  <a:lnTo>
                    <a:pt x="58590" y="1182133"/>
                  </a:lnTo>
                  <a:cubicBezTo>
                    <a:pt x="43051" y="1182133"/>
                    <a:pt x="28148" y="1175960"/>
                    <a:pt x="17160" y="1164972"/>
                  </a:cubicBezTo>
                  <a:cubicBezTo>
                    <a:pt x="6173" y="1153985"/>
                    <a:pt x="0" y="1139082"/>
                    <a:pt x="0" y="1123543"/>
                  </a:cubicBezTo>
                  <a:lnTo>
                    <a:pt x="0" y="58590"/>
                  </a:lnTo>
                  <a:cubicBezTo>
                    <a:pt x="0" y="43051"/>
                    <a:pt x="6173" y="28148"/>
                    <a:pt x="17160" y="17160"/>
                  </a:cubicBezTo>
                  <a:cubicBezTo>
                    <a:pt x="28148" y="6173"/>
                    <a:pt x="43051" y="0"/>
                    <a:pt x="5859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61925" cap="rnd">
              <a:gradFill>
                <a:gsLst>
                  <a:gs pos="0">
                    <a:srgbClr val="08377C">
                      <a:alpha val="100000"/>
                    </a:srgbClr>
                  </a:gs>
                  <a:gs pos="50000">
                    <a:srgbClr val="006BB6">
                      <a:alpha val="100000"/>
                    </a:srgbClr>
                  </a:gs>
                  <a:gs pos="100000">
                    <a:srgbClr val="C9E9FF">
                      <a:alpha val="100000"/>
                    </a:srgbClr>
                  </a:gs>
                </a:gsLst>
                <a:lin ang="2700000"/>
              </a:gra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540810" cy="12297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038868" y="3478167"/>
            <a:ext cx="1345270" cy="1328393"/>
            <a:chOff x="0" y="0"/>
            <a:chExt cx="435740" cy="43027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35740" cy="430274"/>
            </a:xfrm>
            <a:custGeom>
              <a:avLst/>
              <a:gdLst/>
              <a:ahLst/>
              <a:cxnLst/>
              <a:rect l="l" t="t" r="r" b="b"/>
              <a:pathLst>
                <a:path w="435740" h="430274">
                  <a:moveTo>
                    <a:pt x="0" y="0"/>
                  </a:moveTo>
                  <a:lnTo>
                    <a:pt x="435740" y="0"/>
                  </a:lnTo>
                  <a:lnTo>
                    <a:pt x="435740" y="430274"/>
                  </a:lnTo>
                  <a:lnTo>
                    <a:pt x="0" y="4302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9525"/>
              <a:ext cx="435740" cy="4397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7358"/>
                </a:lnSpc>
                <a:spcBef>
                  <a:spcPct val="0"/>
                </a:spcBef>
              </a:pPr>
              <a:r>
                <a:rPr lang="en-US" sz="6131" spc="220">
                  <a:solidFill>
                    <a:srgbClr val="0063A1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02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400122" y="4142364"/>
            <a:ext cx="4610943" cy="3649623"/>
            <a:chOff x="0" y="0"/>
            <a:chExt cx="1493510" cy="118213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493510" cy="1182133"/>
            </a:xfrm>
            <a:custGeom>
              <a:avLst/>
              <a:gdLst/>
              <a:ahLst/>
              <a:cxnLst/>
              <a:rect l="l" t="t" r="r" b="b"/>
              <a:pathLst>
                <a:path w="1493510" h="1182133">
                  <a:moveTo>
                    <a:pt x="60445" y="0"/>
                  </a:moveTo>
                  <a:lnTo>
                    <a:pt x="1433065" y="0"/>
                  </a:lnTo>
                  <a:cubicBezTo>
                    <a:pt x="1449096" y="0"/>
                    <a:pt x="1464470" y="6368"/>
                    <a:pt x="1475806" y="17704"/>
                  </a:cubicBezTo>
                  <a:cubicBezTo>
                    <a:pt x="1487141" y="29040"/>
                    <a:pt x="1493510" y="44414"/>
                    <a:pt x="1493510" y="60445"/>
                  </a:cubicBezTo>
                  <a:lnTo>
                    <a:pt x="1493510" y="1121688"/>
                  </a:lnTo>
                  <a:cubicBezTo>
                    <a:pt x="1493510" y="1137719"/>
                    <a:pt x="1487141" y="1153093"/>
                    <a:pt x="1475806" y="1164429"/>
                  </a:cubicBezTo>
                  <a:cubicBezTo>
                    <a:pt x="1464470" y="1175765"/>
                    <a:pt x="1449096" y="1182133"/>
                    <a:pt x="1433065" y="1182133"/>
                  </a:cubicBezTo>
                  <a:lnTo>
                    <a:pt x="60445" y="1182133"/>
                  </a:lnTo>
                  <a:cubicBezTo>
                    <a:pt x="44414" y="1182133"/>
                    <a:pt x="29040" y="1175765"/>
                    <a:pt x="17704" y="1164429"/>
                  </a:cubicBezTo>
                  <a:cubicBezTo>
                    <a:pt x="6368" y="1153093"/>
                    <a:pt x="0" y="1137719"/>
                    <a:pt x="0" y="1121688"/>
                  </a:cubicBezTo>
                  <a:lnTo>
                    <a:pt x="0" y="60445"/>
                  </a:lnTo>
                  <a:cubicBezTo>
                    <a:pt x="0" y="44414"/>
                    <a:pt x="6368" y="29040"/>
                    <a:pt x="17704" y="17704"/>
                  </a:cubicBezTo>
                  <a:cubicBezTo>
                    <a:pt x="29040" y="6368"/>
                    <a:pt x="44414" y="0"/>
                    <a:pt x="60445" y="0"/>
                  </a:cubicBezTo>
                  <a:close/>
                </a:path>
              </a:pathLst>
            </a:custGeom>
            <a:solidFill>
              <a:srgbClr val="FFFFFF"/>
            </a:solidFill>
            <a:ln w="161925" cap="rnd">
              <a:gradFill>
                <a:gsLst>
                  <a:gs pos="0">
                    <a:srgbClr val="08377C">
                      <a:alpha val="100000"/>
                    </a:srgbClr>
                  </a:gs>
                  <a:gs pos="50000">
                    <a:srgbClr val="006BB6">
                      <a:alpha val="100000"/>
                    </a:srgbClr>
                  </a:gs>
                  <a:gs pos="100000">
                    <a:srgbClr val="C9E9FF">
                      <a:alpha val="100000"/>
                    </a:srgbClr>
                  </a:gs>
                </a:gsLst>
                <a:lin ang="2700000"/>
              </a:gra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1493510" cy="12297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100279" y="3478167"/>
            <a:ext cx="1345270" cy="1328393"/>
            <a:chOff x="0" y="0"/>
            <a:chExt cx="435740" cy="43027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35740" cy="430274"/>
            </a:xfrm>
            <a:custGeom>
              <a:avLst/>
              <a:gdLst/>
              <a:ahLst/>
              <a:cxnLst/>
              <a:rect l="l" t="t" r="r" b="b"/>
              <a:pathLst>
                <a:path w="435740" h="430274">
                  <a:moveTo>
                    <a:pt x="0" y="0"/>
                  </a:moveTo>
                  <a:lnTo>
                    <a:pt x="435740" y="0"/>
                  </a:lnTo>
                  <a:lnTo>
                    <a:pt x="435740" y="430274"/>
                  </a:lnTo>
                  <a:lnTo>
                    <a:pt x="0" y="4302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435740" cy="4397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7358"/>
                </a:lnSpc>
                <a:spcBef>
                  <a:spcPct val="0"/>
                </a:spcBef>
              </a:pPr>
              <a:r>
                <a:rPr lang="en-US" sz="6131" spc="220">
                  <a:solidFill>
                    <a:srgbClr val="0063A1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03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-2001494" y="8323039"/>
            <a:ext cx="4723978" cy="4723978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08377C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3408560" y="8871939"/>
            <a:ext cx="772722" cy="772722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837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07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6" name="Freeform 26"/>
          <p:cNvSpPr/>
          <p:nvPr/>
        </p:nvSpPr>
        <p:spPr>
          <a:xfrm>
            <a:off x="13105444" y="1083586"/>
            <a:ext cx="3417417" cy="2068388"/>
          </a:xfrm>
          <a:custGeom>
            <a:avLst/>
            <a:gdLst/>
            <a:ahLst/>
            <a:cxnLst/>
            <a:rect l="l" t="t" r="r" b="b"/>
            <a:pathLst>
              <a:path w="3081244" h="1717376">
                <a:moveTo>
                  <a:pt x="0" y="0"/>
                </a:moveTo>
                <a:lnTo>
                  <a:pt x="3081243" y="0"/>
                </a:lnTo>
                <a:lnTo>
                  <a:pt x="3081243" y="1717376"/>
                </a:lnTo>
                <a:lnTo>
                  <a:pt x="0" y="17173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3414" b="-4600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TextBox 27"/>
          <p:cNvSpPr txBox="1"/>
          <p:nvPr/>
        </p:nvSpPr>
        <p:spPr>
          <a:xfrm>
            <a:off x="1933203" y="4653152"/>
            <a:ext cx="3210631" cy="1630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31"/>
              </a:lnSpc>
            </a:pPr>
            <a:endParaRPr lang="en-US" sz="3165" spc="69" dirty="0">
              <a:solidFill>
                <a:srgbClr val="2A2E3A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  <a:p>
            <a:pPr algn="ctr">
              <a:lnSpc>
                <a:spcPts val="4431"/>
              </a:lnSpc>
            </a:pPr>
            <a:r>
              <a:rPr lang="en-US" sz="3165" spc="69" dirty="0">
                <a:solidFill>
                  <a:srgbClr val="2A2E3A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STUDENT ACHIEVEMENT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239001" y="5224932"/>
            <a:ext cx="3505200" cy="10661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431"/>
              </a:lnSpc>
              <a:spcBef>
                <a:spcPct val="0"/>
              </a:spcBef>
            </a:pPr>
            <a:r>
              <a:rPr lang="en-US" sz="3165" spc="69" dirty="0">
                <a:solidFill>
                  <a:srgbClr val="2A2E3A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  CONTINUOUS IMPROVEMENT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3100278" y="4722128"/>
            <a:ext cx="3663721" cy="14448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08"/>
              </a:lnSpc>
            </a:pPr>
            <a:endParaRPr lang="en-US" sz="2791" spc="61" dirty="0">
              <a:solidFill>
                <a:srgbClr val="2A2E3A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  <a:p>
            <a:pPr algn="ctr">
              <a:lnSpc>
                <a:spcPts val="3908"/>
              </a:lnSpc>
            </a:pPr>
            <a:r>
              <a:rPr lang="en-US" sz="2791" spc="61" dirty="0">
                <a:solidFill>
                  <a:srgbClr val="2A2E3A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COMMUNITY ENGAGEMENT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887579" y="1325517"/>
            <a:ext cx="11512543" cy="1876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358"/>
              </a:lnSpc>
              <a:spcBef>
                <a:spcPct val="0"/>
              </a:spcBef>
            </a:pPr>
            <a:r>
              <a:rPr lang="en-US" sz="6131" spc="220" dirty="0">
                <a:solidFill>
                  <a:srgbClr val="2A2E3A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STATE OF THE SCHOOLS STRATEGIC GOALS FY25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11785" y="3111533"/>
            <a:ext cx="14397730" cy="4785381"/>
            <a:chOff x="0" y="0"/>
            <a:chExt cx="4663503" cy="155001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63503" cy="1550011"/>
            </a:xfrm>
            <a:custGeom>
              <a:avLst/>
              <a:gdLst/>
              <a:ahLst/>
              <a:cxnLst/>
              <a:rect l="l" t="t" r="r" b="b"/>
              <a:pathLst>
                <a:path w="4663503" h="1550011">
                  <a:moveTo>
                    <a:pt x="19358" y="0"/>
                  </a:moveTo>
                  <a:lnTo>
                    <a:pt x="4644146" y="0"/>
                  </a:lnTo>
                  <a:cubicBezTo>
                    <a:pt x="4654836" y="0"/>
                    <a:pt x="4663503" y="8667"/>
                    <a:pt x="4663503" y="19358"/>
                  </a:cubicBezTo>
                  <a:lnTo>
                    <a:pt x="4663503" y="1530653"/>
                  </a:lnTo>
                  <a:cubicBezTo>
                    <a:pt x="4663503" y="1535787"/>
                    <a:pt x="4661464" y="1540711"/>
                    <a:pt x="4657834" y="1544341"/>
                  </a:cubicBezTo>
                  <a:cubicBezTo>
                    <a:pt x="4654203" y="1547972"/>
                    <a:pt x="4649279" y="1550011"/>
                    <a:pt x="4644146" y="1550011"/>
                  </a:cubicBezTo>
                  <a:lnTo>
                    <a:pt x="19358" y="1550011"/>
                  </a:lnTo>
                  <a:cubicBezTo>
                    <a:pt x="14224" y="1550011"/>
                    <a:pt x="9300" y="1547972"/>
                    <a:pt x="5670" y="1544341"/>
                  </a:cubicBezTo>
                  <a:cubicBezTo>
                    <a:pt x="2039" y="1540711"/>
                    <a:pt x="0" y="1535787"/>
                    <a:pt x="0" y="1530653"/>
                  </a:cubicBezTo>
                  <a:lnTo>
                    <a:pt x="0" y="19358"/>
                  </a:lnTo>
                  <a:cubicBezTo>
                    <a:pt x="0" y="14224"/>
                    <a:pt x="2039" y="9300"/>
                    <a:pt x="5670" y="5670"/>
                  </a:cubicBezTo>
                  <a:cubicBezTo>
                    <a:pt x="9300" y="2039"/>
                    <a:pt x="14224" y="0"/>
                    <a:pt x="1935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61925" cap="rnd">
              <a:gradFill>
                <a:gsLst>
                  <a:gs pos="0">
                    <a:srgbClr val="08377C">
                      <a:alpha val="100000"/>
                    </a:srgbClr>
                  </a:gs>
                  <a:gs pos="50000">
                    <a:srgbClr val="006BB6">
                      <a:alpha val="100000"/>
                    </a:srgbClr>
                  </a:gs>
                  <a:gs pos="100000">
                    <a:srgbClr val="C9E9FF">
                      <a:alpha val="100000"/>
                    </a:srgbClr>
                  </a:gs>
                </a:gsLst>
                <a:lin ang="2700000"/>
              </a:gra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14300"/>
              <a:ext cx="4663503" cy="16643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439"/>
                </a:lnSpc>
              </a:pPr>
              <a:r>
                <a:rPr lang="en-US" sz="4599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 </a:t>
              </a:r>
              <a:r>
                <a:rPr lang="en-US" sz="4599">
                  <a:solidFill>
                    <a:srgbClr val="FF3131"/>
                  </a:solidFill>
                  <a:latin typeface="Arimo Bold"/>
                  <a:ea typeface="Arimo Bold"/>
                  <a:cs typeface="Arimo Bold"/>
                  <a:sym typeface="Arimo Bold"/>
                </a:rPr>
                <a:t>STUDENT ACHIEVEMENT</a:t>
              </a:r>
              <a:r>
                <a:rPr lang="en-US" sz="4599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 </a:t>
              </a:r>
            </a:p>
            <a:p>
              <a:pPr algn="ctr">
                <a:lnSpc>
                  <a:spcPts val="5739"/>
                </a:lnSpc>
              </a:pPr>
              <a:r>
                <a:rPr lang="en-US" sz="4099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Oasis Charter Schools will cultivate academic achievement using a rigorous and aligned curriculum that will provide all students the opportunity to master knowledge and </a:t>
              </a:r>
            </a:p>
            <a:p>
              <a:pPr algn="ctr">
                <a:lnSpc>
                  <a:spcPts val="5739"/>
                </a:lnSpc>
              </a:pPr>
              <a:r>
                <a:rPr lang="en-US" sz="4099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expand their learning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001494" y="8323039"/>
            <a:ext cx="4723978" cy="4723978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08377C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408560" y="8871939"/>
            <a:ext cx="772722" cy="772722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837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07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4857029" y="375670"/>
            <a:ext cx="2566653" cy="1306061"/>
          </a:xfrm>
          <a:custGeom>
            <a:avLst/>
            <a:gdLst/>
            <a:ahLst/>
            <a:cxnLst/>
            <a:rect l="l" t="t" r="r" b="b"/>
            <a:pathLst>
              <a:path w="2566653" h="1306061">
                <a:moveTo>
                  <a:pt x="0" y="0"/>
                </a:moveTo>
                <a:lnTo>
                  <a:pt x="2566653" y="0"/>
                </a:lnTo>
                <a:lnTo>
                  <a:pt x="2566653" y="1306060"/>
                </a:lnTo>
                <a:lnTo>
                  <a:pt x="0" y="13060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4089" b="-5242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1028700" y="1113783"/>
            <a:ext cx="8720552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58"/>
              </a:lnSpc>
            </a:pPr>
            <a:r>
              <a:rPr lang="en-US" sz="5131" spc="184">
                <a:solidFill>
                  <a:srgbClr val="2A2E3A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STRATEGIC GOAL  </a:t>
            </a:r>
            <a:r>
              <a:rPr lang="en-US" sz="5131" spc="184">
                <a:solidFill>
                  <a:srgbClr val="FF3131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#1</a:t>
            </a:r>
          </a:p>
          <a:p>
            <a:pPr marL="0" lvl="0" indent="0" algn="l">
              <a:lnSpc>
                <a:spcPts val="6158"/>
              </a:lnSpc>
              <a:spcBef>
                <a:spcPct val="0"/>
              </a:spcBef>
            </a:pPr>
            <a:endParaRPr lang="en-US" sz="5131" spc="184">
              <a:solidFill>
                <a:srgbClr val="FF3131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11785" y="3111533"/>
            <a:ext cx="14397730" cy="4785381"/>
            <a:chOff x="0" y="0"/>
            <a:chExt cx="4663503" cy="155001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63503" cy="1550011"/>
            </a:xfrm>
            <a:custGeom>
              <a:avLst/>
              <a:gdLst/>
              <a:ahLst/>
              <a:cxnLst/>
              <a:rect l="l" t="t" r="r" b="b"/>
              <a:pathLst>
                <a:path w="4663503" h="1550011">
                  <a:moveTo>
                    <a:pt x="19358" y="0"/>
                  </a:moveTo>
                  <a:lnTo>
                    <a:pt x="4644146" y="0"/>
                  </a:lnTo>
                  <a:cubicBezTo>
                    <a:pt x="4654836" y="0"/>
                    <a:pt x="4663503" y="8667"/>
                    <a:pt x="4663503" y="19358"/>
                  </a:cubicBezTo>
                  <a:lnTo>
                    <a:pt x="4663503" y="1530653"/>
                  </a:lnTo>
                  <a:cubicBezTo>
                    <a:pt x="4663503" y="1535787"/>
                    <a:pt x="4661464" y="1540711"/>
                    <a:pt x="4657834" y="1544341"/>
                  </a:cubicBezTo>
                  <a:cubicBezTo>
                    <a:pt x="4654203" y="1547972"/>
                    <a:pt x="4649279" y="1550011"/>
                    <a:pt x="4644146" y="1550011"/>
                  </a:cubicBezTo>
                  <a:lnTo>
                    <a:pt x="19358" y="1550011"/>
                  </a:lnTo>
                  <a:cubicBezTo>
                    <a:pt x="14224" y="1550011"/>
                    <a:pt x="9300" y="1547972"/>
                    <a:pt x="5670" y="1544341"/>
                  </a:cubicBezTo>
                  <a:cubicBezTo>
                    <a:pt x="2039" y="1540711"/>
                    <a:pt x="0" y="1535787"/>
                    <a:pt x="0" y="1530653"/>
                  </a:cubicBezTo>
                  <a:lnTo>
                    <a:pt x="0" y="19358"/>
                  </a:lnTo>
                  <a:cubicBezTo>
                    <a:pt x="0" y="14224"/>
                    <a:pt x="2039" y="9300"/>
                    <a:pt x="5670" y="5670"/>
                  </a:cubicBezTo>
                  <a:cubicBezTo>
                    <a:pt x="9300" y="2039"/>
                    <a:pt x="14224" y="0"/>
                    <a:pt x="1935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61925" cap="rnd">
              <a:gradFill>
                <a:gsLst>
                  <a:gs pos="0">
                    <a:srgbClr val="08377C">
                      <a:alpha val="100000"/>
                    </a:srgbClr>
                  </a:gs>
                  <a:gs pos="50000">
                    <a:srgbClr val="006BB6">
                      <a:alpha val="100000"/>
                    </a:srgbClr>
                  </a:gs>
                  <a:gs pos="100000">
                    <a:srgbClr val="C9E9FF">
                      <a:alpha val="100000"/>
                    </a:srgbClr>
                  </a:gs>
                </a:gsLst>
                <a:lin ang="2700000"/>
              </a:gra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0"/>
              <a:ext cx="4663503" cy="16452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739"/>
                </a:lnSpc>
              </a:pPr>
              <a:r>
                <a:rPr lang="en-US" sz="4099" dirty="0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STUDENT</a:t>
              </a:r>
              <a:r>
                <a:rPr lang="en-US" sz="4099" dirty="0">
                  <a:solidFill>
                    <a:srgbClr val="FF3131"/>
                  </a:solidFill>
                  <a:latin typeface="Arimo Bold"/>
                  <a:ea typeface="Arimo Bold"/>
                  <a:cs typeface="Arimo Bold"/>
                  <a:sym typeface="Arimo Bold"/>
                </a:rPr>
                <a:t> TEST DATA: </a:t>
              </a:r>
              <a:r>
                <a:rPr lang="en-US" sz="4099" dirty="0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Proficiency, Gains, Trends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001494" y="8323039"/>
            <a:ext cx="4723978" cy="4723978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08377C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408560" y="8871939"/>
            <a:ext cx="772722" cy="772722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837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07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4857029" y="375670"/>
            <a:ext cx="2566653" cy="1306061"/>
          </a:xfrm>
          <a:custGeom>
            <a:avLst/>
            <a:gdLst/>
            <a:ahLst/>
            <a:cxnLst/>
            <a:rect l="l" t="t" r="r" b="b"/>
            <a:pathLst>
              <a:path w="2566653" h="1306061">
                <a:moveTo>
                  <a:pt x="0" y="0"/>
                </a:moveTo>
                <a:lnTo>
                  <a:pt x="2566653" y="0"/>
                </a:lnTo>
                <a:lnTo>
                  <a:pt x="2566653" y="1306060"/>
                </a:lnTo>
                <a:lnTo>
                  <a:pt x="0" y="13060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4089" b="-5242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1028700" y="1113783"/>
            <a:ext cx="8720552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58"/>
              </a:lnSpc>
            </a:pPr>
            <a:r>
              <a:rPr lang="en-US" sz="5131" spc="184">
                <a:solidFill>
                  <a:srgbClr val="2A2E3A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STRATEGIC GOAL  </a:t>
            </a:r>
            <a:r>
              <a:rPr lang="en-US" sz="5131" spc="184">
                <a:solidFill>
                  <a:srgbClr val="FF3131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#1</a:t>
            </a:r>
          </a:p>
          <a:p>
            <a:pPr marL="0" lvl="0" indent="0" algn="l">
              <a:lnSpc>
                <a:spcPts val="6158"/>
              </a:lnSpc>
              <a:spcBef>
                <a:spcPct val="0"/>
              </a:spcBef>
            </a:pPr>
            <a:endParaRPr lang="en-US" sz="5131" spc="184">
              <a:solidFill>
                <a:srgbClr val="FF3131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7C98A213-5994-475E-B327-DC6EC27FBA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4B030A0D-0DAD-4A99-89BB-419527D6A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84064" y="2700132"/>
            <a:ext cx="8115300" cy="27432"/>
          </a:xfrm>
          <a:custGeom>
            <a:avLst/>
            <a:gdLst>
              <a:gd name="csX0" fmla="*/ 0 w 8115300"/>
              <a:gd name="csY0" fmla="*/ 0 h 27432"/>
              <a:gd name="csX1" fmla="*/ 432816 w 8115300"/>
              <a:gd name="csY1" fmla="*/ 0 h 27432"/>
              <a:gd name="csX2" fmla="*/ 1190244 w 8115300"/>
              <a:gd name="csY2" fmla="*/ 0 h 27432"/>
              <a:gd name="csX3" fmla="*/ 1623060 w 8115300"/>
              <a:gd name="csY3" fmla="*/ 0 h 27432"/>
              <a:gd name="csX4" fmla="*/ 2218182 w 8115300"/>
              <a:gd name="csY4" fmla="*/ 0 h 27432"/>
              <a:gd name="csX5" fmla="*/ 3056763 w 8115300"/>
              <a:gd name="csY5" fmla="*/ 0 h 27432"/>
              <a:gd name="csX6" fmla="*/ 3733038 w 8115300"/>
              <a:gd name="csY6" fmla="*/ 0 h 27432"/>
              <a:gd name="csX7" fmla="*/ 4490466 w 8115300"/>
              <a:gd name="csY7" fmla="*/ 0 h 27432"/>
              <a:gd name="csX8" fmla="*/ 5085588 w 8115300"/>
              <a:gd name="csY8" fmla="*/ 0 h 27432"/>
              <a:gd name="csX9" fmla="*/ 5761863 w 8115300"/>
              <a:gd name="csY9" fmla="*/ 0 h 27432"/>
              <a:gd name="csX10" fmla="*/ 6600444 w 8115300"/>
              <a:gd name="csY10" fmla="*/ 0 h 27432"/>
              <a:gd name="csX11" fmla="*/ 7114413 w 8115300"/>
              <a:gd name="csY11" fmla="*/ 0 h 27432"/>
              <a:gd name="csX12" fmla="*/ 8115300 w 8115300"/>
              <a:gd name="csY12" fmla="*/ 0 h 27432"/>
              <a:gd name="csX13" fmla="*/ 8115300 w 8115300"/>
              <a:gd name="csY13" fmla="*/ 27432 h 27432"/>
              <a:gd name="csX14" fmla="*/ 7520178 w 8115300"/>
              <a:gd name="csY14" fmla="*/ 27432 h 27432"/>
              <a:gd name="csX15" fmla="*/ 7087362 w 8115300"/>
              <a:gd name="csY15" fmla="*/ 27432 h 27432"/>
              <a:gd name="csX16" fmla="*/ 6411087 w 8115300"/>
              <a:gd name="csY16" fmla="*/ 27432 h 27432"/>
              <a:gd name="csX17" fmla="*/ 5897118 w 8115300"/>
              <a:gd name="csY17" fmla="*/ 27432 h 27432"/>
              <a:gd name="csX18" fmla="*/ 5220843 w 8115300"/>
              <a:gd name="csY18" fmla="*/ 27432 h 27432"/>
              <a:gd name="csX19" fmla="*/ 4544568 w 8115300"/>
              <a:gd name="csY19" fmla="*/ 27432 h 27432"/>
              <a:gd name="csX20" fmla="*/ 3868293 w 8115300"/>
              <a:gd name="csY20" fmla="*/ 27432 h 27432"/>
              <a:gd name="csX21" fmla="*/ 3192018 w 8115300"/>
              <a:gd name="csY21" fmla="*/ 27432 h 27432"/>
              <a:gd name="csX22" fmla="*/ 2596896 w 8115300"/>
              <a:gd name="csY22" fmla="*/ 27432 h 27432"/>
              <a:gd name="csX23" fmla="*/ 1839468 w 8115300"/>
              <a:gd name="csY23" fmla="*/ 27432 h 27432"/>
              <a:gd name="csX24" fmla="*/ 1163193 w 8115300"/>
              <a:gd name="csY24" fmla="*/ 27432 h 27432"/>
              <a:gd name="csX25" fmla="*/ 0 w 8115300"/>
              <a:gd name="csY25" fmla="*/ 27432 h 27432"/>
              <a:gd name="csX26" fmla="*/ 0 w 8115300"/>
              <a:gd name="csY2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8115300" h="27432" fill="none" extrusionOk="0">
                <a:moveTo>
                  <a:pt x="0" y="0"/>
                </a:moveTo>
                <a:cubicBezTo>
                  <a:pt x="190010" y="894"/>
                  <a:pt x="220703" y="16712"/>
                  <a:pt x="432816" y="0"/>
                </a:cubicBezTo>
                <a:cubicBezTo>
                  <a:pt x="644929" y="-16712"/>
                  <a:pt x="925351" y="-2130"/>
                  <a:pt x="1190244" y="0"/>
                </a:cubicBezTo>
                <a:cubicBezTo>
                  <a:pt x="1455137" y="2130"/>
                  <a:pt x="1428691" y="10242"/>
                  <a:pt x="1623060" y="0"/>
                </a:cubicBezTo>
                <a:cubicBezTo>
                  <a:pt x="1817429" y="-10242"/>
                  <a:pt x="1970637" y="26101"/>
                  <a:pt x="2218182" y="0"/>
                </a:cubicBezTo>
                <a:cubicBezTo>
                  <a:pt x="2465727" y="-26101"/>
                  <a:pt x="2697424" y="-37662"/>
                  <a:pt x="3056763" y="0"/>
                </a:cubicBezTo>
                <a:cubicBezTo>
                  <a:pt x="3416102" y="37662"/>
                  <a:pt x="3593057" y="5679"/>
                  <a:pt x="3733038" y="0"/>
                </a:cubicBezTo>
                <a:cubicBezTo>
                  <a:pt x="3873019" y="-5679"/>
                  <a:pt x="4227702" y="-17899"/>
                  <a:pt x="4490466" y="0"/>
                </a:cubicBezTo>
                <a:cubicBezTo>
                  <a:pt x="4753230" y="17899"/>
                  <a:pt x="4954916" y="-7629"/>
                  <a:pt x="5085588" y="0"/>
                </a:cubicBezTo>
                <a:cubicBezTo>
                  <a:pt x="5216260" y="7629"/>
                  <a:pt x="5443283" y="13568"/>
                  <a:pt x="5761863" y="0"/>
                </a:cubicBezTo>
                <a:cubicBezTo>
                  <a:pt x="6080443" y="-13568"/>
                  <a:pt x="6414913" y="34176"/>
                  <a:pt x="6600444" y="0"/>
                </a:cubicBezTo>
                <a:cubicBezTo>
                  <a:pt x="6785975" y="-34176"/>
                  <a:pt x="6979908" y="24439"/>
                  <a:pt x="7114413" y="0"/>
                </a:cubicBezTo>
                <a:cubicBezTo>
                  <a:pt x="7248918" y="-24439"/>
                  <a:pt x="7753242" y="49243"/>
                  <a:pt x="8115300" y="0"/>
                </a:cubicBezTo>
                <a:cubicBezTo>
                  <a:pt x="8114711" y="10802"/>
                  <a:pt x="8114630" y="18406"/>
                  <a:pt x="8115300" y="27432"/>
                </a:cubicBezTo>
                <a:cubicBezTo>
                  <a:pt x="7919968" y="56537"/>
                  <a:pt x="7815832" y="29302"/>
                  <a:pt x="7520178" y="27432"/>
                </a:cubicBezTo>
                <a:cubicBezTo>
                  <a:pt x="7224524" y="25562"/>
                  <a:pt x="7237397" y="41582"/>
                  <a:pt x="7087362" y="27432"/>
                </a:cubicBezTo>
                <a:cubicBezTo>
                  <a:pt x="6937327" y="13282"/>
                  <a:pt x="6666361" y="21099"/>
                  <a:pt x="6411087" y="27432"/>
                </a:cubicBezTo>
                <a:cubicBezTo>
                  <a:pt x="6155814" y="33765"/>
                  <a:pt x="6076699" y="29106"/>
                  <a:pt x="5897118" y="27432"/>
                </a:cubicBezTo>
                <a:cubicBezTo>
                  <a:pt x="5717537" y="25758"/>
                  <a:pt x="5480643" y="60140"/>
                  <a:pt x="5220843" y="27432"/>
                </a:cubicBezTo>
                <a:cubicBezTo>
                  <a:pt x="4961043" y="-5276"/>
                  <a:pt x="4741983" y="10261"/>
                  <a:pt x="4544568" y="27432"/>
                </a:cubicBezTo>
                <a:cubicBezTo>
                  <a:pt x="4347154" y="44603"/>
                  <a:pt x="4107592" y="3653"/>
                  <a:pt x="3868293" y="27432"/>
                </a:cubicBezTo>
                <a:cubicBezTo>
                  <a:pt x="3628995" y="51211"/>
                  <a:pt x="3474283" y="17408"/>
                  <a:pt x="3192018" y="27432"/>
                </a:cubicBezTo>
                <a:cubicBezTo>
                  <a:pt x="2909754" y="37456"/>
                  <a:pt x="2798966" y="32872"/>
                  <a:pt x="2596896" y="27432"/>
                </a:cubicBezTo>
                <a:cubicBezTo>
                  <a:pt x="2394826" y="21992"/>
                  <a:pt x="2025585" y="38694"/>
                  <a:pt x="1839468" y="27432"/>
                </a:cubicBezTo>
                <a:cubicBezTo>
                  <a:pt x="1653351" y="16170"/>
                  <a:pt x="1444068" y="17283"/>
                  <a:pt x="1163193" y="27432"/>
                </a:cubicBezTo>
                <a:cubicBezTo>
                  <a:pt x="882319" y="37581"/>
                  <a:pt x="259987" y="69926"/>
                  <a:pt x="0" y="27432"/>
                </a:cubicBezTo>
                <a:cubicBezTo>
                  <a:pt x="586" y="19291"/>
                  <a:pt x="-218" y="13009"/>
                  <a:pt x="0" y="0"/>
                </a:cubicBezTo>
                <a:close/>
              </a:path>
              <a:path w="8115300" h="27432" stroke="0" extrusionOk="0">
                <a:moveTo>
                  <a:pt x="0" y="0"/>
                </a:moveTo>
                <a:cubicBezTo>
                  <a:pt x="246921" y="20773"/>
                  <a:pt x="378767" y="-16956"/>
                  <a:pt x="595122" y="0"/>
                </a:cubicBezTo>
                <a:cubicBezTo>
                  <a:pt x="811477" y="16956"/>
                  <a:pt x="846257" y="-13061"/>
                  <a:pt x="1027938" y="0"/>
                </a:cubicBezTo>
                <a:cubicBezTo>
                  <a:pt x="1209619" y="13061"/>
                  <a:pt x="1578503" y="7172"/>
                  <a:pt x="1866519" y="0"/>
                </a:cubicBezTo>
                <a:cubicBezTo>
                  <a:pt x="2154535" y="-7172"/>
                  <a:pt x="2226239" y="7373"/>
                  <a:pt x="2461641" y="0"/>
                </a:cubicBezTo>
                <a:cubicBezTo>
                  <a:pt x="2697043" y="-7373"/>
                  <a:pt x="2901650" y="-10054"/>
                  <a:pt x="3056763" y="0"/>
                </a:cubicBezTo>
                <a:cubicBezTo>
                  <a:pt x="3211876" y="10054"/>
                  <a:pt x="3585194" y="26991"/>
                  <a:pt x="3895344" y="0"/>
                </a:cubicBezTo>
                <a:cubicBezTo>
                  <a:pt x="4205494" y="-26991"/>
                  <a:pt x="4295029" y="18672"/>
                  <a:pt x="4409313" y="0"/>
                </a:cubicBezTo>
                <a:cubicBezTo>
                  <a:pt x="4523597" y="-18672"/>
                  <a:pt x="4956843" y="3306"/>
                  <a:pt x="5247894" y="0"/>
                </a:cubicBezTo>
                <a:cubicBezTo>
                  <a:pt x="5538945" y="-3306"/>
                  <a:pt x="5725486" y="41316"/>
                  <a:pt x="6086475" y="0"/>
                </a:cubicBezTo>
                <a:cubicBezTo>
                  <a:pt x="6447464" y="-41316"/>
                  <a:pt x="6467270" y="-130"/>
                  <a:pt x="6762750" y="0"/>
                </a:cubicBezTo>
                <a:cubicBezTo>
                  <a:pt x="7058230" y="130"/>
                  <a:pt x="7713814" y="14357"/>
                  <a:pt x="8115300" y="0"/>
                </a:cubicBezTo>
                <a:cubicBezTo>
                  <a:pt x="8113940" y="10164"/>
                  <a:pt x="8115383" y="19377"/>
                  <a:pt x="8115300" y="27432"/>
                </a:cubicBezTo>
                <a:cubicBezTo>
                  <a:pt x="7951056" y="30523"/>
                  <a:pt x="7778080" y="21630"/>
                  <a:pt x="7682484" y="27432"/>
                </a:cubicBezTo>
                <a:cubicBezTo>
                  <a:pt x="7586888" y="33234"/>
                  <a:pt x="7123604" y="-3715"/>
                  <a:pt x="6843903" y="27432"/>
                </a:cubicBezTo>
                <a:cubicBezTo>
                  <a:pt x="6564202" y="58579"/>
                  <a:pt x="6499708" y="46045"/>
                  <a:pt x="6329934" y="27432"/>
                </a:cubicBezTo>
                <a:cubicBezTo>
                  <a:pt x="6160160" y="8819"/>
                  <a:pt x="5847230" y="12305"/>
                  <a:pt x="5653659" y="27432"/>
                </a:cubicBezTo>
                <a:cubicBezTo>
                  <a:pt x="5460088" y="42559"/>
                  <a:pt x="5091368" y="49579"/>
                  <a:pt x="4815078" y="27432"/>
                </a:cubicBezTo>
                <a:cubicBezTo>
                  <a:pt x="4538788" y="5285"/>
                  <a:pt x="4312121" y="56408"/>
                  <a:pt x="4138803" y="27432"/>
                </a:cubicBezTo>
                <a:cubicBezTo>
                  <a:pt x="3965485" y="-1544"/>
                  <a:pt x="3850471" y="37054"/>
                  <a:pt x="3705987" y="27432"/>
                </a:cubicBezTo>
                <a:cubicBezTo>
                  <a:pt x="3561503" y="17810"/>
                  <a:pt x="3428606" y="6693"/>
                  <a:pt x="3192018" y="27432"/>
                </a:cubicBezTo>
                <a:cubicBezTo>
                  <a:pt x="2955430" y="48171"/>
                  <a:pt x="2708142" y="29499"/>
                  <a:pt x="2353437" y="27432"/>
                </a:cubicBezTo>
                <a:cubicBezTo>
                  <a:pt x="1998732" y="25365"/>
                  <a:pt x="1984171" y="39554"/>
                  <a:pt x="1677162" y="27432"/>
                </a:cubicBezTo>
                <a:cubicBezTo>
                  <a:pt x="1370153" y="15310"/>
                  <a:pt x="1367960" y="5957"/>
                  <a:pt x="1163193" y="27432"/>
                </a:cubicBezTo>
                <a:cubicBezTo>
                  <a:pt x="958426" y="48907"/>
                  <a:pt x="303607" y="-7538"/>
                  <a:pt x="0" y="27432"/>
                </a:cubicBezTo>
                <a:cubicBezTo>
                  <a:pt x="-383" y="21019"/>
                  <a:pt x="-503" y="1243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7314A94-33EB-E781-937B-EF435483AFD8}"/>
              </a:ext>
            </a:extLst>
          </p:cNvPr>
          <p:cNvGrpSpPr/>
          <p:nvPr/>
        </p:nvGrpSpPr>
        <p:grpSpPr>
          <a:xfrm>
            <a:off x="787409" y="228600"/>
            <a:ext cx="16255981" cy="1645289"/>
            <a:chOff x="762000" y="958792"/>
            <a:chExt cx="16255981" cy="164528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6226CAE-BE0D-CA59-F8AB-39B9FFC5BB52}"/>
                </a:ext>
              </a:extLst>
            </p:cNvPr>
            <p:cNvSpPr txBox="1"/>
            <p:nvPr/>
          </p:nvSpPr>
          <p:spPr>
            <a:xfrm>
              <a:off x="2667000" y="1005327"/>
              <a:ext cx="14350981" cy="159875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/>
            <a:p>
              <a:pPr algn="ctr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</a:pPr>
              <a:r>
                <a:rPr lang="en-US" sz="5000" dirty="0">
                  <a:latin typeface="+mj-lt"/>
                  <a:ea typeface="+mj-ea"/>
                  <a:cs typeface="+mj-cs"/>
                </a:rPr>
                <a:t> </a:t>
              </a:r>
              <a:r>
                <a:rPr lang="en-US" sz="5000" dirty="0">
                  <a:solidFill>
                    <a:srgbClr val="FF0000"/>
                  </a:solidFill>
                  <a:latin typeface="+mj-lt"/>
                  <a:ea typeface="+mj-ea"/>
                  <a:cs typeface="+mj-cs"/>
                </a:rPr>
                <a:t>ELA/Math/Science</a:t>
              </a:r>
              <a:r>
                <a:rPr lang="en-US" sz="5000" dirty="0">
                  <a:latin typeface="+mj-lt"/>
                  <a:ea typeface="+mj-ea"/>
                  <a:cs typeface="+mj-cs"/>
                </a:rPr>
                <a:t> Scores 2025 - 2026</a:t>
              </a:r>
            </a:p>
          </p:txBody>
        </p:sp>
        <p:pic>
          <p:nvPicPr>
            <p:cNvPr id="23" name="Picture 22" descr="A blue and yellow logo&#10;&#10;AI-generated content may be incorrect.">
              <a:extLst>
                <a:ext uri="{FF2B5EF4-FFF2-40B4-BE49-F238E27FC236}">
                  <a16:creationId xmlns:a16="http://schemas.microsoft.com/office/drawing/2014/main" id="{4300AF51-31EE-28CD-4C3A-7E83CB7BA0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" y="958792"/>
              <a:ext cx="3810000" cy="1645289"/>
            </a:xfrm>
            <a:prstGeom prst="rect">
              <a:avLst/>
            </a:prstGeom>
          </p:spPr>
        </p:pic>
      </p:grpSp>
      <p:pic>
        <p:nvPicPr>
          <p:cNvPr id="6" name="image3.png">
            <a:extLst>
              <a:ext uri="{FF2B5EF4-FFF2-40B4-BE49-F238E27FC236}">
                <a16:creationId xmlns:a16="http://schemas.microsoft.com/office/drawing/2014/main" id="{F8D4AA08-FF6D-689A-145B-175F1520ECCD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2692410" y="2149025"/>
            <a:ext cx="12293582" cy="8137976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8CED98-6C77-989D-3566-52F54055A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520717E-795A-A4EE-14D4-DF7D52747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A3E4EE76-6160-BAB0-E1E9-EC0B0A073D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84064" y="2700132"/>
            <a:ext cx="8115300" cy="27432"/>
          </a:xfrm>
          <a:custGeom>
            <a:avLst/>
            <a:gdLst>
              <a:gd name="csX0" fmla="*/ 0 w 8115300"/>
              <a:gd name="csY0" fmla="*/ 0 h 27432"/>
              <a:gd name="csX1" fmla="*/ 432816 w 8115300"/>
              <a:gd name="csY1" fmla="*/ 0 h 27432"/>
              <a:gd name="csX2" fmla="*/ 1190244 w 8115300"/>
              <a:gd name="csY2" fmla="*/ 0 h 27432"/>
              <a:gd name="csX3" fmla="*/ 1623060 w 8115300"/>
              <a:gd name="csY3" fmla="*/ 0 h 27432"/>
              <a:gd name="csX4" fmla="*/ 2218182 w 8115300"/>
              <a:gd name="csY4" fmla="*/ 0 h 27432"/>
              <a:gd name="csX5" fmla="*/ 3056763 w 8115300"/>
              <a:gd name="csY5" fmla="*/ 0 h 27432"/>
              <a:gd name="csX6" fmla="*/ 3733038 w 8115300"/>
              <a:gd name="csY6" fmla="*/ 0 h 27432"/>
              <a:gd name="csX7" fmla="*/ 4490466 w 8115300"/>
              <a:gd name="csY7" fmla="*/ 0 h 27432"/>
              <a:gd name="csX8" fmla="*/ 5085588 w 8115300"/>
              <a:gd name="csY8" fmla="*/ 0 h 27432"/>
              <a:gd name="csX9" fmla="*/ 5761863 w 8115300"/>
              <a:gd name="csY9" fmla="*/ 0 h 27432"/>
              <a:gd name="csX10" fmla="*/ 6600444 w 8115300"/>
              <a:gd name="csY10" fmla="*/ 0 h 27432"/>
              <a:gd name="csX11" fmla="*/ 7114413 w 8115300"/>
              <a:gd name="csY11" fmla="*/ 0 h 27432"/>
              <a:gd name="csX12" fmla="*/ 8115300 w 8115300"/>
              <a:gd name="csY12" fmla="*/ 0 h 27432"/>
              <a:gd name="csX13" fmla="*/ 8115300 w 8115300"/>
              <a:gd name="csY13" fmla="*/ 27432 h 27432"/>
              <a:gd name="csX14" fmla="*/ 7520178 w 8115300"/>
              <a:gd name="csY14" fmla="*/ 27432 h 27432"/>
              <a:gd name="csX15" fmla="*/ 7087362 w 8115300"/>
              <a:gd name="csY15" fmla="*/ 27432 h 27432"/>
              <a:gd name="csX16" fmla="*/ 6411087 w 8115300"/>
              <a:gd name="csY16" fmla="*/ 27432 h 27432"/>
              <a:gd name="csX17" fmla="*/ 5897118 w 8115300"/>
              <a:gd name="csY17" fmla="*/ 27432 h 27432"/>
              <a:gd name="csX18" fmla="*/ 5220843 w 8115300"/>
              <a:gd name="csY18" fmla="*/ 27432 h 27432"/>
              <a:gd name="csX19" fmla="*/ 4544568 w 8115300"/>
              <a:gd name="csY19" fmla="*/ 27432 h 27432"/>
              <a:gd name="csX20" fmla="*/ 3868293 w 8115300"/>
              <a:gd name="csY20" fmla="*/ 27432 h 27432"/>
              <a:gd name="csX21" fmla="*/ 3192018 w 8115300"/>
              <a:gd name="csY21" fmla="*/ 27432 h 27432"/>
              <a:gd name="csX22" fmla="*/ 2596896 w 8115300"/>
              <a:gd name="csY22" fmla="*/ 27432 h 27432"/>
              <a:gd name="csX23" fmla="*/ 1839468 w 8115300"/>
              <a:gd name="csY23" fmla="*/ 27432 h 27432"/>
              <a:gd name="csX24" fmla="*/ 1163193 w 8115300"/>
              <a:gd name="csY24" fmla="*/ 27432 h 27432"/>
              <a:gd name="csX25" fmla="*/ 0 w 8115300"/>
              <a:gd name="csY25" fmla="*/ 27432 h 27432"/>
              <a:gd name="csX26" fmla="*/ 0 w 8115300"/>
              <a:gd name="csY2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8115300" h="27432" fill="none" extrusionOk="0">
                <a:moveTo>
                  <a:pt x="0" y="0"/>
                </a:moveTo>
                <a:cubicBezTo>
                  <a:pt x="190010" y="894"/>
                  <a:pt x="220703" y="16712"/>
                  <a:pt x="432816" y="0"/>
                </a:cubicBezTo>
                <a:cubicBezTo>
                  <a:pt x="644929" y="-16712"/>
                  <a:pt x="925351" y="-2130"/>
                  <a:pt x="1190244" y="0"/>
                </a:cubicBezTo>
                <a:cubicBezTo>
                  <a:pt x="1455137" y="2130"/>
                  <a:pt x="1428691" y="10242"/>
                  <a:pt x="1623060" y="0"/>
                </a:cubicBezTo>
                <a:cubicBezTo>
                  <a:pt x="1817429" y="-10242"/>
                  <a:pt x="1970637" y="26101"/>
                  <a:pt x="2218182" y="0"/>
                </a:cubicBezTo>
                <a:cubicBezTo>
                  <a:pt x="2465727" y="-26101"/>
                  <a:pt x="2697424" y="-37662"/>
                  <a:pt x="3056763" y="0"/>
                </a:cubicBezTo>
                <a:cubicBezTo>
                  <a:pt x="3416102" y="37662"/>
                  <a:pt x="3593057" y="5679"/>
                  <a:pt x="3733038" y="0"/>
                </a:cubicBezTo>
                <a:cubicBezTo>
                  <a:pt x="3873019" y="-5679"/>
                  <a:pt x="4227702" y="-17899"/>
                  <a:pt x="4490466" y="0"/>
                </a:cubicBezTo>
                <a:cubicBezTo>
                  <a:pt x="4753230" y="17899"/>
                  <a:pt x="4954916" y="-7629"/>
                  <a:pt x="5085588" y="0"/>
                </a:cubicBezTo>
                <a:cubicBezTo>
                  <a:pt x="5216260" y="7629"/>
                  <a:pt x="5443283" y="13568"/>
                  <a:pt x="5761863" y="0"/>
                </a:cubicBezTo>
                <a:cubicBezTo>
                  <a:pt x="6080443" y="-13568"/>
                  <a:pt x="6414913" y="34176"/>
                  <a:pt x="6600444" y="0"/>
                </a:cubicBezTo>
                <a:cubicBezTo>
                  <a:pt x="6785975" y="-34176"/>
                  <a:pt x="6979908" y="24439"/>
                  <a:pt x="7114413" y="0"/>
                </a:cubicBezTo>
                <a:cubicBezTo>
                  <a:pt x="7248918" y="-24439"/>
                  <a:pt x="7753242" y="49243"/>
                  <a:pt x="8115300" y="0"/>
                </a:cubicBezTo>
                <a:cubicBezTo>
                  <a:pt x="8114711" y="10802"/>
                  <a:pt x="8114630" y="18406"/>
                  <a:pt x="8115300" y="27432"/>
                </a:cubicBezTo>
                <a:cubicBezTo>
                  <a:pt x="7919968" y="56537"/>
                  <a:pt x="7815832" y="29302"/>
                  <a:pt x="7520178" y="27432"/>
                </a:cubicBezTo>
                <a:cubicBezTo>
                  <a:pt x="7224524" y="25562"/>
                  <a:pt x="7237397" y="41582"/>
                  <a:pt x="7087362" y="27432"/>
                </a:cubicBezTo>
                <a:cubicBezTo>
                  <a:pt x="6937327" y="13282"/>
                  <a:pt x="6666361" y="21099"/>
                  <a:pt x="6411087" y="27432"/>
                </a:cubicBezTo>
                <a:cubicBezTo>
                  <a:pt x="6155814" y="33765"/>
                  <a:pt x="6076699" y="29106"/>
                  <a:pt x="5897118" y="27432"/>
                </a:cubicBezTo>
                <a:cubicBezTo>
                  <a:pt x="5717537" y="25758"/>
                  <a:pt x="5480643" y="60140"/>
                  <a:pt x="5220843" y="27432"/>
                </a:cubicBezTo>
                <a:cubicBezTo>
                  <a:pt x="4961043" y="-5276"/>
                  <a:pt x="4741983" y="10261"/>
                  <a:pt x="4544568" y="27432"/>
                </a:cubicBezTo>
                <a:cubicBezTo>
                  <a:pt x="4347154" y="44603"/>
                  <a:pt x="4107592" y="3653"/>
                  <a:pt x="3868293" y="27432"/>
                </a:cubicBezTo>
                <a:cubicBezTo>
                  <a:pt x="3628995" y="51211"/>
                  <a:pt x="3474283" y="17408"/>
                  <a:pt x="3192018" y="27432"/>
                </a:cubicBezTo>
                <a:cubicBezTo>
                  <a:pt x="2909754" y="37456"/>
                  <a:pt x="2798966" y="32872"/>
                  <a:pt x="2596896" y="27432"/>
                </a:cubicBezTo>
                <a:cubicBezTo>
                  <a:pt x="2394826" y="21992"/>
                  <a:pt x="2025585" y="38694"/>
                  <a:pt x="1839468" y="27432"/>
                </a:cubicBezTo>
                <a:cubicBezTo>
                  <a:pt x="1653351" y="16170"/>
                  <a:pt x="1444068" y="17283"/>
                  <a:pt x="1163193" y="27432"/>
                </a:cubicBezTo>
                <a:cubicBezTo>
                  <a:pt x="882319" y="37581"/>
                  <a:pt x="259987" y="69926"/>
                  <a:pt x="0" y="27432"/>
                </a:cubicBezTo>
                <a:cubicBezTo>
                  <a:pt x="586" y="19291"/>
                  <a:pt x="-218" y="13009"/>
                  <a:pt x="0" y="0"/>
                </a:cubicBezTo>
                <a:close/>
              </a:path>
              <a:path w="8115300" h="27432" stroke="0" extrusionOk="0">
                <a:moveTo>
                  <a:pt x="0" y="0"/>
                </a:moveTo>
                <a:cubicBezTo>
                  <a:pt x="246921" y="20773"/>
                  <a:pt x="378767" y="-16956"/>
                  <a:pt x="595122" y="0"/>
                </a:cubicBezTo>
                <a:cubicBezTo>
                  <a:pt x="811477" y="16956"/>
                  <a:pt x="846257" y="-13061"/>
                  <a:pt x="1027938" y="0"/>
                </a:cubicBezTo>
                <a:cubicBezTo>
                  <a:pt x="1209619" y="13061"/>
                  <a:pt x="1578503" y="7172"/>
                  <a:pt x="1866519" y="0"/>
                </a:cubicBezTo>
                <a:cubicBezTo>
                  <a:pt x="2154535" y="-7172"/>
                  <a:pt x="2226239" y="7373"/>
                  <a:pt x="2461641" y="0"/>
                </a:cubicBezTo>
                <a:cubicBezTo>
                  <a:pt x="2697043" y="-7373"/>
                  <a:pt x="2901650" y="-10054"/>
                  <a:pt x="3056763" y="0"/>
                </a:cubicBezTo>
                <a:cubicBezTo>
                  <a:pt x="3211876" y="10054"/>
                  <a:pt x="3585194" y="26991"/>
                  <a:pt x="3895344" y="0"/>
                </a:cubicBezTo>
                <a:cubicBezTo>
                  <a:pt x="4205494" y="-26991"/>
                  <a:pt x="4295029" y="18672"/>
                  <a:pt x="4409313" y="0"/>
                </a:cubicBezTo>
                <a:cubicBezTo>
                  <a:pt x="4523597" y="-18672"/>
                  <a:pt x="4956843" y="3306"/>
                  <a:pt x="5247894" y="0"/>
                </a:cubicBezTo>
                <a:cubicBezTo>
                  <a:pt x="5538945" y="-3306"/>
                  <a:pt x="5725486" y="41316"/>
                  <a:pt x="6086475" y="0"/>
                </a:cubicBezTo>
                <a:cubicBezTo>
                  <a:pt x="6447464" y="-41316"/>
                  <a:pt x="6467270" y="-130"/>
                  <a:pt x="6762750" y="0"/>
                </a:cubicBezTo>
                <a:cubicBezTo>
                  <a:pt x="7058230" y="130"/>
                  <a:pt x="7713814" y="14357"/>
                  <a:pt x="8115300" y="0"/>
                </a:cubicBezTo>
                <a:cubicBezTo>
                  <a:pt x="8113940" y="10164"/>
                  <a:pt x="8115383" y="19377"/>
                  <a:pt x="8115300" y="27432"/>
                </a:cubicBezTo>
                <a:cubicBezTo>
                  <a:pt x="7951056" y="30523"/>
                  <a:pt x="7778080" y="21630"/>
                  <a:pt x="7682484" y="27432"/>
                </a:cubicBezTo>
                <a:cubicBezTo>
                  <a:pt x="7586888" y="33234"/>
                  <a:pt x="7123604" y="-3715"/>
                  <a:pt x="6843903" y="27432"/>
                </a:cubicBezTo>
                <a:cubicBezTo>
                  <a:pt x="6564202" y="58579"/>
                  <a:pt x="6499708" y="46045"/>
                  <a:pt x="6329934" y="27432"/>
                </a:cubicBezTo>
                <a:cubicBezTo>
                  <a:pt x="6160160" y="8819"/>
                  <a:pt x="5847230" y="12305"/>
                  <a:pt x="5653659" y="27432"/>
                </a:cubicBezTo>
                <a:cubicBezTo>
                  <a:pt x="5460088" y="42559"/>
                  <a:pt x="5091368" y="49579"/>
                  <a:pt x="4815078" y="27432"/>
                </a:cubicBezTo>
                <a:cubicBezTo>
                  <a:pt x="4538788" y="5285"/>
                  <a:pt x="4312121" y="56408"/>
                  <a:pt x="4138803" y="27432"/>
                </a:cubicBezTo>
                <a:cubicBezTo>
                  <a:pt x="3965485" y="-1544"/>
                  <a:pt x="3850471" y="37054"/>
                  <a:pt x="3705987" y="27432"/>
                </a:cubicBezTo>
                <a:cubicBezTo>
                  <a:pt x="3561503" y="17810"/>
                  <a:pt x="3428606" y="6693"/>
                  <a:pt x="3192018" y="27432"/>
                </a:cubicBezTo>
                <a:cubicBezTo>
                  <a:pt x="2955430" y="48171"/>
                  <a:pt x="2708142" y="29499"/>
                  <a:pt x="2353437" y="27432"/>
                </a:cubicBezTo>
                <a:cubicBezTo>
                  <a:pt x="1998732" y="25365"/>
                  <a:pt x="1984171" y="39554"/>
                  <a:pt x="1677162" y="27432"/>
                </a:cubicBezTo>
                <a:cubicBezTo>
                  <a:pt x="1370153" y="15310"/>
                  <a:pt x="1367960" y="5957"/>
                  <a:pt x="1163193" y="27432"/>
                </a:cubicBezTo>
                <a:cubicBezTo>
                  <a:pt x="958426" y="48907"/>
                  <a:pt x="303607" y="-7538"/>
                  <a:pt x="0" y="27432"/>
                </a:cubicBezTo>
                <a:cubicBezTo>
                  <a:pt x="-383" y="21019"/>
                  <a:pt x="-503" y="1243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23AD123-590E-B974-08AE-85125F25B152}"/>
              </a:ext>
            </a:extLst>
          </p:cNvPr>
          <p:cNvGrpSpPr/>
          <p:nvPr/>
        </p:nvGrpSpPr>
        <p:grpSpPr>
          <a:xfrm>
            <a:off x="762000" y="532865"/>
            <a:ext cx="16255981" cy="1645289"/>
            <a:chOff x="762000" y="958792"/>
            <a:chExt cx="16255981" cy="164528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918022D-6558-9393-DBFB-9D636CDD2025}"/>
                </a:ext>
              </a:extLst>
            </p:cNvPr>
            <p:cNvSpPr txBox="1"/>
            <p:nvPr/>
          </p:nvSpPr>
          <p:spPr>
            <a:xfrm>
              <a:off x="2667000" y="1005327"/>
              <a:ext cx="14350981" cy="159875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/>
            <a:p>
              <a:pPr algn="ctr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</a:pPr>
              <a:r>
                <a:rPr lang="en-US" sz="5000" dirty="0">
                  <a:latin typeface="+mj-lt"/>
                  <a:ea typeface="+mj-ea"/>
                  <a:cs typeface="+mj-cs"/>
                </a:rPr>
                <a:t> ESSA Subgroup Analysis FY22 – FY26</a:t>
              </a:r>
            </a:p>
          </p:txBody>
        </p:sp>
        <p:pic>
          <p:nvPicPr>
            <p:cNvPr id="23" name="Picture 22" descr="A blue and yellow logo&#10;&#10;AI-generated content may be incorrect.">
              <a:extLst>
                <a:ext uri="{FF2B5EF4-FFF2-40B4-BE49-F238E27FC236}">
                  <a16:creationId xmlns:a16="http://schemas.microsoft.com/office/drawing/2014/main" id="{4F69450F-37E7-70BF-55A2-A32E37B8E4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0" y="958792"/>
              <a:ext cx="3810000" cy="1645289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4B868232-404A-D602-3B77-524410B6EB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1200" y="4777614"/>
            <a:ext cx="8531283" cy="54071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0EEA066-B7A8-B2D5-5DBE-59DD2432BF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533" y="2554875"/>
            <a:ext cx="8863722" cy="717768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A08A244-B7C0-24AB-C47E-81FE358465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76285" y="2034064"/>
            <a:ext cx="9756198" cy="218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6708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355E23-06A2-E272-AA27-A0217ADE0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E53169F-D03D-3A38-FF49-A3E4BBE57D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996EE68E-24FA-E4C2-4EA6-D626C2165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84064" y="2700132"/>
            <a:ext cx="8115300" cy="27432"/>
          </a:xfrm>
          <a:custGeom>
            <a:avLst/>
            <a:gdLst>
              <a:gd name="csX0" fmla="*/ 0 w 8115300"/>
              <a:gd name="csY0" fmla="*/ 0 h 27432"/>
              <a:gd name="csX1" fmla="*/ 432816 w 8115300"/>
              <a:gd name="csY1" fmla="*/ 0 h 27432"/>
              <a:gd name="csX2" fmla="*/ 1190244 w 8115300"/>
              <a:gd name="csY2" fmla="*/ 0 h 27432"/>
              <a:gd name="csX3" fmla="*/ 1623060 w 8115300"/>
              <a:gd name="csY3" fmla="*/ 0 h 27432"/>
              <a:gd name="csX4" fmla="*/ 2218182 w 8115300"/>
              <a:gd name="csY4" fmla="*/ 0 h 27432"/>
              <a:gd name="csX5" fmla="*/ 3056763 w 8115300"/>
              <a:gd name="csY5" fmla="*/ 0 h 27432"/>
              <a:gd name="csX6" fmla="*/ 3733038 w 8115300"/>
              <a:gd name="csY6" fmla="*/ 0 h 27432"/>
              <a:gd name="csX7" fmla="*/ 4490466 w 8115300"/>
              <a:gd name="csY7" fmla="*/ 0 h 27432"/>
              <a:gd name="csX8" fmla="*/ 5085588 w 8115300"/>
              <a:gd name="csY8" fmla="*/ 0 h 27432"/>
              <a:gd name="csX9" fmla="*/ 5761863 w 8115300"/>
              <a:gd name="csY9" fmla="*/ 0 h 27432"/>
              <a:gd name="csX10" fmla="*/ 6600444 w 8115300"/>
              <a:gd name="csY10" fmla="*/ 0 h 27432"/>
              <a:gd name="csX11" fmla="*/ 7114413 w 8115300"/>
              <a:gd name="csY11" fmla="*/ 0 h 27432"/>
              <a:gd name="csX12" fmla="*/ 8115300 w 8115300"/>
              <a:gd name="csY12" fmla="*/ 0 h 27432"/>
              <a:gd name="csX13" fmla="*/ 8115300 w 8115300"/>
              <a:gd name="csY13" fmla="*/ 27432 h 27432"/>
              <a:gd name="csX14" fmla="*/ 7520178 w 8115300"/>
              <a:gd name="csY14" fmla="*/ 27432 h 27432"/>
              <a:gd name="csX15" fmla="*/ 7087362 w 8115300"/>
              <a:gd name="csY15" fmla="*/ 27432 h 27432"/>
              <a:gd name="csX16" fmla="*/ 6411087 w 8115300"/>
              <a:gd name="csY16" fmla="*/ 27432 h 27432"/>
              <a:gd name="csX17" fmla="*/ 5897118 w 8115300"/>
              <a:gd name="csY17" fmla="*/ 27432 h 27432"/>
              <a:gd name="csX18" fmla="*/ 5220843 w 8115300"/>
              <a:gd name="csY18" fmla="*/ 27432 h 27432"/>
              <a:gd name="csX19" fmla="*/ 4544568 w 8115300"/>
              <a:gd name="csY19" fmla="*/ 27432 h 27432"/>
              <a:gd name="csX20" fmla="*/ 3868293 w 8115300"/>
              <a:gd name="csY20" fmla="*/ 27432 h 27432"/>
              <a:gd name="csX21" fmla="*/ 3192018 w 8115300"/>
              <a:gd name="csY21" fmla="*/ 27432 h 27432"/>
              <a:gd name="csX22" fmla="*/ 2596896 w 8115300"/>
              <a:gd name="csY22" fmla="*/ 27432 h 27432"/>
              <a:gd name="csX23" fmla="*/ 1839468 w 8115300"/>
              <a:gd name="csY23" fmla="*/ 27432 h 27432"/>
              <a:gd name="csX24" fmla="*/ 1163193 w 8115300"/>
              <a:gd name="csY24" fmla="*/ 27432 h 27432"/>
              <a:gd name="csX25" fmla="*/ 0 w 8115300"/>
              <a:gd name="csY25" fmla="*/ 27432 h 27432"/>
              <a:gd name="csX26" fmla="*/ 0 w 8115300"/>
              <a:gd name="csY2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8115300" h="27432" fill="none" extrusionOk="0">
                <a:moveTo>
                  <a:pt x="0" y="0"/>
                </a:moveTo>
                <a:cubicBezTo>
                  <a:pt x="190010" y="894"/>
                  <a:pt x="220703" y="16712"/>
                  <a:pt x="432816" y="0"/>
                </a:cubicBezTo>
                <a:cubicBezTo>
                  <a:pt x="644929" y="-16712"/>
                  <a:pt x="925351" y="-2130"/>
                  <a:pt x="1190244" y="0"/>
                </a:cubicBezTo>
                <a:cubicBezTo>
                  <a:pt x="1455137" y="2130"/>
                  <a:pt x="1428691" y="10242"/>
                  <a:pt x="1623060" y="0"/>
                </a:cubicBezTo>
                <a:cubicBezTo>
                  <a:pt x="1817429" y="-10242"/>
                  <a:pt x="1970637" y="26101"/>
                  <a:pt x="2218182" y="0"/>
                </a:cubicBezTo>
                <a:cubicBezTo>
                  <a:pt x="2465727" y="-26101"/>
                  <a:pt x="2697424" y="-37662"/>
                  <a:pt x="3056763" y="0"/>
                </a:cubicBezTo>
                <a:cubicBezTo>
                  <a:pt x="3416102" y="37662"/>
                  <a:pt x="3593057" y="5679"/>
                  <a:pt x="3733038" y="0"/>
                </a:cubicBezTo>
                <a:cubicBezTo>
                  <a:pt x="3873019" y="-5679"/>
                  <a:pt x="4227702" y="-17899"/>
                  <a:pt x="4490466" y="0"/>
                </a:cubicBezTo>
                <a:cubicBezTo>
                  <a:pt x="4753230" y="17899"/>
                  <a:pt x="4954916" y="-7629"/>
                  <a:pt x="5085588" y="0"/>
                </a:cubicBezTo>
                <a:cubicBezTo>
                  <a:pt x="5216260" y="7629"/>
                  <a:pt x="5443283" y="13568"/>
                  <a:pt x="5761863" y="0"/>
                </a:cubicBezTo>
                <a:cubicBezTo>
                  <a:pt x="6080443" y="-13568"/>
                  <a:pt x="6414913" y="34176"/>
                  <a:pt x="6600444" y="0"/>
                </a:cubicBezTo>
                <a:cubicBezTo>
                  <a:pt x="6785975" y="-34176"/>
                  <a:pt x="6979908" y="24439"/>
                  <a:pt x="7114413" y="0"/>
                </a:cubicBezTo>
                <a:cubicBezTo>
                  <a:pt x="7248918" y="-24439"/>
                  <a:pt x="7753242" y="49243"/>
                  <a:pt x="8115300" y="0"/>
                </a:cubicBezTo>
                <a:cubicBezTo>
                  <a:pt x="8114711" y="10802"/>
                  <a:pt x="8114630" y="18406"/>
                  <a:pt x="8115300" y="27432"/>
                </a:cubicBezTo>
                <a:cubicBezTo>
                  <a:pt x="7919968" y="56537"/>
                  <a:pt x="7815832" y="29302"/>
                  <a:pt x="7520178" y="27432"/>
                </a:cubicBezTo>
                <a:cubicBezTo>
                  <a:pt x="7224524" y="25562"/>
                  <a:pt x="7237397" y="41582"/>
                  <a:pt x="7087362" y="27432"/>
                </a:cubicBezTo>
                <a:cubicBezTo>
                  <a:pt x="6937327" y="13282"/>
                  <a:pt x="6666361" y="21099"/>
                  <a:pt x="6411087" y="27432"/>
                </a:cubicBezTo>
                <a:cubicBezTo>
                  <a:pt x="6155814" y="33765"/>
                  <a:pt x="6076699" y="29106"/>
                  <a:pt x="5897118" y="27432"/>
                </a:cubicBezTo>
                <a:cubicBezTo>
                  <a:pt x="5717537" y="25758"/>
                  <a:pt x="5480643" y="60140"/>
                  <a:pt x="5220843" y="27432"/>
                </a:cubicBezTo>
                <a:cubicBezTo>
                  <a:pt x="4961043" y="-5276"/>
                  <a:pt x="4741983" y="10261"/>
                  <a:pt x="4544568" y="27432"/>
                </a:cubicBezTo>
                <a:cubicBezTo>
                  <a:pt x="4347154" y="44603"/>
                  <a:pt x="4107592" y="3653"/>
                  <a:pt x="3868293" y="27432"/>
                </a:cubicBezTo>
                <a:cubicBezTo>
                  <a:pt x="3628995" y="51211"/>
                  <a:pt x="3474283" y="17408"/>
                  <a:pt x="3192018" y="27432"/>
                </a:cubicBezTo>
                <a:cubicBezTo>
                  <a:pt x="2909754" y="37456"/>
                  <a:pt x="2798966" y="32872"/>
                  <a:pt x="2596896" y="27432"/>
                </a:cubicBezTo>
                <a:cubicBezTo>
                  <a:pt x="2394826" y="21992"/>
                  <a:pt x="2025585" y="38694"/>
                  <a:pt x="1839468" y="27432"/>
                </a:cubicBezTo>
                <a:cubicBezTo>
                  <a:pt x="1653351" y="16170"/>
                  <a:pt x="1444068" y="17283"/>
                  <a:pt x="1163193" y="27432"/>
                </a:cubicBezTo>
                <a:cubicBezTo>
                  <a:pt x="882319" y="37581"/>
                  <a:pt x="259987" y="69926"/>
                  <a:pt x="0" y="27432"/>
                </a:cubicBezTo>
                <a:cubicBezTo>
                  <a:pt x="586" y="19291"/>
                  <a:pt x="-218" y="13009"/>
                  <a:pt x="0" y="0"/>
                </a:cubicBezTo>
                <a:close/>
              </a:path>
              <a:path w="8115300" h="27432" stroke="0" extrusionOk="0">
                <a:moveTo>
                  <a:pt x="0" y="0"/>
                </a:moveTo>
                <a:cubicBezTo>
                  <a:pt x="246921" y="20773"/>
                  <a:pt x="378767" y="-16956"/>
                  <a:pt x="595122" y="0"/>
                </a:cubicBezTo>
                <a:cubicBezTo>
                  <a:pt x="811477" y="16956"/>
                  <a:pt x="846257" y="-13061"/>
                  <a:pt x="1027938" y="0"/>
                </a:cubicBezTo>
                <a:cubicBezTo>
                  <a:pt x="1209619" y="13061"/>
                  <a:pt x="1578503" y="7172"/>
                  <a:pt x="1866519" y="0"/>
                </a:cubicBezTo>
                <a:cubicBezTo>
                  <a:pt x="2154535" y="-7172"/>
                  <a:pt x="2226239" y="7373"/>
                  <a:pt x="2461641" y="0"/>
                </a:cubicBezTo>
                <a:cubicBezTo>
                  <a:pt x="2697043" y="-7373"/>
                  <a:pt x="2901650" y="-10054"/>
                  <a:pt x="3056763" y="0"/>
                </a:cubicBezTo>
                <a:cubicBezTo>
                  <a:pt x="3211876" y="10054"/>
                  <a:pt x="3585194" y="26991"/>
                  <a:pt x="3895344" y="0"/>
                </a:cubicBezTo>
                <a:cubicBezTo>
                  <a:pt x="4205494" y="-26991"/>
                  <a:pt x="4295029" y="18672"/>
                  <a:pt x="4409313" y="0"/>
                </a:cubicBezTo>
                <a:cubicBezTo>
                  <a:pt x="4523597" y="-18672"/>
                  <a:pt x="4956843" y="3306"/>
                  <a:pt x="5247894" y="0"/>
                </a:cubicBezTo>
                <a:cubicBezTo>
                  <a:pt x="5538945" y="-3306"/>
                  <a:pt x="5725486" y="41316"/>
                  <a:pt x="6086475" y="0"/>
                </a:cubicBezTo>
                <a:cubicBezTo>
                  <a:pt x="6447464" y="-41316"/>
                  <a:pt x="6467270" y="-130"/>
                  <a:pt x="6762750" y="0"/>
                </a:cubicBezTo>
                <a:cubicBezTo>
                  <a:pt x="7058230" y="130"/>
                  <a:pt x="7713814" y="14357"/>
                  <a:pt x="8115300" y="0"/>
                </a:cubicBezTo>
                <a:cubicBezTo>
                  <a:pt x="8113940" y="10164"/>
                  <a:pt x="8115383" y="19377"/>
                  <a:pt x="8115300" y="27432"/>
                </a:cubicBezTo>
                <a:cubicBezTo>
                  <a:pt x="7951056" y="30523"/>
                  <a:pt x="7778080" y="21630"/>
                  <a:pt x="7682484" y="27432"/>
                </a:cubicBezTo>
                <a:cubicBezTo>
                  <a:pt x="7586888" y="33234"/>
                  <a:pt x="7123604" y="-3715"/>
                  <a:pt x="6843903" y="27432"/>
                </a:cubicBezTo>
                <a:cubicBezTo>
                  <a:pt x="6564202" y="58579"/>
                  <a:pt x="6499708" y="46045"/>
                  <a:pt x="6329934" y="27432"/>
                </a:cubicBezTo>
                <a:cubicBezTo>
                  <a:pt x="6160160" y="8819"/>
                  <a:pt x="5847230" y="12305"/>
                  <a:pt x="5653659" y="27432"/>
                </a:cubicBezTo>
                <a:cubicBezTo>
                  <a:pt x="5460088" y="42559"/>
                  <a:pt x="5091368" y="49579"/>
                  <a:pt x="4815078" y="27432"/>
                </a:cubicBezTo>
                <a:cubicBezTo>
                  <a:pt x="4538788" y="5285"/>
                  <a:pt x="4312121" y="56408"/>
                  <a:pt x="4138803" y="27432"/>
                </a:cubicBezTo>
                <a:cubicBezTo>
                  <a:pt x="3965485" y="-1544"/>
                  <a:pt x="3850471" y="37054"/>
                  <a:pt x="3705987" y="27432"/>
                </a:cubicBezTo>
                <a:cubicBezTo>
                  <a:pt x="3561503" y="17810"/>
                  <a:pt x="3428606" y="6693"/>
                  <a:pt x="3192018" y="27432"/>
                </a:cubicBezTo>
                <a:cubicBezTo>
                  <a:pt x="2955430" y="48171"/>
                  <a:pt x="2708142" y="29499"/>
                  <a:pt x="2353437" y="27432"/>
                </a:cubicBezTo>
                <a:cubicBezTo>
                  <a:pt x="1998732" y="25365"/>
                  <a:pt x="1984171" y="39554"/>
                  <a:pt x="1677162" y="27432"/>
                </a:cubicBezTo>
                <a:cubicBezTo>
                  <a:pt x="1370153" y="15310"/>
                  <a:pt x="1367960" y="5957"/>
                  <a:pt x="1163193" y="27432"/>
                </a:cubicBezTo>
                <a:cubicBezTo>
                  <a:pt x="958426" y="48907"/>
                  <a:pt x="303607" y="-7538"/>
                  <a:pt x="0" y="27432"/>
                </a:cubicBezTo>
                <a:cubicBezTo>
                  <a:pt x="-383" y="21019"/>
                  <a:pt x="-503" y="1243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A43B3A5-4A2E-0513-1CB9-1F31768142BC}"/>
              </a:ext>
            </a:extLst>
          </p:cNvPr>
          <p:cNvGrpSpPr/>
          <p:nvPr/>
        </p:nvGrpSpPr>
        <p:grpSpPr>
          <a:xfrm>
            <a:off x="879828" y="453724"/>
            <a:ext cx="16542858" cy="1598754"/>
            <a:chOff x="781086" y="1101378"/>
            <a:chExt cx="16542858" cy="1598754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34727E8-1821-9066-7739-27CA855D6BE5}"/>
                </a:ext>
              </a:extLst>
            </p:cNvPr>
            <p:cNvSpPr txBox="1"/>
            <p:nvPr/>
          </p:nvSpPr>
          <p:spPr>
            <a:xfrm>
              <a:off x="2187258" y="1101378"/>
              <a:ext cx="15136686" cy="159875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/>
            <a:p>
              <a:pPr algn="ctr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</a:pPr>
              <a:r>
                <a:rPr lang="en-US" sz="5000" dirty="0">
                  <a:latin typeface="+mj-lt"/>
                  <a:ea typeface="+mj-ea"/>
                  <a:cs typeface="+mj-cs"/>
                </a:rPr>
                <a:t> </a:t>
              </a:r>
              <a:r>
                <a:rPr lang="en-US" sz="5000" dirty="0">
                  <a:solidFill>
                    <a:srgbClr val="FF0000"/>
                  </a:solidFill>
                  <a:latin typeface="+mj-lt"/>
                  <a:ea typeface="+mj-ea"/>
                  <a:cs typeface="+mj-cs"/>
                </a:rPr>
                <a:t>ELA/Math/Science </a:t>
              </a:r>
              <a:r>
                <a:rPr lang="en-US" sz="5000" dirty="0">
                  <a:latin typeface="+mj-lt"/>
                  <a:ea typeface="+mj-ea"/>
                  <a:cs typeface="+mj-cs"/>
                </a:rPr>
                <a:t>Scores 2025 - 2026</a:t>
              </a:r>
            </a:p>
          </p:txBody>
        </p:sp>
        <p:pic>
          <p:nvPicPr>
            <p:cNvPr id="3" name="Picture 2" descr="A blue and red logo&#10;&#10;AI-generated content may be incorrect.">
              <a:extLst>
                <a:ext uri="{FF2B5EF4-FFF2-40B4-BE49-F238E27FC236}">
                  <a16:creationId xmlns:a16="http://schemas.microsoft.com/office/drawing/2014/main" id="{BAF041C4-F003-971D-A8A0-04384B0380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1086" y="1101378"/>
              <a:ext cx="3697119" cy="1598754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F5765EB0-F26B-6A54-0C65-F9F15059D8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8999" y="2247900"/>
            <a:ext cx="11703389" cy="7794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033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F80D4C-90E1-44DD-91CF-CC5C053C2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D97A386-CC01-A8B9-9F9E-F767A9223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B591BEEB-EFE3-FB40-921F-5A962B763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84064" y="2700132"/>
            <a:ext cx="8115300" cy="27432"/>
          </a:xfrm>
          <a:custGeom>
            <a:avLst/>
            <a:gdLst>
              <a:gd name="csX0" fmla="*/ 0 w 8115300"/>
              <a:gd name="csY0" fmla="*/ 0 h 27432"/>
              <a:gd name="csX1" fmla="*/ 432816 w 8115300"/>
              <a:gd name="csY1" fmla="*/ 0 h 27432"/>
              <a:gd name="csX2" fmla="*/ 1190244 w 8115300"/>
              <a:gd name="csY2" fmla="*/ 0 h 27432"/>
              <a:gd name="csX3" fmla="*/ 1623060 w 8115300"/>
              <a:gd name="csY3" fmla="*/ 0 h 27432"/>
              <a:gd name="csX4" fmla="*/ 2218182 w 8115300"/>
              <a:gd name="csY4" fmla="*/ 0 h 27432"/>
              <a:gd name="csX5" fmla="*/ 3056763 w 8115300"/>
              <a:gd name="csY5" fmla="*/ 0 h 27432"/>
              <a:gd name="csX6" fmla="*/ 3733038 w 8115300"/>
              <a:gd name="csY6" fmla="*/ 0 h 27432"/>
              <a:gd name="csX7" fmla="*/ 4490466 w 8115300"/>
              <a:gd name="csY7" fmla="*/ 0 h 27432"/>
              <a:gd name="csX8" fmla="*/ 5085588 w 8115300"/>
              <a:gd name="csY8" fmla="*/ 0 h 27432"/>
              <a:gd name="csX9" fmla="*/ 5761863 w 8115300"/>
              <a:gd name="csY9" fmla="*/ 0 h 27432"/>
              <a:gd name="csX10" fmla="*/ 6600444 w 8115300"/>
              <a:gd name="csY10" fmla="*/ 0 h 27432"/>
              <a:gd name="csX11" fmla="*/ 7114413 w 8115300"/>
              <a:gd name="csY11" fmla="*/ 0 h 27432"/>
              <a:gd name="csX12" fmla="*/ 8115300 w 8115300"/>
              <a:gd name="csY12" fmla="*/ 0 h 27432"/>
              <a:gd name="csX13" fmla="*/ 8115300 w 8115300"/>
              <a:gd name="csY13" fmla="*/ 27432 h 27432"/>
              <a:gd name="csX14" fmla="*/ 7520178 w 8115300"/>
              <a:gd name="csY14" fmla="*/ 27432 h 27432"/>
              <a:gd name="csX15" fmla="*/ 7087362 w 8115300"/>
              <a:gd name="csY15" fmla="*/ 27432 h 27432"/>
              <a:gd name="csX16" fmla="*/ 6411087 w 8115300"/>
              <a:gd name="csY16" fmla="*/ 27432 h 27432"/>
              <a:gd name="csX17" fmla="*/ 5897118 w 8115300"/>
              <a:gd name="csY17" fmla="*/ 27432 h 27432"/>
              <a:gd name="csX18" fmla="*/ 5220843 w 8115300"/>
              <a:gd name="csY18" fmla="*/ 27432 h 27432"/>
              <a:gd name="csX19" fmla="*/ 4544568 w 8115300"/>
              <a:gd name="csY19" fmla="*/ 27432 h 27432"/>
              <a:gd name="csX20" fmla="*/ 3868293 w 8115300"/>
              <a:gd name="csY20" fmla="*/ 27432 h 27432"/>
              <a:gd name="csX21" fmla="*/ 3192018 w 8115300"/>
              <a:gd name="csY21" fmla="*/ 27432 h 27432"/>
              <a:gd name="csX22" fmla="*/ 2596896 w 8115300"/>
              <a:gd name="csY22" fmla="*/ 27432 h 27432"/>
              <a:gd name="csX23" fmla="*/ 1839468 w 8115300"/>
              <a:gd name="csY23" fmla="*/ 27432 h 27432"/>
              <a:gd name="csX24" fmla="*/ 1163193 w 8115300"/>
              <a:gd name="csY24" fmla="*/ 27432 h 27432"/>
              <a:gd name="csX25" fmla="*/ 0 w 8115300"/>
              <a:gd name="csY25" fmla="*/ 27432 h 27432"/>
              <a:gd name="csX26" fmla="*/ 0 w 8115300"/>
              <a:gd name="csY2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8115300" h="27432" fill="none" extrusionOk="0">
                <a:moveTo>
                  <a:pt x="0" y="0"/>
                </a:moveTo>
                <a:cubicBezTo>
                  <a:pt x="190010" y="894"/>
                  <a:pt x="220703" y="16712"/>
                  <a:pt x="432816" y="0"/>
                </a:cubicBezTo>
                <a:cubicBezTo>
                  <a:pt x="644929" y="-16712"/>
                  <a:pt x="925351" y="-2130"/>
                  <a:pt x="1190244" y="0"/>
                </a:cubicBezTo>
                <a:cubicBezTo>
                  <a:pt x="1455137" y="2130"/>
                  <a:pt x="1428691" y="10242"/>
                  <a:pt x="1623060" y="0"/>
                </a:cubicBezTo>
                <a:cubicBezTo>
                  <a:pt x="1817429" y="-10242"/>
                  <a:pt x="1970637" y="26101"/>
                  <a:pt x="2218182" y="0"/>
                </a:cubicBezTo>
                <a:cubicBezTo>
                  <a:pt x="2465727" y="-26101"/>
                  <a:pt x="2697424" y="-37662"/>
                  <a:pt x="3056763" y="0"/>
                </a:cubicBezTo>
                <a:cubicBezTo>
                  <a:pt x="3416102" y="37662"/>
                  <a:pt x="3593057" y="5679"/>
                  <a:pt x="3733038" y="0"/>
                </a:cubicBezTo>
                <a:cubicBezTo>
                  <a:pt x="3873019" y="-5679"/>
                  <a:pt x="4227702" y="-17899"/>
                  <a:pt x="4490466" y="0"/>
                </a:cubicBezTo>
                <a:cubicBezTo>
                  <a:pt x="4753230" y="17899"/>
                  <a:pt x="4954916" y="-7629"/>
                  <a:pt x="5085588" y="0"/>
                </a:cubicBezTo>
                <a:cubicBezTo>
                  <a:pt x="5216260" y="7629"/>
                  <a:pt x="5443283" y="13568"/>
                  <a:pt x="5761863" y="0"/>
                </a:cubicBezTo>
                <a:cubicBezTo>
                  <a:pt x="6080443" y="-13568"/>
                  <a:pt x="6414913" y="34176"/>
                  <a:pt x="6600444" y="0"/>
                </a:cubicBezTo>
                <a:cubicBezTo>
                  <a:pt x="6785975" y="-34176"/>
                  <a:pt x="6979908" y="24439"/>
                  <a:pt x="7114413" y="0"/>
                </a:cubicBezTo>
                <a:cubicBezTo>
                  <a:pt x="7248918" y="-24439"/>
                  <a:pt x="7753242" y="49243"/>
                  <a:pt x="8115300" y="0"/>
                </a:cubicBezTo>
                <a:cubicBezTo>
                  <a:pt x="8114711" y="10802"/>
                  <a:pt x="8114630" y="18406"/>
                  <a:pt x="8115300" y="27432"/>
                </a:cubicBezTo>
                <a:cubicBezTo>
                  <a:pt x="7919968" y="56537"/>
                  <a:pt x="7815832" y="29302"/>
                  <a:pt x="7520178" y="27432"/>
                </a:cubicBezTo>
                <a:cubicBezTo>
                  <a:pt x="7224524" y="25562"/>
                  <a:pt x="7237397" y="41582"/>
                  <a:pt x="7087362" y="27432"/>
                </a:cubicBezTo>
                <a:cubicBezTo>
                  <a:pt x="6937327" y="13282"/>
                  <a:pt x="6666361" y="21099"/>
                  <a:pt x="6411087" y="27432"/>
                </a:cubicBezTo>
                <a:cubicBezTo>
                  <a:pt x="6155814" y="33765"/>
                  <a:pt x="6076699" y="29106"/>
                  <a:pt x="5897118" y="27432"/>
                </a:cubicBezTo>
                <a:cubicBezTo>
                  <a:pt x="5717537" y="25758"/>
                  <a:pt x="5480643" y="60140"/>
                  <a:pt x="5220843" y="27432"/>
                </a:cubicBezTo>
                <a:cubicBezTo>
                  <a:pt x="4961043" y="-5276"/>
                  <a:pt x="4741983" y="10261"/>
                  <a:pt x="4544568" y="27432"/>
                </a:cubicBezTo>
                <a:cubicBezTo>
                  <a:pt x="4347154" y="44603"/>
                  <a:pt x="4107592" y="3653"/>
                  <a:pt x="3868293" y="27432"/>
                </a:cubicBezTo>
                <a:cubicBezTo>
                  <a:pt x="3628995" y="51211"/>
                  <a:pt x="3474283" y="17408"/>
                  <a:pt x="3192018" y="27432"/>
                </a:cubicBezTo>
                <a:cubicBezTo>
                  <a:pt x="2909754" y="37456"/>
                  <a:pt x="2798966" y="32872"/>
                  <a:pt x="2596896" y="27432"/>
                </a:cubicBezTo>
                <a:cubicBezTo>
                  <a:pt x="2394826" y="21992"/>
                  <a:pt x="2025585" y="38694"/>
                  <a:pt x="1839468" y="27432"/>
                </a:cubicBezTo>
                <a:cubicBezTo>
                  <a:pt x="1653351" y="16170"/>
                  <a:pt x="1444068" y="17283"/>
                  <a:pt x="1163193" y="27432"/>
                </a:cubicBezTo>
                <a:cubicBezTo>
                  <a:pt x="882319" y="37581"/>
                  <a:pt x="259987" y="69926"/>
                  <a:pt x="0" y="27432"/>
                </a:cubicBezTo>
                <a:cubicBezTo>
                  <a:pt x="586" y="19291"/>
                  <a:pt x="-218" y="13009"/>
                  <a:pt x="0" y="0"/>
                </a:cubicBezTo>
                <a:close/>
              </a:path>
              <a:path w="8115300" h="27432" stroke="0" extrusionOk="0">
                <a:moveTo>
                  <a:pt x="0" y="0"/>
                </a:moveTo>
                <a:cubicBezTo>
                  <a:pt x="246921" y="20773"/>
                  <a:pt x="378767" y="-16956"/>
                  <a:pt x="595122" y="0"/>
                </a:cubicBezTo>
                <a:cubicBezTo>
                  <a:pt x="811477" y="16956"/>
                  <a:pt x="846257" y="-13061"/>
                  <a:pt x="1027938" y="0"/>
                </a:cubicBezTo>
                <a:cubicBezTo>
                  <a:pt x="1209619" y="13061"/>
                  <a:pt x="1578503" y="7172"/>
                  <a:pt x="1866519" y="0"/>
                </a:cubicBezTo>
                <a:cubicBezTo>
                  <a:pt x="2154535" y="-7172"/>
                  <a:pt x="2226239" y="7373"/>
                  <a:pt x="2461641" y="0"/>
                </a:cubicBezTo>
                <a:cubicBezTo>
                  <a:pt x="2697043" y="-7373"/>
                  <a:pt x="2901650" y="-10054"/>
                  <a:pt x="3056763" y="0"/>
                </a:cubicBezTo>
                <a:cubicBezTo>
                  <a:pt x="3211876" y="10054"/>
                  <a:pt x="3585194" y="26991"/>
                  <a:pt x="3895344" y="0"/>
                </a:cubicBezTo>
                <a:cubicBezTo>
                  <a:pt x="4205494" y="-26991"/>
                  <a:pt x="4295029" y="18672"/>
                  <a:pt x="4409313" y="0"/>
                </a:cubicBezTo>
                <a:cubicBezTo>
                  <a:pt x="4523597" y="-18672"/>
                  <a:pt x="4956843" y="3306"/>
                  <a:pt x="5247894" y="0"/>
                </a:cubicBezTo>
                <a:cubicBezTo>
                  <a:pt x="5538945" y="-3306"/>
                  <a:pt x="5725486" y="41316"/>
                  <a:pt x="6086475" y="0"/>
                </a:cubicBezTo>
                <a:cubicBezTo>
                  <a:pt x="6447464" y="-41316"/>
                  <a:pt x="6467270" y="-130"/>
                  <a:pt x="6762750" y="0"/>
                </a:cubicBezTo>
                <a:cubicBezTo>
                  <a:pt x="7058230" y="130"/>
                  <a:pt x="7713814" y="14357"/>
                  <a:pt x="8115300" y="0"/>
                </a:cubicBezTo>
                <a:cubicBezTo>
                  <a:pt x="8113940" y="10164"/>
                  <a:pt x="8115383" y="19377"/>
                  <a:pt x="8115300" y="27432"/>
                </a:cubicBezTo>
                <a:cubicBezTo>
                  <a:pt x="7951056" y="30523"/>
                  <a:pt x="7778080" y="21630"/>
                  <a:pt x="7682484" y="27432"/>
                </a:cubicBezTo>
                <a:cubicBezTo>
                  <a:pt x="7586888" y="33234"/>
                  <a:pt x="7123604" y="-3715"/>
                  <a:pt x="6843903" y="27432"/>
                </a:cubicBezTo>
                <a:cubicBezTo>
                  <a:pt x="6564202" y="58579"/>
                  <a:pt x="6499708" y="46045"/>
                  <a:pt x="6329934" y="27432"/>
                </a:cubicBezTo>
                <a:cubicBezTo>
                  <a:pt x="6160160" y="8819"/>
                  <a:pt x="5847230" y="12305"/>
                  <a:pt x="5653659" y="27432"/>
                </a:cubicBezTo>
                <a:cubicBezTo>
                  <a:pt x="5460088" y="42559"/>
                  <a:pt x="5091368" y="49579"/>
                  <a:pt x="4815078" y="27432"/>
                </a:cubicBezTo>
                <a:cubicBezTo>
                  <a:pt x="4538788" y="5285"/>
                  <a:pt x="4312121" y="56408"/>
                  <a:pt x="4138803" y="27432"/>
                </a:cubicBezTo>
                <a:cubicBezTo>
                  <a:pt x="3965485" y="-1544"/>
                  <a:pt x="3850471" y="37054"/>
                  <a:pt x="3705987" y="27432"/>
                </a:cubicBezTo>
                <a:cubicBezTo>
                  <a:pt x="3561503" y="17810"/>
                  <a:pt x="3428606" y="6693"/>
                  <a:pt x="3192018" y="27432"/>
                </a:cubicBezTo>
                <a:cubicBezTo>
                  <a:pt x="2955430" y="48171"/>
                  <a:pt x="2708142" y="29499"/>
                  <a:pt x="2353437" y="27432"/>
                </a:cubicBezTo>
                <a:cubicBezTo>
                  <a:pt x="1998732" y="25365"/>
                  <a:pt x="1984171" y="39554"/>
                  <a:pt x="1677162" y="27432"/>
                </a:cubicBezTo>
                <a:cubicBezTo>
                  <a:pt x="1370153" y="15310"/>
                  <a:pt x="1367960" y="5957"/>
                  <a:pt x="1163193" y="27432"/>
                </a:cubicBezTo>
                <a:cubicBezTo>
                  <a:pt x="958426" y="48907"/>
                  <a:pt x="303607" y="-7538"/>
                  <a:pt x="0" y="27432"/>
                </a:cubicBezTo>
                <a:cubicBezTo>
                  <a:pt x="-383" y="21019"/>
                  <a:pt x="-503" y="1243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C677920-35D1-4367-11A4-7BB50A6071BE}"/>
              </a:ext>
            </a:extLst>
          </p:cNvPr>
          <p:cNvGrpSpPr/>
          <p:nvPr/>
        </p:nvGrpSpPr>
        <p:grpSpPr>
          <a:xfrm>
            <a:off x="879828" y="453724"/>
            <a:ext cx="16542858" cy="1598754"/>
            <a:chOff x="781086" y="1101378"/>
            <a:chExt cx="16542858" cy="1598754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6E5594B-AFAD-DBB1-313C-59217BFAA624}"/>
                </a:ext>
              </a:extLst>
            </p:cNvPr>
            <p:cNvSpPr txBox="1"/>
            <p:nvPr/>
          </p:nvSpPr>
          <p:spPr>
            <a:xfrm>
              <a:off x="2187258" y="1101378"/>
              <a:ext cx="15136686" cy="159875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/>
            <a:p>
              <a:pPr algn="ctr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</a:pPr>
              <a:r>
                <a:rPr lang="en-US" sz="5000" dirty="0"/>
                <a:t>ESSA Subgroup Analysis FY22 – FY26</a:t>
              </a:r>
              <a:endParaRPr lang="en-US" sz="5000" dirty="0">
                <a:latin typeface="+mj-lt"/>
                <a:ea typeface="+mj-ea"/>
                <a:cs typeface="+mj-cs"/>
              </a:endParaRPr>
            </a:p>
          </p:txBody>
        </p:sp>
        <p:pic>
          <p:nvPicPr>
            <p:cNvPr id="3" name="Picture 2" descr="A blue and red logo&#10;&#10;AI-generated content may be incorrect.">
              <a:extLst>
                <a:ext uri="{FF2B5EF4-FFF2-40B4-BE49-F238E27FC236}">
                  <a16:creationId xmlns:a16="http://schemas.microsoft.com/office/drawing/2014/main" id="{6973A8CA-25F0-0931-AE1A-725A7F4AA8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1086" y="1101378"/>
              <a:ext cx="3697119" cy="1598754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36C56AA3-B0E8-B7A6-FA64-83273FE3A1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967" y="2398804"/>
            <a:ext cx="7637737" cy="516063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1FE3340-8BD2-F79B-FE98-E2DF7E9188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7380224"/>
            <a:ext cx="7905623" cy="226881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4F08B7B-E522-3A0B-48A7-813EF4096A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5389" y="4236470"/>
            <a:ext cx="8406627" cy="562878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15F6095-1234-3D40-11D3-576512690A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10704" y="1909867"/>
            <a:ext cx="9050062" cy="1993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5612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6D6950-E839-DF15-07BD-879FA1FB93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23FD386-37EA-6976-A338-F846465100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A103D370-E2F1-198E-62C8-8AD0665C3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84064" y="2700132"/>
            <a:ext cx="8115300" cy="27432"/>
          </a:xfrm>
          <a:custGeom>
            <a:avLst/>
            <a:gdLst>
              <a:gd name="csX0" fmla="*/ 0 w 8115300"/>
              <a:gd name="csY0" fmla="*/ 0 h 27432"/>
              <a:gd name="csX1" fmla="*/ 432816 w 8115300"/>
              <a:gd name="csY1" fmla="*/ 0 h 27432"/>
              <a:gd name="csX2" fmla="*/ 1190244 w 8115300"/>
              <a:gd name="csY2" fmla="*/ 0 h 27432"/>
              <a:gd name="csX3" fmla="*/ 1623060 w 8115300"/>
              <a:gd name="csY3" fmla="*/ 0 h 27432"/>
              <a:gd name="csX4" fmla="*/ 2218182 w 8115300"/>
              <a:gd name="csY4" fmla="*/ 0 h 27432"/>
              <a:gd name="csX5" fmla="*/ 3056763 w 8115300"/>
              <a:gd name="csY5" fmla="*/ 0 h 27432"/>
              <a:gd name="csX6" fmla="*/ 3733038 w 8115300"/>
              <a:gd name="csY6" fmla="*/ 0 h 27432"/>
              <a:gd name="csX7" fmla="*/ 4490466 w 8115300"/>
              <a:gd name="csY7" fmla="*/ 0 h 27432"/>
              <a:gd name="csX8" fmla="*/ 5085588 w 8115300"/>
              <a:gd name="csY8" fmla="*/ 0 h 27432"/>
              <a:gd name="csX9" fmla="*/ 5761863 w 8115300"/>
              <a:gd name="csY9" fmla="*/ 0 h 27432"/>
              <a:gd name="csX10" fmla="*/ 6600444 w 8115300"/>
              <a:gd name="csY10" fmla="*/ 0 h 27432"/>
              <a:gd name="csX11" fmla="*/ 7114413 w 8115300"/>
              <a:gd name="csY11" fmla="*/ 0 h 27432"/>
              <a:gd name="csX12" fmla="*/ 8115300 w 8115300"/>
              <a:gd name="csY12" fmla="*/ 0 h 27432"/>
              <a:gd name="csX13" fmla="*/ 8115300 w 8115300"/>
              <a:gd name="csY13" fmla="*/ 27432 h 27432"/>
              <a:gd name="csX14" fmla="*/ 7520178 w 8115300"/>
              <a:gd name="csY14" fmla="*/ 27432 h 27432"/>
              <a:gd name="csX15" fmla="*/ 7087362 w 8115300"/>
              <a:gd name="csY15" fmla="*/ 27432 h 27432"/>
              <a:gd name="csX16" fmla="*/ 6411087 w 8115300"/>
              <a:gd name="csY16" fmla="*/ 27432 h 27432"/>
              <a:gd name="csX17" fmla="*/ 5897118 w 8115300"/>
              <a:gd name="csY17" fmla="*/ 27432 h 27432"/>
              <a:gd name="csX18" fmla="*/ 5220843 w 8115300"/>
              <a:gd name="csY18" fmla="*/ 27432 h 27432"/>
              <a:gd name="csX19" fmla="*/ 4544568 w 8115300"/>
              <a:gd name="csY19" fmla="*/ 27432 h 27432"/>
              <a:gd name="csX20" fmla="*/ 3868293 w 8115300"/>
              <a:gd name="csY20" fmla="*/ 27432 h 27432"/>
              <a:gd name="csX21" fmla="*/ 3192018 w 8115300"/>
              <a:gd name="csY21" fmla="*/ 27432 h 27432"/>
              <a:gd name="csX22" fmla="*/ 2596896 w 8115300"/>
              <a:gd name="csY22" fmla="*/ 27432 h 27432"/>
              <a:gd name="csX23" fmla="*/ 1839468 w 8115300"/>
              <a:gd name="csY23" fmla="*/ 27432 h 27432"/>
              <a:gd name="csX24" fmla="*/ 1163193 w 8115300"/>
              <a:gd name="csY24" fmla="*/ 27432 h 27432"/>
              <a:gd name="csX25" fmla="*/ 0 w 8115300"/>
              <a:gd name="csY25" fmla="*/ 27432 h 27432"/>
              <a:gd name="csX26" fmla="*/ 0 w 8115300"/>
              <a:gd name="csY2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8115300" h="27432" fill="none" extrusionOk="0">
                <a:moveTo>
                  <a:pt x="0" y="0"/>
                </a:moveTo>
                <a:cubicBezTo>
                  <a:pt x="190010" y="894"/>
                  <a:pt x="220703" y="16712"/>
                  <a:pt x="432816" y="0"/>
                </a:cubicBezTo>
                <a:cubicBezTo>
                  <a:pt x="644929" y="-16712"/>
                  <a:pt x="925351" y="-2130"/>
                  <a:pt x="1190244" y="0"/>
                </a:cubicBezTo>
                <a:cubicBezTo>
                  <a:pt x="1455137" y="2130"/>
                  <a:pt x="1428691" y="10242"/>
                  <a:pt x="1623060" y="0"/>
                </a:cubicBezTo>
                <a:cubicBezTo>
                  <a:pt x="1817429" y="-10242"/>
                  <a:pt x="1970637" y="26101"/>
                  <a:pt x="2218182" y="0"/>
                </a:cubicBezTo>
                <a:cubicBezTo>
                  <a:pt x="2465727" y="-26101"/>
                  <a:pt x="2697424" y="-37662"/>
                  <a:pt x="3056763" y="0"/>
                </a:cubicBezTo>
                <a:cubicBezTo>
                  <a:pt x="3416102" y="37662"/>
                  <a:pt x="3593057" y="5679"/>
                  <a:pt x="3733038" y="0"/>
                </a:cubicBezTo>
                <a:cubicBezTo>
                  <a:pt x="3873019" y="-5679"/>
                  <a:pt x="4227702" y="-17899"/>
                  <a:pt x="4490466" y="0"/>
                </a:cubicBezTo>
                <a:cubicBezTo>
                  <a:pt x="4753230" y="17899"/>
                  <a:pt x="4954916" y="-7629"/>
                  <a:pt x="5085588" y="0"/>
                </a:cubicBezTo>
                <a:cubicBezTo>
                  <a:pt x="5216260" y="7629"/>
                  <a:pt x="5443283" y="13568"/>
                  <a:pt x="5761863" y="0"/>
                </a:cubicBezTo>
                <a:cubicBezTo>
                  <a:pt x="6080443" y="-13568"/>
                  <a:pt x="6414913" y="34176"/>
                  <a:pt x="6600444" y="0"/>
                </a:cubicBezTo>
                <a:cubicBezTo>
                  <a:pt x="6785975" y="-34176"/>
                  <a:pt x="6979908" y="24439"/>
                  <a:pt x="7114413" y="0"/>
                </a:cubicBezTo>
                <a:cubicBezTo>
                  <a:pt x="7248918" y="-24439"/>
                  <a:pt x="7753242" y="49243"/>
                  <a:pt x="8115300" y="0"/>
                </a:cubicBezTo>
                <a:cubicBezTo>
                  <a:pt x="8114711" y="10802"/>
                  <a:pt x="8114630" y="18406"/>
                  <a:pt x="8115300" y="27432"/>
                </a:cubicBezTo>
                <a:cubicBezTo>
                  <a:pt x="7919968" y="56537"/>
                  <a:pt x="7815832" y="29302"/>
                  <a:pt x="7520178" y="27432"/>
                </a:cubicBezTo>
                <a:cubicBezTo>
                  <a:pt x="7224524" y="25562"/>
                  <a:pt x="7237397" y="41582"/>
                  <a:pt x="7087362" y="27432"/>
                </a:cubicBezTo>
                <a:cubicBezTo>
                  <a:pt x="6937327" y="13282"/>
                  <a:pt x="6666361" y="21099"/>
                  <a:pt x="6411087" y="27432"/>
                </a:cubicBezTo>
                <a:cubicBezTo>
                  <a:pt x="6155814" y="33765"/>
                  <a:pt x="6076699" y="29106"/>
                  <a:pt x="5897118" y="27432"/>
                </a:cubicBezTo>
                <a:cubicBezTo>
                  <a:pt x="5717537" y="25758"/>
                  <a:pt x="5480643" y="60140"/>
                  <a:pt x="5220843" y="27432"/>
                </a:cubicBezTo>
                <a:cubicBezTo>
                  <a:pt x="4961043" y="-5276"/>
                  <a:pt x="4741983" y="10261"/>
                  <a:pt x="4544568" y="27432"/>
                </a:cubicBezTo>
                <a:cubicBezTo>
                  <a:pt x="4347154" y="44603"/>
                  <a:pt x="4107592" y="3653"/>
                  <a:pt x="3868293" y="27432"/>
                </a:cubicBezTo>
                <a:cubicBezTo>
                  <a:pt x="3628995" y="51211"/>
                  <a:pt x="3474283" y="17408"/>
                  <a:pt x="3192018" y="27432"/>
                </a:cubicBezTo>
                <a:cubicBezTo>
                  <a:pt x="2909754" y="37456"/>
                  <a:pt x="2798966" y="32872"/>
                  <a:pt x="2596896" y="27432"/>
                </a:cubicBezTo>
                <a:cubicBezTo>
                  <a:pt x="2394826" y="21992"/>
                  <a:pt x="2025585" y="38694"/>
                  <a:pt x="1839468" y="27432"/>
                </a:cubicBezTo>
                <a:cubicBezTo>
                  <a:pt x="1653351" y="16170"/>
                  <a:pt x="1444068" y="17283"/>
                  <a:pt x="1163193" y="27432"/>
                </a:cubicBezTo>
                <a:cubicBezTo>
                  <a:pt x="882319" y="37581"/>
                  <a:pt x="259987" y="69926"/>
                  <a:pt x="0" y="27432"/>
                </a:cubicBezTo>
                <a:cubicBezTo>
                  <a:pt x="586" y="19291"/>
                  <a:pt x="-218" y="13009"/>
                  <a:pt x="0" y="0"/>
                </a:cubicBezTo>
                <a:close/>
              </a:path>
              <a:path w="8115300" h="27432" stroke="0" extrusionOk="0">
                <a:moveTo>
                  <a:pt x="0" y="0"/>
                </a:moveTo>
                <a:cubicBezTo>
                  <a:pt x="246921" y="20773"/>
                  <a:pt x="378767" y="-16956"/>
                  <a:pt x="595122" y="0"/>
                </a:cubicBezTo>
                <a:cubicBezTo>
                  <a:pt x="811477" y="16956"/>
                  <a:pt x="846257" y="-13061"/>
                  <a:pt x="1027938" y="0"/>
                </a:cubicBezTo>
                <a:cubicBezTo>
                  <a:pt x="1209619" y="13061"/>
                  <a:pt x="1578503" y="7172"/>
                  <a:pt x="1866519" y="0"/>
                </a:cubicBezTo>
                <a:cubicBezTo>
                  <a:pt x="2154535" y="-7172"/>
                  <a:pt x="2226239" y="7373"/>
                  <a:pt x="2461641" y="0"/>
                </a:cubicBezTo>
                <a:cubicBezTo>
                  <a:pt x="2697043" y="-7373"/>
                  <a:pt x="2901650" y="-10054"/>
                  <a:pt x="3056763" y="0"/>
                </a:cubicBezTo>
                <a:cubicBezTo>
                  <a:pt x="3211876" y="10054"/>
                  <a:pt x="3585194" y="26991"/>
                  <a:pt x="3895344" y="0"/>
                </a:cubicBezTo>
                <a:cubicBezTo>
                  <a:pt x="4205494" y="-26991"/>
                  <a:pt x="4295029" y="18672"/>
                  <a:pt x="4409313" y="0"/>
                </a:cubicBezTo>
                <a:cubicBezTo>
                  <a:pt x="4523597" y="-18672"/>
                  <a:pt x="4956843" y="3306"/>
                  <a:pt x="5247894" y="0"/>
                </a:cubicBezTo>
                <a:cubicBezTo>
                  <a:pt x="5538945" y="-3306"/>
                  <a:pt x="5725486" y="41316"/>
                  <a:pt x="6086475" y="0"/>
                </a:cubicBezTo>
                <a:cubicBezTo>
                  <a:pt x="6447464" y="-41316"/>
                  <a:pt x="6467270" y="-130"/>
                  <a:pt x="6762750" y="0"/>
                </a:cubicBezTo>
                <a:cubicBezTo>
                  <a:pt x="7058230" y="130"/>
                  <a:pt x="7713814" y="14357"/>
                  <a:pt x="8115300" y="0"/>
                </a:cubicBezTo>
                <a:cubicBezTo>
                  <a:pt x="8113940" y="10164"/>
                  <a:pt x="8115383" y="19377"/>
                  <a:pt x="8115300" y="27432"/>
                </a:cubicBezTo>
                <a:cubicBezTo>
                  <a:pt x="7951056" y="30523"/>
                  <a:pt x="7778080" y="21630"/>
                  <a:pt x="7682484" y="27432"/>
                </a:cubicBezTo>
                <a:cubicBezTo>
                  <a:pt x="7586888" y="33234"/>
                  <a:pt x="7123604" y="-3715"/>
                  <a:pt x="6843903" y="27432"/>
                </a:cubicBezTo>
                <a:cubicBezTo>
                  <a:pt x="6564202" y="58579"/>
                  <a:pt x="6499708" y="46045"/>
                  <a:pt x="6329934" y="27432"/>
                </a:cubicBezTo>
                <a:cubicBezTo>
                  <a:pt x="6160160" y="8819"/>
                  <a:pt x="5847230" y="12305"/>
                  <a:pt x="5653659" y="27432"/>
                </a:cubicBezTo>
                <a:cubicBezTo>
                  <a:pt x="5460088" y="42559"/>
                  <a:pt x="5091368" y="49579"/>
                  <a:pt x="4815078" y="27432"/>
                </a:cubicBezTo>
                <a:cubicBezTo>
                  <a:pt x="4538788" y="5285"/>
                  <a:pt x="4312121" y="56408"/>
                  <a:pt x="4138803" y="27432"/>
                </a:cubicBezTo>
                <a:cubicBezTo>
                  <a:pt x="3965485" y="-1544"/>
                  <a:pt x="3850471" y="37054"/>
                  <a:pt x="3705987" y="27432"/>
                </a:cubicBezTo>
                <a:cubicBezTo>
                  <a:pt x="3561503" y="17810"/>
                  <a:pt x="3428606" y="6693"/>
                  <a:pt x="3192018" y="27432"/>
                </a:cubicBezTo>
                <a:cubicBezTo>
                  <a:pt x="2955430" y="48171"/>
                  <a:pt x="2708142" y="29499"/>
                  <a:pt x="2353437" y="27432"/>
                </a:cubicBezTo>
                <a:cubicBezTo>
                  <a:pt x="1998732" y="25365"/>
                  <a:pt x="1984171" y="39554"/>
                  <a:pt x="1677162" y="27432"/>
                </a:cubicBezTo>
                <a:cubicBezTo>
                  <a:pt x="1370153" y="15310"/>
                  <a:pt x="1367960" y="5957"/>
                  <a:pt x="1163193" y="27432"/>
                </a:cubicBezTo>
                <a:cubicBezTo>
                  <a:pt x="958426" y="48907"/>
                  <a:pt x="303607" y="-7538"/>
                  <a:pt x="0" y="27432"/>
                </a:cubicBezTo>
                <a:cubicBezTo>
                  <a:pt x="-383" y="21019"/>
                  <a:pt x="-503" y="1243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20F1052-031C-5273-8DB7-A79E8861A065}"/>
              </a:ext>
            </a:extLst>
          </p:cNvPr>
          <p:cNvGrpSpPr/>
          <p:nvPr/>
        </p:nvGrpSpPr>
        <p:grpSpPr>
          <a:xfrm>
            <a:off x="685800" y="272139"/>
            <a:ext cx="15944997" cy="1949081"/>
            <a:chOff x="228600" y="454386"/>
            <a:chExt cx="15944997" cy="19490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6714BC0-5CD2-EFB1-4496-30E8E2753363}"/>
                </a:ext>
              </a:extLst>
            </p:cNvPr>
            <p:cNvSpPr txBox="1"/>
            <p:nvPr/>
          </p:nvSpPr>
          <p:spPr>
            <a:xfrm>
              <a:off x="2895600" y="804713"/>
              <a:ext cx="13277997" cy="159875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/>
            <a:p>
              <a:pPr algn="ctr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</a:pPr>
              <a:r>
                <a:rPr lang="en-US" sz="5000" dirty="0">
                  <a:latin typeface="+mj-lt"/>
                  <a:ea typeface="+mj-ea"/>
                  <a:cs typeface="+mj-cs"/>
                </a:rPr>
                <a:t> </a:t>
              </a:r>
              <a:r>
                <a:rPr lang="en-US" sz="5000" dirty="0">
                  <a:solidFill>
                    <a:srgbClr val="FF0000"/>
                  </a:solidFill>
                  <a:latin typeface="+mj-lt"/>
                  <a:ea typeface="+mj-ea"/>
                  <a:cs typeface="+mj-cs"/>
                </a:rPr>
                <a:t>ELA/Math/Science/Social Studies </a:t>
              </a:r>
            </a:p>
            <a:p>
              <a:pPr algn="ctr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</a:pPr>
              <a:r>
                <a:rPr lang="en-US" sz="5000" dirty="0">
                  <a:latin typeface="+mj-lt"/>
                  <a:ea typeface="+mj-ea"/>
                  <a:cs typeface="+mj-cs"/>
                </a:rPr>
                <a:t>Scores 2025 - 2026</a:t>
              </a:r>
            </a:p>
          </p:txBody>
        </p:sp>
        <p:pic>
          <p:nvPicPr>
            <p:cNvPr id="5" name="Picture 4" descr="A blue and purple logo&#10;&#10;AI-generated content may be incorrect.">
              <a:extLst>
                <a:ext uri="{FF2B5EF4-FFF2-40B4-BE49-F238E27FC236}">
                  <a16:creationId xmlns:a16="http://schemas.microsoft.com/office/drawing/2014/main" id="{8BF7130D-F280-8430-AA13-A88DDCBD08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600" y="454386"/>
              <a:ext cx="3785443" cy="1700529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69204892-342C-BEB4-40F7-76376E4B6E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6600" y="2197634"/>
            <a:ext cx="12019974" cy="8046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772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E555A1-44B3-3687-DD01-E26BB89D1B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D24360C7-76F7-8C21-F918-0D1523422F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07D86239-94DE-5994-E5D4-A6CE04E38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84064" y="2700132"/>
            <a:ext cx="8115300" cy="27432"/>
          </a:xfrm>
          <a:custGeom>
            <a:avLst/>
            <a:gdLst>
              <a:gd name="csX0" fmla="*/ 0 w 8115300"/>
              <a:gd name="csY0" fmla="*/ 0 h 27432"/>
              <a:gd name="csX1" fmla="*/ 432816 w 8115300"/>
              <a:gd name="csY1" fmla="*/ 0 h 27432"/>
              <a:gd name="csX2" fmla="*/ 1190244 w 8115300"/>
              <a:gd name="csY2" fmla="*/ 0 h 27432"/>
              <a:gd name="csX3" fmla="*/ 1623060 w 8115300"/>
              <a:gd name="csY3" fmla="*/ 0 h 27432"/>
              <a:gd name="csX4" fmla="*/ 2218182 w 8115300"/>
              <a:gd name="csY4" fmla="*/ 0 h 27432"/>
              <a:gd name="csX5" fmla="*/ 3056763 w 8115300"/>
              <a:gd name="csY5" fmla="*/ 0 h 27432"/>
              <a:gd name="csX6" fmla="*/ 3733038 w 8115300"/>
              <a:gd name="csY6" fmla="*/ 0 h 27432"/>
              <a:gd name="csX7" fmla="*/ 4490466 w 8115300"/>
              <a:gd name="csY7" fmla="*/ 0 h 27432"/>
              <a:gd name="csX8" fmla="*/ 5085588 w 8115300"/>
              <a:gd name="csY8" fmla="*/ 0 h 27432"/>
              <a:gd name="csX9" fmla="*/ 5761863 w 8115300"/>
              <a:gd name="csY9" fmla="*/ 0 h 27432"/>
              <a:gd name="csX10" fmla="*/ 6600444 w 8115300"/>
              <a:gd name="csY10" fmla="*/ 0 h 27432"/>
              <a:gd name="csX11" fmla="*/ 7114413 w 8115300"/>
              <a:gd name="csY11" fmla="*/ 0 h 27432"/>
              <a:gd name="csX12" fmla="*/ 8115300 w 8115300"/>
              <a:gd name="csY12" fmla="*/ 0 h 27432"/>
              <a:gd name="csX13" fmla="*/ 8115300 w 8115300"/>
              <a:gd name="csY13" fmla="*/ 27432 h 27432"/>
              <a:gd name="csX14" fmla="*/ 7520178 w 8115300"/>
              <a:gd name="csY14" fmla="*/ 27432 h 27432"/>
              <a:gd name="csX15" fmla="*/ 7087362 w 8115300"/>
              <a:gd name="csY15" fmla="*/ 27432 h 27432"/>
              <a:gd name="csX16" fmla="*/ 6411087 w 8115300"/>
              <a:gd name="csY16" fmla="*/ 27432 h 27432"/>
              <a:gd name="csX17" fmla="*/ 5897118 w 8115300"/>
              <a:gd name="csY17" fmla="*/ 27432 h 27432"/>
              <a:gd name="csX18" fmla="*/ 5220843 w 8115300"/>
              <a:gd name="csY18" fmla="*/ 27432 h 27432"/>
              <a:gd name="csX19" fmla="*/ 4544568 w 8115300"/>
              <a:gd name="csY19" fmla="*/ 27432 h 27432"/>
              <a:gd name="csX20" fmla="*/ 3868293 w 8115300"/>
              <a:gd name="csY20" fmla="*/ 27432 h 27432"/>
              <a:gd name="csX21" fmla="*/ 3192018 w 8115300"/>
              <a:gd name="csY21" fmla="*/ 27432 h 27432"/>
              <a:gd name="csX22" fmla="*/ 2596896 w 8115300"/>
              <a:gd name="csY22" fmla="*/ 27432 h 27432"/>
              <a:gd name="csX23" fmla="*/ 1839468 w 8115300"/>
              <a:gd name="csY23" fmla="*/ 27432 h 27432"/>
              <a:gd name="csX24" fmla="*/ 1163193 w 8115300"/>
              <a:gd name="csY24" fmla="*/ 27432 h 27432"/>
              <a:gd name="csX25" fmla="*/ 0 w 8115300"/>
              <a:gd name="csY25" fmla="*/ 27432 h 27432"/>
              <a:gd name="csX26" fmla="*/ 0 w 8115300"/>
              <a:gd name="csY2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8115300" h="27432" fill="none" extrusionOk="0">
                <a:moveTo>
                  <a:pt x="0" y="0"/>
                </a:moveTo>
                <a:cubicBezTo>
                  <a:pt x="190010" y="894"/>
                  <a:pt x="220703" y="16712"/>
                  <a:pt x="432816" y="0"/>
                </a:cubicBezTo>
                <a:cubicBezTo>
                  <a:pt x="644929" y="-16712"/>
                  <a:pt x="925351" y="-2130"/>
                  <a:pt x="1190244" y="0"/>
                </a:cubicBezTo>
                <a:cubicBezTo>
                  <a:pt x="1455137" y="2130"/>
                  <a:pt x="1428691" y="10242"/>
                  <a:pt x="1623060" y="0"/>
                </a:cubicBezTo>
                <a:cubicBezTo>
                  <a:pt x="1817429" y="-10242"/>
                  <a:pt x="1970637" y="26101"/>
                  <a:pt x="2218182" y="0"/>
                </a:cubicBezTo>
                <a:cubicBezTo>
                  <a:pt x="2465727" y="-26101"/>
                  <a:pt x="2697424" y="-37662"/>
                  <a:pt x="3056763" y="0"/>
                </a:cubicBezTo>
                <a:cubicBezTo>
                  <a:pt x="3416102" y="37662"/>
                  <a:pt x="3593057" y="5679"/>
                  <a:pt x="3733038" y="0"/>
                </a:cubicBezTo>
                <a:cubicBezTo>
                  <a:pt x="3873019" y="-5679"/>
                  <a:pt x="4227702" y="-17899"/>
                  <a:pt x="4490466" y="0"/>
                </a:cubicBezTo>
                <a:cubicBezTo>
                  <a:pt x="4753230" y="17899"/>
                  <a:pt x="4954916" y="-7629"/>
                  <a:pt x="5085588" y="0"/>
                </a:cubicBezTo>
                <a:cubicBezTo>
                  <a:pt x="5216260" y="7629"/>
                  <a:pt x="5443283" y="13568"/>
                  <a:pt x="5761863" y="0"/>
                </a:cubicBezTo>
                <a:cubicBezTo>
                  <a:pt x="6080443" y="-13568"/>
                  <a:pt x="6414913" y="34176"/>
                  <a:pt x="6600444" y="0"/>
                </a:cubicBezTo>
                <a:cubicBezTo>
                  <a:pt x="6785975" y="-34176"/>
                  <a:pt x="6979908" y="24439"/>
                  <a:pt x="7114413" y="0"/>
                </a:cubicBezTo>
                <a:cubicBezTo>
                  <a:pt x="7248918" y="-24439"/>
                  <a:pt x="7753242" y="49243"/>
                  <a:pt x="8115300" y="0"/>
                </a:cubicBezTo>
                <a:cubicBezTo>
                  <a:pt x="8114711" y="10802"/>
                  <a:pt x="8114630" y="18406"/>
                  <a:pt x="8115300" y="27432"/>
                </a:cubicBezTo>
                <a:cubicBezTo>
                  <a:pt x="7919968" y="56537"/>
                  <a:pt x="7815832" y="29302"/>
                  <a:pt x="7520178" y="27432"/>
                </a:cubicBezTo>
                <a:cubicBezTo>
                  <a:pt x="7224524" y="25562"/>
                  <a:pt x="7237397" y="41582"/>
                  <a:pt x="7087362" y="27432"/>
                </a:cubicBezTo>
                <a:cubicBezTo>
                  <a:pt x="6937327" y="13282"/>
                  <a:pt x="6666361" y="21099"/>
                  <a:pt x="6411087" y="27432"/>
                </a:cubicBezTo>
                <a:cubicBezTo>
                  <a:pt x="6155814" y="33765"/>
                  <a:pt x="6076699" y="29106"/>
                  <a:pt x="5897118" y="27432"/>
                </a:cubicBezTo>
                <a:cubicBezTo>
                  <a:pt x="5717537" y="25758"/>
                  <a:pt x="5480643" y="60140"/>
                  <a:pt x="5220843" y="27432"/>
                </a:cubicBezTo>
                <a:cubicBezTo>
                  <a:pt x="4961043" y="-5276"/>
                  <a:pt x="4741983" y="10261"/>
                  <a:pt x="4544568" y="27432"/>
                </a:cubicBezTo>
                <a:cubicBezTo>
                  <a:pt x="4347154" y="44603"/>
                  <a:pt x="4107592" y="3653"/>
                  <a:pt x="3868293" y="27432"/>
                </a:cubicBezTo>
                <a:cubicBezTo>
                  <a:pt x="3628995" y="51211"/>
                  <a:pt x="3474283" y="17408"/>
                  <a:pt x="3192018" y="27432"/>
                </a:cubicBezTo>
                <a:cubicBezTo>
                  <a:pt x="2909754" y="37456"/>
                  <a:pt x="2798966" y="32872"/>
                  <a:pt x="2596896" y="27432"/>
                </a:cubicBezTo>
                <a:cubicBezTo>
                  <a:pt x="2394826" y="21992"/>
                  <a:pt x="2025585" y="38694"/>
                  <a:pt x="1839468" y="27432"/>
                </a:cubicBezTo>
                <a:cubicBezTo>
                  <a:pt x="1653351" y="16170"/>
                  <a:pt x="1444068" y="17283"/>
                  <a:pt x="1163193" y="27432"/>
                </a:cubicBezTo>
                <a:cubicBezTo>
                  <a:pt x="882319" y="37581"/>
                  <a:pt x="259987" y="69926"/>
                  <a:pt x="0" y="27432"/>
                </a:cubicBezTo>
                <a:cubicBezTo>
                  <a:pt x="586" y="19291"/>
                  <a:pt x="-218" y="13009"/>
                  <a:pt x="0" y="0"/>
                </a:cubicBezTo>
                <a:close/>
              </a:path>
              <a:path w="8115300" h="27432" stroke="0" extrusionOk="0">
                <a:moveTo>
                  <a:pt x="0" y="0"/>
                </a:moveTo>
                <a:cubicBezTo>
                  <a:pt x="246921" y="20773"/>
                  <a:pt x="378767" y="-16956"/>
                  <a:pt x="595122" y="0"/>
                </a:cubicBezTo>
                <a:cubicBezTo>
                  <a:pt x="811477" y="16956"/>
                  <a:pt x="846257" y="-13061"/>
                  <a:pt x="1027938" y="0"/>
                </a:cubicBezTo>
                <a:cubicBezTo>
                  <a:pt x="1209619" y="13061"/>
                  <a:pt x="1578503" y="7172"/>
                  <a:pt x="1866519" y="0"/>
                </a:cubicBezTo>
                <a:cubicBezTo>
                  <a:pt x="2154535" y="-7172"/>
                  <a:pt x="2226239" y="7373"/>
                  <a:pt x="2461641" y="0"/>
                </a:cubicBezTo>
                <a:cubicBezTo>
                  <a:pt x="2697043" y="-7373"/>
                  <a:pt x="2901650" y="-10054"/>
                  <a:pt x="3056763" y="0"/>
                </a:cubicBezTo>
                <a:cubicBezTo>
                  <a:pt x="3211876" y="10054"/>
                  <a:pt x="3585194" y="26991"/>
                  <a:pt x="3895344" y="0"/>
                </a:cubicBezTo>
                <a:cubicBezTo>
                  <a:pt x="4205494" y="-26991"/>
                  <a:pt x="4295029" y="18672"/>
                  <a:pt x="4409313" y="0"/>
                </a:cubicBezTo>
                <a:cubicBezTo>
                  <a:pt x="4523597" y="-18672"/>
                  <a:pt x="4956843" y="3306"/>
                  <a:pt x="5247894" y="0"/>
                </a:cubicBezTo>
                <a:cubicBezTo>
                  <a:pt x="5538945" y="-3306"/>
                  <a:pt x="5725486" y="41316"/>
                  <a:pt x="6086475" y="0"/>
                </a:cubicBezTo>
                <a:cubicBezTo>
                  <a:pt x="6447464" y="-41316"/>
                  <a:pt x="6467270" y="-130"/>
                  <a:pt x="6762750" y="0"/>
                </a:cubicBezTo>
                <a:cubicBezTo>
                  <a:pt x="7058230" y="130"/>
                  <a:pt x="7713814" y="14357"/>
                  <a:pt x="8115300" y="0"/>
                </a:cubicBezTo>
                <a:cubicBezTo>
                  <a:pt x="8113940" y="10164"/>
                  <a:pt x="8115383" y="19377"/>
                  <a:pt x="8115300" y="27432"/>
                </a:cubicBezTo>
                <a:cubicBezTo>
                  <a:pt x="7951056" y="30523"/>
                  <a:pt x="7778080" y="21630"/>
                  <a:pt x="7682484" y="27432"/>
                </a:cubicBezTo>
                <a:cubicBezTo>
                  <a:pt x="7586888" y="33234"/>
                  <a:pt x="7123604" y="-3715"/>
                  <a:pt x="6843903" y="27432"/>
                </a:cubicBezTo>
                <a:cubicBezTo>
                  <a:pt x="6564202" y="58579"/>
                  <a:pt x="6499708" y="46045"/>
                  <a:pt x="6329934" y="27432"/>
                </a:cubicBezTo>
                <a:cubicBezTo>
                  <a:pt x="6160160" y="8819"/>
                  <a:pt x="5847230" y="12305"/>
                  <a:pt x="5653659" y="27432"/>
                </a:cubicBezTo>
                <a:cubicBezTo>
                  <a:pt x="5460088" y="42559"/>
                  <a:pt x="5091368" y="49579"/>
                  <a:pt x="4815078" y="27432"/>
                </a:cubicBezTo>
                <a:cubicBezTo>
                  <a:pt x="4538788" y="5285"/>
                  <a:pt x="4312121" y="56408"/>
                  <a:pt x="4138803" y="27432"/>
                </a:cubicBezTo>
                <a:cubicBezTo>
                  <a:pt x="3965485" y="-1544"/>
                  <a:pt x="3850471" y="37054"/>
                  <a:pt x="3705987" y="27432"/>
                </a:cubicBezTo>
                <a:cubicBezTo>
                  <a:pt x="3561503" y="17810"/>
                  <a:pt x="3428606" y="6693"/>
                  <a:pt x="3192018" y="27432"/>
                </a:cubicBezTo>
                <a:cubicBezTo>
                  <a:pt x="2955430" y="48171"/>
                  <a:pt x="2708142" y="29499"/>
                  <a:pt x="2353437" y="27432"/>
                </a:cubicBezTo>
                <a:cubicBezTo>
                  <a:pt x="1998732" y="25365"/>
                  <a:pt x="1984171" y="39554"/>
                  <a:pt x="1677162" y="27432"/>
                </a:cubicBezTo>
                <a:cubicBezTo>
                  <a:pt x="1370153" y="15310"/>
                  <a:pt x="1367960" y="5957"/>
                  <a:pt x="1163193" y="27432"/>
                </a:cubicBezTo>
                <a:cubicBezTo>
                  <a:pt x="958426" y="48907"/>
                  <a:pt x="303607" y="-7538"/>
                  <a:pt x="0" y="27432"/>
                </a:cubicBezTo>
                <a:cubicBezTo>
                  <a:pt x="-383" y="21019"/>
                  <a:pt x="-503" y="1243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B81F3AC-03DA-016C-B653-CFB295C417B7}"/>
              </a:ext>
            </a:extLst>
          </p:cNvPr>
          <p:cNvGrpSpPr/>
          <p:nvPr/>
        </p:nvGrpSpPr>
        <p:grpSpPr>
          <a:xfrm>
            <a:off x="685800" y="272139"/>
            <a:ext cx="15944997" cy="1949081"/>
            <a:chOff x="228600" y="454386"/>
            <a:chExt cx="15944997" cy="19490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FA78DE4-F770-0681-7BF9-419843D8E9E9}"/>
                </a:ext>
              </a:extLst>
            </p:cNvPr>
            <p:cNvSpPr txBox="1"/>
            <p:nvPr/>
          </p:nvSpPr>
          <p:spPr>
            <a:xfrm>
              <a:off x="2895600" y="804713"/>
              <a:ext cx="13277997" cy="159875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/>
            <a:p>
              <a:pPr algn="ctr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</a:pPr>
              <a:r>
                <a:rPr lang="en-US" sz="5000" dirty="0">
                  <a:latin typeface="+mj-lt"/>
                  <a:ea typeface="+mj-ea"/>
                  <a:cs typeface="+mj-cs"/>
                </a:rPr>
                <a:t> </a:t>
              </a:r>
              <a:r>
                <a:rPr lang="en-US" sz="5000" dirty="0"/>
                <a:t>ESSA Subgroup Analysis FY22 – FY26</a:t>
              </a:r>
              <a:endParaRPr lang="en-US" sz="5000" dirty="0">
                <a:latin typeface="+mj-lt"/>
                <a:ea typeface="+mj-ea"/>
                <a:cs typeface="+mj-cs"/>
              </a:endParaRPr>
            </a:p>
          </p:txBody>
        </p:sp>
        <p:pic>
          <p:nvPicPr>
            <p:cNvPr id="5" name="Picture 4" descr="A blue and purple logo&#10;&#10;AI-generated content may be incorrect.">
              <a:extLst>
                <a:ext uri="{FF2B5EF4-FFF2-40B4-BE49-F238E27FC236}">
                  <a16:creationId xmlns:a16="http://schemas.microsoft.com/office/drawing/2014/main" id="{ECBE1BCF-FF51-9AAD-7E05-97A62F7D43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600" y="454386"/>
              <a:ext cx="3785443" cy="1700529"/>
            </a:xfrm>
            <a:prstGeom prst="rect">
              <a:avLst/>
            </a:prstGeom>
          </p:spPr>
        </p:pic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45455C03-FE61-A7DA-DB26-257E3215F4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992" y="2636755"/>
            <a:ext cx="8676291" cy="70651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2A47D88-5CC9-4BF6-E200-03EC3C5577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14863" y="4322474"/>
            <a:ext cx="8557663" cy="567823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5DE1C8C-7551-654E-B592-6D15B782E1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0276" y="1846856"/>
            <a:ext cx="9302324" cy="2475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2594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8F99D0-CBA8-6BA6-72E0-2FFA6D745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16FA241-CC48-EE99-83AF-6D86E9F728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02D801-25F4-6D9C-4915-A83BCA5C456F}"/>
              </a:ext>
            </a:extLst>
          </p:cNvPr>
          <p:cNvSpPr txBox="1"/>
          <p:nvPr/>
        </p:nvSpPr>
        <p:spPr>
          <a:xfrm>
            <a:off x="994830" y="405067"/>
            <a:ext cx="16947516" cy="12965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000" dirty="0">
                <a:latin typeface="+mj-lt"/>
                <a:ea typeface="+mj-ea"/>
                <a:cs typeface="+mj-cs"/>
              </a:rPr>
              <a:t>                  </a:t>
            </a:r>
            <a:r>
              <a:rPr lang="en-US" sz="50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ELA/Math/History/Biology </a:t>
            </a:r>
            <a:r>
              <a:rPr lang="en-US" sz="5000" dirty="0">
                <a:latin typeface="+mj-lt"/>
                <a:ea typeface="+mj-ea"/>
                <a:cs typeface="+mj-cs"/>
              </a:rPr>
              <a:t>Scores 2025 - 2026</a:t>
            </a: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410E82C2-F4A1-2F2A-B00E-1898C55752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84064" y="2700132"/>
            <a:ext cx="8115300" cy="27432"/>
          </a:xfrm>
          <a:custGeom>
            <a:avLst/>
            <a:gdLst>
              <a:gd name="csX0" fmla="*/ 0 w 8115300"/>
              <a:gd name="csY0" fmla="*/ 0 h 27432"/>
              <a:gd name="csX1" fmla="*/ 432816 w 8115300"/>
              <a:gd name="csY1" fmla="*/ 0 h 27432"/>
              <a:gd name="csX2" fmla="*/ 1190244 w 8115300"/>
              <a:gd name="csY2" fmla="*/ 0 h 27432"/>
              <a:gd name="csX3" fmla="*/ 1623060 w 8115300"/>
              <a:gd name="csY3" fmla="*/ 0 h 27432"/>
              <a:gd name="csX4" fmla="*/ 2218182 w 8115300"/>
              <a:gd name="csY4" fmla="*/ 0 h 27432"/>
              <a:gd name="csX5" fmla="*/ 3056763 w 8115300"/>
              <a:gd name="csY5" fmla="*/ 0 h 27432"/>
              <a:gd name="csX6" fmla="*/ 3733038 w 8115300"/>
              <a:gd name="csY6" fmla="*/ 0 h 27432"/>
              <a:gd name="csX7" fmla="*/ 4490466 w 8115300"/>
              <a:gd name="csY7" fmla="*/ 0 h 27432"/>
              <a:gd name="csX8" fmla="*/ 5085588 w 8115300"/>
              <a:gd name="csY8" fmla="*/ 0 h 27432"/>
              <a:gd name="csX9" fmla="*/ 5761863 w 8115300"/>
              <a:gd name="csY9" fmla="*/ 0 h 27432"/>
              <a:gd name="csX10" fmla="*/ 6600444 w 8115300"/>
              <a:gd name="csY10" fmla="*/ 0 h 27432"/>
              <a:gd name="csX11" fmla="*/ 7114413 w 8115300"/>
              <a:gd name="csY11" fmla="*/ 0 h 27432"/>
              <a:gd name="csX12" fmla="*/ 8115300 w 8115300"/>
              <a:gd name="csY12" fmla="*/ 0 h 27432"/>
              <a:gd name="csX13" fmla="*/ 8115300 w 8115300"/>
              <a:gd name="csY13" fmla="*/ 27432 h 27432"/>
              <a:gd name="csX14" fmla="*/ 7520178 w 8115300"/>
              <a:gd name="csY14" fmla="*/ 27432 h 27432"/>
              <a:gd name="csX15" fmla="*/ 7087362 w 8115300"/>
              <a:gd name="csY15" fmla="*/ 27432 h 27432"/>
              <a:gd name="csX16" fmla="*/ 6411087 w 8115300"/>
              <a:gd name="csY16" fmla="*/ 27432 h 27432"/>
              <a:gd name="csX17" fmla="*/ 5897118 w 8115300"/>
              <a:gd name="csY17" fmla="*/ 27432 h 27432"/>
              <a:gd name="csX18" fmla="*/ 5220843 w 8115300"/>
              <a:gd name="csY18" fmla="*/ 27432 h 27432"/>
              <a:gd name="csX19" fmla="*/ 4544568 w 8115300"/>
              <a:gd name="csY19" fmla="*/ 27432 h 27432"/>
              <a:gd name="csX20" fmla="*/ 3868293 w 8115300"/>
              <a:gd name="csY20" fmla="*/ 27432 h 27432"/>
              <a:gd name="csX21" fmla="*/ 3192018 w 8115300"/>
              <a:gd name="csY21" fmla="*/ 27432 h 27432"/>
              <a:gd name="csX22" fmla="*/ 2596896 w 8115300"/>
              <a:gd name="csY22" fmla="*/ 27432 h 27432"/>
              <a:gd name="csX23" fmla="*/ 1839468 w 8115300"/>
              <a:gd name="csY23" fmla="*/ 27432 h 27432"/>
              <a:gd name="csX24" fmla="*/ 1163193 w 8115300"/>
              <a:gd name="csY24" fmla="*/ 27432 h 27432"/>
              <a:gd name="csX25" fmla="*/ 0 w 8115300"/>
              <a:gd name="csY25" fmla="*/ 27432 h 27432"/>
              <a:gd name="csX26" fmla="*/ 0 w 8115300"/>
              <a:gd name="csY2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8115300" h="27432" fill="none" extrusionOk="0">
                <a:moveTo>
                  <a:pt x="0" y="0"/>
                </a:moveTo>
                <a:cubicBezTo>
                  <a:pt x="190010" y="894"/>
                  <a:pt x="220703" y="16712"/>
                  <a:pt x="432816" y="0"/>
                </a:cubicBezTo>
                <a:cubicBezTo>
                  <a:pt x="644929" y="-16712"/>
                  <a:pt x="925351" y="-2130"/>
                  <a:pt x="1190244" y="0"/>
                </a:cubicBezTo>
                <a:cubicBezTo>
                  <a:pt x="1455137" y="2130"/>
                  <a:pt x="1428691" y="10242"/>
                  <a:pt x="1623060" y="0"/>
                </a:cubicBezTo>
                <a:cubicBezTo>
                  <a:pt x="1817429" y="-10242"/>
                  <a:pt x="1970637" y="26101"/>
                  <a:pt x="2218182" y="0"/>
                </a:cubicBezTo>
                <a:cubicBezTo>
                  <a:pt x="2465727" y="-26101"/>
                  <a:pt x="2697424" y="-37662"/>
                  <a:pt x="3056763" y="0"/>
                </a:cubicBezTo>
                <a:cubicBezTo>
                  <a:pt x="3416102" y="37662"/>
                  <a:pt x="3593057" y="5679"/>
                  <a:pt x="3733038" y="0"/>
                </a:cubicBezTo>
                <a:cubicBezTo>
                  <a:pt x="3873019" y="-5679"/>
                  <a:pt x="4227702" y="-17899"/>
                  <a:pt x="4490466" y="0"/>
                </a:cubicBezTo>
                <a:cubicBezTo>
                  <a:pt x="4753230" y="17899"/>
                  <a:pt x="4954916" y="-7629"/>
                  <a:pt x="5085588" y="0"/>
                </a:cubicBezTo>
                <a:cubicBezTo>
                  <a:pt x="5216260" y="7629"/>
                  <a:pt x="5443283" y="13568"/>
                  <a:pt x="5761863" y="0"/>
                </a:cubicBezTo>
                <a:cubicBezTo>
                  <a:pt x="6080443" y="-13568"/>
                  <a:pt x="6414913" y="34176"/>
                  <a:pt x="6600444" y="0"/>
                </a:cubicBezTo>
                <a:cubicBezTo>
                  <a:pt x="6785975" y="-34176"/>
                  <a:pt x="6979908" y="24439"/>
                  <a:pt x="7114413" y="0"/>
                </a:cubicBezTo>
                <a:cubicBezTo>
                  <a:pt x="7248918" y="-24439"/>
                  <a:pt x="7753242" y="49243"/>
                  <a:pt x="8115300" y="0"/>
                </a:cubicBezTo>
                <a:cubicBezTo>
                  <a:pt x="8114711" y="10802"/>
                  <a:pt x="8114630" y="18406"/>
                  <a:pt x="8115300" y="27432"/>
                </a:cubicBezTo>
                <a:cubicBezTo>
                  <a:pt x="7919968" y="56537"/>
                  <a:pt x="7815832" y="29302"/>
                  <a:pt x="7520178" y="27432"/>
                </a:cubicBezTo>
                <a:cubicBezTo>
                  <a:pt x="7224524" y="25562"/>
                  <a:pt x="7237397" y="41582"/>
                  <a:pt x="7087362" y="27432"/>
                </a:cubicBezTo>
                <a:cubicBezTo>
                  <a:pt x="6937327" y="13282"/>
                  <a:pt x="6666361" y="21099"/>
                  <a:pt x="6411087" y="27432"/>
                </a:cubicBezTo>
                <a:cubicBezTo>
                  <a:pt x="6155814" y="33765"/>
                  <a:pt x="6076699" y="29106"/>
                  <a:pt x="5897118" y="27432"/>
                </a:cubicBezTo>
                <a:cubicBezTo>
                  <a:pt x="5717537" y="25758"/>
                  <a:pt x="5480643" y="60140"/>
                  <a:pt x="5220843" y="27432"/>
                </a:cubicBezTo>
                <a:cubicBezTo>
                  <a:pt x="4961043" y="-5276"/>
                  <a:pt x="4741983" y="10261"/>
                  <a:pt x="4544568" y="27432"/>
                </a:cubicBezTo>
                <a:cubicBezTo>
                  <a:pt x="4347154" y="44603"/>
                  <a:pt x="4107592" y="3653"/>
                  <a:pt x="3868293" y="27432"/>
                </a:cubicBezTo>
                <a:cubicBezTo>
                  <a:pt x="3628995" y="51211"/>
                  <a:pt x="3474283" y="17408"/>
                  <a:pt x="3192018" y="27432"/>
                </a:cubicBezTo>
                <a:cubicBezTo>
                  <a:pt x="2909754" y="37456"/>
                  <a:pt x="2798966" y="32872"/>
                  <a:pt x="2596896" y="27432"/>
                </a:cubicBezTo>
                <a:cubicBezTo>
                  <a:pt x="2394826" y="21992"/>
                  <a:pt x="2025585" y="38694"/>
                  <a:pt x="1839468" y="27432"/>
                </a:cubicBezTo>
                <a:cubicBezTo>
                  <a:pt x="1653351" y="16170"/>
                  <a:pt x="1444068" y="17283"/>
                  <a:pt x="1163193" y="27432"/>
                </a:cubicBezTo>
                <a:cubicBezTo>
                  <a:pt x="882319" y="37581"/>
                  <a:pt x="259987" y="69926"/>
                  <a:pt x="0" y="27432"/>
                </a:cubicBezTo>
                <a:cubicBezTo>
                  <a:pt x="586" y="19291"/>
                  <a:pt x="-218" y="13009"/>
                  <a:pt x="0" y="0"/>
                </a:cubicBezTo>
                <a:close/>
              </a:path>
              <a:path w="8115300" h="27432" stroke="0" extrusionOk="0">
                <a:moveTo>
                  <a:pt x="0" y="0"/>
                </a:moveTo>
                <a:cubicBezTo>
                  <a:pt x="246921" y="20773"/>
                  <a:pt x="378767" y="-16956"/>
                  <a:pt x="595122" y="0"/>
                </a:cubicBezTo>
                <a:cubicBezTo>
                  <a:pt x="811477" y="16956"/>
                  <a:pt x="846257" y="-13061"/>
                  <a:pt x="1027938" y="0"/>
                </a:cubicBezTo>
                <a:cubicBezTo>
                  <a:pt x="1209619" y="13061"/>
                  <a:pt x="1578503" y="7172"/>
                  <a:pt x="1866519" y="0"/>
                </a:cubicBezTo>
                <a:cubicBezTo>
                  <a:pt x="2154535" y="-7172"/>
                  <a:pt x="2226239" y="7373"/>
                  <a:pt x="2461641" y="0"/>
                </a:cubicBezTo>
                <a:cubicBezTo>
                  <a:pt x="2697043" y="-7373"/>
                  <a:pt x="2901650" y="-10054"/>
                  <a:pt x="3056763" y="0"/>
                </a:cubicBezTo>
                <a:cubicBezTo>
                  <a:pt x="3211876" y="10054"/>
                  <a:pt x="3585194" y="26991"/>
                  <a:pt x="3895344" y="0"/>
                </a:cubicBezTo>
                <a:cubicBezTo>
                  <a:pt x="4205494" y="-26991"/>
                  <a:pt x="4295029" y="18672"/>
                  <a:pt x="4409313" y="0"/>
                </a:cubicBezTo>
                <a:cubicBezTo>
                  <a:pt x="4523597" y="-18672"/>
                  <a:pt x="4956843" y="3306"/>
                  <a:pt x="5247894" y="0"/>
                </a:cubicBezTo>
                <a:cubicBezTo>
                  <a:pt x="5538945" y="-3306"/>
                  <a:pt x="5725486" y="41316"/>
                  <a:pt x="6086475" y="0"/>
                </a:cubicBezTo>
                <a:cubicBezTo>
                  <a:pt x="6447464" y="-41316"/>
                  <a:pt x="6467270" y="-130"/>
                  <a:pt x="6762750" y="0"/>
                </a:cubicBezTo>
                <a:cubicBezTo>
                  <a:pt x="7058230" y="130"/>
                  <a:pt x="7713814" y="14357"/>
                  <a:pt x="8115300" y="0"/>
                </a:cubicBezTo>
                <a:cubicBezTo>
                  <a:pt x="8113940" y="10164"/>
                  <a:pt x="8115383" y="19377"/>
                  <a:pt x="8115300" y="27432"/>
                </a:cubicBezTo>
                <a:cubicBezTo>
                  <a:pt x="7951056" y="30523"/>
                  <a:pt x="7778080" y="21630"/>
                  <a:pt x="7682484" y="27432"/>
                </a:cubicBezTo>
                <a:cubicBezTo>
                  <a:pt x="7586888" y="33234"/>
                  <a:pt x="7123604" y="-3715"/>
                  <a:pt x="6843903" y="27432"/>
                </a:cubicBezTo>
                <a:cubicBezTo>
                  <a:pt x="6564202" y="58579"/>
                  <a:pt x="6499708" y="46045"/>
                  <a:pt x="6329934" y="27432"/>
                </a:cubicBezTo>
                <a:cubicBezTo>
                  <a:pt x="6160160" y="8819"/>
                  <a:pt x="5847230" y="12305"/>
                  <a:pt x="5653659" y="27432"/>
                </a:cubicBezTo>
                <a:cubicBezTo>
                  <a:pt x="5460088" y="42559"/>
                  <a:pt x="5091368" y="49579"/>
                  <a:pt x="4815078" y="27432"/>
                </a:cubicBezTo>
                <a:cubicBezTo>
                  <a:pt x="4538788" y="5285"/>
                  <a:pt x="4312121" y="56408"/>
                  <a:pt x="4138803" y="27432"/>
                </a:cubicBezTo>
                <a:cubicBezTo>
                  <a:pt x="3965485" y="-1544"/>
                  <a:pt x="3850471" y="37054"/>
                  <a:pt x="3705987" y="27432"/>
                </a:cubicBezTo>
                <a:cubicBezTo>
                  <a:pt x="3561503" y="17810"/>
                  <a:pt x="3428606" y="6693"/>
                  <a:pt x="3192018" y="27432"/>
                </a:cubicBezTo>
                <a:cubicBezTo>
                  <a:pt x="2955430" y="48171"/>
                  <a:pt x="2708142" y="29499"/>
                  <a:pt x="2353437" y="27432"/>
                </a:cubicBezTo>
                <a:cubicBezTo>
                  <a:pt x="1998732" y="25365"/>
                  <a:pt x="1984171" y="39554"/>
                  <a:pt x="1677162" y="27432"/>
                </a:cubicBezTo>
                <a:cubicBezTo>
                  <a:pt x="1370153" y="15310"/>
                  <a:pt x="1367960" y="5957"/>
                  <a:pt x="1163193" y="27432"/>
                </a:cubicBezTo>
                <a:cubicBezTo>
                  <a:pt x="958426" y="48907"/>
                  <a:pt x="303607" y="-7538"/>
                  <a:pt x="0" y="27432"/>
                </a:cubicBezTo>
                <a:cubicBezTo>
                  <a:pt x="-383" y="21019"/>
                  <a:pt x="-503" y="1243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blue and grey logo&#10;&#10;AI-generated content may be incorrect.">
            <a:extLst>
              <a:ext uri="{FF2B5EF4-FFF2-40B4-BE49-F238E27FC236}">
                <a16:creationId xmlns:a16="http://schemas.microsoft.com/office/drawing/2014/main" id="{5732F6D3-C814-019D-A0E4-3E00260B4B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14300"/>
            <a:ext cx="3464346" cy="15873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D431C7C-3764-287D-FBE8-90413D6DEF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211" y="2324100"/>
            <a:ext cx="17423862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3824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EBB447-6AE5-2B49-6F3F-19C0951E85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84D3C183-C03E-ABAD-74F3-F219CF41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0E8B2D-9FF3-B305-C85A-434C5BE66E9E}"/>
              </a:ext>
            </a:extLst>
          </p:cNvPr>
          <p:cNvSpPr txBox="1"/>
          <p:nvPr/>
        </p:nvSpPr>
        <p:spPr>
          <a:xfrm>
            <a:off x="994830" y="405067"/>
            <a:ext cx="16947516" cy="12965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000" dirty="0">
                <a:latin typeface="+mj-lt"/>
                <a:ea typeface="+mj-ea"/>
                <a:cs typeface="+mj-cs"/>
              </a:rPr>
              <a:t>                  </a:t>
            </a:r>
            <a:r>
              <a:rPr lang="en-US" sz="50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ELA/Math/History/Biology </a:t>
            </a:r>
            <a:r>
              <a:rPr lang="en-US" sz="5000" dirty="0">
                <a:latin typeface="+mj-lt"/>
                <a:ea typeface="+mj-ea"/>
                <a:cs typeface="+mj-cs"/>
              </a:rPr>
              <a:t>Scores 2025 - 2026</a:t>
            </a: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D82AE896-2160-0BCC-25DD-C55A2C2A7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84064" y="2700132"/>
            <a:ext cx="8115300" cy="27432"/>
          </a:xfrm>
          <a:custGeom>
            <a:avLst/>
            <a:gdLst>
              <a:gd name="csX0" fmla="*/ 0 w 8115300"/>
              <a:gd name="csY0" fmla="*/ 0 h 27432"/>
              <a:gd name="csX1" fmla="*/ 432816 w 8115300"/>
              <a:gd name="csY1" fmla="*/ 0 h 27432"/>
              <a:gd name="csX2" fmla="*/ 1190244 w 8115300"/>
              <a:gd name="csY2" fmla="*/ 0 h 27432"/>
              <a:gd name="csX3" fmla="*/ 1623060 w 8115300"/>
              <a:gd name="csY3" fmla="*/ 0 h 27432"/>
              <a:gd name="csX4" fmla="*/ 2218182 w 8115300"/>
              <a:gd name="csY4" fmla="*/ 0 h 27432"/>
              <a:gd name="csX5" fmla="*/ 3056763 w 8115300"/>
              <a:gd name="csY5" fmla="*/ 0 h 27432"/>
              <a:gd name="csX6" fmla="*/ 3733038 w 8115300"/>
              <a:gd name="csY6" fmla="*/ 0 h 27432"/>
              <a:gd name="csX7" fmla="*/ 4490466 w 8115300"/>
              <a:gd name="csY7" fmla="*/ 0 h 27432"/>
              <a:gd name="csX8" fmla="*/ 5085588 w 8115300"/>
              <a:gd name="csY8" fmla="*/ 0 h 27432"/>
              <a:gd name="csX9" fmla="*/ 5761863 w 8115300"/>
              <a:gd name="csY9" fmla="*/ 0 h 27432"/>
              <a:gd name="csX10" fmla="*/ 6600444 w 8115300"/>
              <a:gd name="csY10" fmla="*/ 0 h 27432"/>
              <a:gd name="csX11" fmla="*/ 7114413 w 8115300"/>
              <a:gd name="csY11" fmla="*/ 0 h 27432"/>
              <a:gd name="csX12" fmla="*/ 8115300 w 8115300"/>
              <a:gd name="csY12" fmla="*/ 0 h 27432"/>
              <a:gd name="csX13" fmla="*/ 8115300 w 8115300"/>
              <a:gd name="csY13" fmla="*/ 27432 h 27432"/>
              <a:gd name="csX14" fmla="*/ 7520178 w 8115300"/>
              <a:gd name="csY14" fmla="*/ 27432 h 27432"/>
              <a:gd name="csX15" fmla="*/ 7087362 w 8115300"/>
              <a:gd name="csY15" fmla="*/ 27432 h 27432"/>
              <a:gd name="csX16" fmla="*/ 6411087 w 8115300"/>
              <a:gd name="csY16" fmla="*/ 27432 h 27432"/>
              <a:gd name="csX17" fmla="*/ 5897118 w 8115300"/>
              <a:gd name="csY17" fmla="*/ 27432 h 27432"/>
              <a:gd name="csX18" fmla="*/ 5220843 w 8115300"/>
              <a:gd name="csY18" fmla="*/ 27432 h 27432"/>
              <a:gd name="csX19" fmla="*/ 4544568 w 8115300"/>
              <a:gd name="csY19" fmla="*/ 27432 h 27432"/>
              <a:gd name="csX20" fmla="*/ 3868293 w 8115300"/>
              <a:gd name="csY20" fmla="*/ 27432 h 27432"/>
              <a:gd name="csX21" fmla="*/ 3192018 w 8115300"/>
              <a:gd name="csY21" fmla="*/ 27432 h 27432"/>
              <a:gd name="csX22" fmla="*/ 2596896 w 8115300"/>
              <a:gd name="csY22" fmla="*/ 27432 h 27432"/>
              <a:gd name="csX23" fmla="*/ 1839468 w 8115300"/>
              <a:gd name="csY23" fmla="*/ 27432 h 27432"/>
              <a:gd name="csX24" fmla="*/ 1163193 w 8115300"/>
              <a:gd name="csY24" fmla="*/ 27432 h 27432"/>
              <a:gd name="csX25" fmla="*/ 0 w 8115300"/>
              <a:gd name="csY25" fmla="*/ 27432 h 27432"/>
              <a:gd name="csX26" fmla="*/ 0 w 8115300"/>
              <a:gd name="csY2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8115300" h="27432" fill="none" extrusionOk="0">
                <a:moveTo>
                  <a:pt x="0" y="0"/>
                </a:moveTo>
                <a:cubicBezTo>
                  <a:pt x="190010" y="894"/>
                  <a:pt x="220703" y="16712"/>
                  <a:pt x="432816" y="0"/>
                </a:cubicBezTo>
                <a:cubicBezTo>
                  <a:pt x="644929" y="-16712"/>
                  <a:pt x="925351" y="-2130"/>
                  <a:pt x="1190244" y="0"/>
                </a:cubicBezTo>
                <a:cubicBezTo>
                  <a:pt x="1455137" y="2130"/>
                  <a:pt x="1428691" y="10242"/>
                  <a:pt x="1623060" y="0"/>
                </a:cubicBezTo>
                <a:cubicBezTo>
                  <a:pt x="1817429" y="-10242"/>
                  <a:pt x="1970637" y="26101"/>
                  <a:pt x="2218182" y="0"/>
                </a:cubicBezTo>
                <a:cubicBezTo>
                  <a:pt x="2465727" y="-26101"/>
                  <a:pt x="2697424" y="-37662"/>
                  <a:pt x="3056763" y="0"/>
                </a:cubicBezTo>
                <a:cubicBezTo>
                  <a:pt x="3416102" y="37662"/>
                  <a:pt x="3593057" y="5679"/>
                  <a:pt x="3733038" y="0"/>
                </a:cubicBezTo>
                <a:cubicBezTo>
                  <a:pt x="3873019" y="-5679"/>
                  <a:pt x="4227702" y="-17899"/>
                  <a:pt x="4490466" y="0"/>
                </a:cubicBezTo>
                <a:cubicBezTo>
                  <a:pt x="4753230" y="17899"/>
                  <a:pt x="4954916" y="-7629"/>
                  <a:pt x="5085588" y="0"/>
                </a:cubicBezTo>
                <a:cubicBezTo>
                  <a:pt x="5216260" y="7629"/>
                  <a:pt x="5443283" y="13568"/>
                  <a:pt x="5761863" y="0"/>
                </a:cubicBezTo>
                <a:cubicBezTo>
                  <a:pt x="6080443" y="-13568"/>
                  <a:pt x="6414913" y="34176"/>
                  <a:pt x="6600444" y="0"/>
                </a:cubicBezTo>
                <a:cubicBezTo>
                  <a:pt x="6785975" y="-34176"/>
                  <a:pt x="6979908" y="24439"/>
                  <a:pt x="7114413" y="0"/>
                </a:cubicBezTo>
                <a:cubicBezTo>
                  <a:pt x="7248918" y="-24439"/>
                  <a:pt x="7753242" y="49243"/>
                  <a:pt x="8115300" y="0"/>
                </a:cubicBezTo>
                <a:cubicBezTo>
                  <a:pt x="8114711" y="10802"/>
                  <a:pt x="8114630" y="18406"/>
                  <a:pt x="8115300" y="27432"/>
                </a:cubicBezTo>
                <a:cubicBezTo>
                  <a:pt x="7919968" y="56537"/>
                  <a:pt x="7815832" y="29302"/>
                  <a:pt x="7520178" y="27432"/>
                </a:cubicBezTo>
                <a:cubicBezTo>
                  <a:pt x="7224524" y="25562"/>
                  <a:pt x="7237397" y="41582"/>
                  <a:pt x="7087362" y="27432"/>
                </a:cubicBezTo>
                <a:cubicBezTo>
                  <a:pt x="6937327" y="13282"/>
                  <a:pt x="6666361" y="21099"/>
                  <a:pt x="6411087" y="27432"/>
                </a:cubicBezTo>
                <a:cubicBezTo>
                  <a:pt x="6155814" y="33765"/>
                  <a:pt x="6076699" y="29106"/>
                  <a:pt x="5897118" y="27432"/>
                </a:cubicBezTo>
                <a:cubicBezTo>
                  <a:pt x="5717537" y="25758"/>
                  <a:pt x="5480643" y="60140"/>
                  <a:pt x="5220843" y="27432"/>
                </a:cubicBezTo>
                <a:cubicBezTo>
                  <a:pt x="4961043" y="-5276"/>
                  <a:pt x="4741983" y="10261"/>
                  <a:pt x="4544568" y="27432"/>
                </a:cubicBezTo>
                <a:cubicBezTo>
                  <a:pt x="4347154" y="44603"/>
                  <a:pt x="4107592" y="3653"/>
                  <a:pt x="3868293" y="27432"/>
                </a:cubicBezTo>
                <a:cubicBezTo>
                  <a:pt x="3628995" y="51211"/>
                  <a:pt x="3474283" y="17408"/>
                  <a:pt x="3192018" y="27432"/>
                </a:cubicBezTo>
                <a:cubicBezTo>
                  <a:pt x="2909754" y="37456"/>
                  <a:pt x="2798966" y="32872"/>
                  <a:pt x="2596896" y="27432"/>
                </a:cubicBezTo>
                <a:cubicBezTo>
                  <a:pt x="2394826" y="21992"/>
                  <a:pt x="2025585" y="38694"/>
                  <a:pt x="1839468" y="27432"/>
                </a:cubicBezTo>
                <a:cubicBezTo>
                  <a:pt x="1653351" y="16170"/>
                  <a:pt x="1444068" y="17283"/>
                  <a:pt x="1163193" y="27432"/>
                </a:cubicBezTo>
                <a:cubicBezTo>
                  <a:pt x="882319" y="37581"/>
                  <a:pt x="259987" y="69926"/>
                  <a:pt x="0" y="27432"/>
                </a:cubicBezTo>
                <a:cubicBezTo>
                  <a:pt x="586" y="19291"/>
                  <a:pt x="-218" y="13009"/>
                  <a:pt x="0" y="0"/>
                </a:cubicBezTo>
                <a:close/>
              </a:path>
              <a:path w="8115300" h="27432" stroke="0" extrusionOk="0">
                <a:moveTo>
                  <a:pt x="0" y="0"/>
                </a:moveTo>
                <a:cubicBezTo>
                  <a:pt x="246921" y="20773"/>
                  <a:pt x="378767" y="-16956"/>
                  <a:pt x="595122" y="0"/>
                </a:cubicBezTo>
                <a:cubicBezTo>
                  <a:pt x="811477" y="16956"/>
                  <a:pt x="846257" y="-13061"/>
                  <a:pt x="1027938" y="0"/>
                </a:cubicBezTo>
                <a:cubicBezTo>
                  <a:pt x="1209619" y="13061"/>
                  <a:pt x="1578503" y="7172"/>
                  <a:pt x="1866519" y="0"/>
                </a:cubicBezTo>
                <a:cubicBezTo>
                  <a:pt x="2154535" y="-7172"/>
                  <a:pt x="2226239" y="7373"/>
                  <a:pt x="2461641" y="0"/>
                </a:cubicBezTo>
                <a:cubicBezTo>
                  <a:pt x="2697043" y="-7373"/>
                  <a:pt x="2901650" y="-10054"/>
                  <a:pt x="3056763" y="0"/>
                </a:cubicBezTo>
                <a:cubicBezTo>
                  <a:pt x="3211876" y="10054"/>
                  <a:pt x="3585194" y="26991"/>
                  <a:pt x="3895344" y="0"/>
                </a:cubicBezTo>
                <a:cubicBezTo>
                  <a:pt x="4205494" y="-26991"/>
                  <a:pt x="4295029" y="18672"/>
                  <a:pt x="4409313" y="0"/>
                </a:cubicBezTo>
                <a:cubicBezTo>
                  <a:pt x="4523597" y="-18672"/>
                  <a:pt x="4956843" y="3306"/>
                  <a:pt x="5247894" y="0"/>
                </a:cubicBezTo>
                <a:cubicBezTo>
                  <a:pt x="5538945" y="-3306"/>
                  <a:pt x="5725486" y="41316"/>
                  <a:pt x="6086475" y="0"/>
                </a:cubicBezTo>
                <a:cubicBezTo>
                  <a:pt x="6447464" y="-41316"/>
                  <a:pt x="6467270" y="-130"/>
                  <a:pt x="6762750" y="0"/>
                </a:cubicBezTo>
                <a:cubicBezTo>
                  <a:pt x="7058230" y="130"/>
                  <a:pt x="7713814" y="14357"/>
                  <a:pt x="8115300" y="0"/>
                </a:cubicBezTo>
                <a:cubicBezTo>
                  <a:pt x="8113940" y="10164"/>
                  <a:pt x="8115383" y="19377"/>
                  <a:pt x="8115300" y="27432"/>
                </a:cubicBezTo>
                <a:cubicBezTo>
                  <a:pt x="7951056" y="30523"/>
                  <a:pt x="7778080" y="21630"/>
                  <a:pt x="7682484" y="27432"/>
                </a:cubicBezTo>
                <a:cubicBezTo>
                  <a:pt x="7586888" y="33234"/>
                  <a:pt x="7123604" y="-3715"/>
                  <a:pt x="6843903" y="27432"/>
                </a:cubicBezTo>
                <a:cubicBezTo>
                  <a:pt x="6564202" y="58579"/>
                  <a:pt x="6499708" y="46045"/>
                  <a:pt x="6329934" y="27432"/>
                </a:cubicBezTo>
                <a:cubicBezTo>
                  <a:pt x="6160160" y="8819"/>
                  <a:pt x="5847230" y="12305"/>
                  <a:pt x="5653659" y="27432"/>
                </a:cubicBezTo>
                <a:cubicBezTo>
                  <a:pt x="5460088" y="42559"/>
                  <a:pt x="5091368" y="49579"/>
                  <a:pt x="4815078" y="27432"/>
                </a:cubicBezTo>
                <a:cubicBezTo>
                  <a:pt x="4538788" y="5285"/>
                  <a:pt x="4312121" y="56408"/>
                  <a:pt x="4138803" y="27432"/>
                </a:cubicBezTo>
                <a:cubicBezTo>
                  <a:pt x="3965485" y="-1544"/>
                  <a:pt x="3850471" y="37054"/>
                  <a:pt x="3705987" y="27432"/>
                </a:cubicBezTo>
                <a:cubicBezTo>
                  <a:pt x="3561503" y="17810"/>
                  <a:pt x="3428606" y="6693"/>
                  <a:pt x="3192018" y="27432"/>
                </a:cubicBezTo>
                <a:cubicBezTo>
                  <a:pt x="2955430" y="48171"/>
                  <a:pt x="2708142" y="29499"/>
                  <a:pt x="2353437" y="27432"/>
                </a:cubicBezTo>
                <a:cubicBezTo>
                  <a:pt x="1998732" y="25365"/>
                  <a:pt x="1984171" y="39554"/>
                  <a:pt x="1677162" y="27432"/>
                </a:cubicBezTo>
                <a:cubicBezTo>
                  <a:pt x="1370153" y="15310"/>
                  <a:pt x="1367960" y="5957"/>
                  <a:pt x="1163193" y="27432"/>
                </a:cubicBezTo>
                <a:cubicBezTo>
                  <a:pt x="958426" y="48907"/>
                  <a:pt x="303607" y="-7538"/>
                  <a:pt x="0" y="27432"/>
                </a:cubicBezTo>
                <a:cubicBezTo>
                  <a:pt x="-383" y="21019"/>
                  <a:pt x="-503" y="1243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blue and grey logo&#10;&#10;AI-generated content may be incorrect.">
            <a:extLst>
              <a:ext uri="{FF2B5EF4-FFF2-40B4-BE49-F238E27FC236}">
                <a16:creationId xmlns:a16="http://schemas.microsoft.com/office/drawing/2014/main" id="{8CC05957-A085-942C-C4F6-4093B029CF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14300"/>
            <a:ext cx="3464346" cy="15873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8F9B75B-7353-C89D-BE8D-CC4255DA2C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63" y="2106726"/>
            <a:ext cx="17957325" cy="6868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3237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E8815C-BF96-DD2B-1A22-22DEB1269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27EA434-4D60-B7CC-2D71-C97816E1A1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EE65BF-6B74-5E9A-A7FA-7E49F625C2CA}"/>
              </a:ext>
            </a:extLst>
          </p:cNvPr>
          <p:cNvSpPr txBox="1"/>
          <p:nvPr/>
        </p:nvSpPr>
        <p:spPr>
          <a:xfrm>
            <a:off x="959484" y="484836"/>
            <a:ext cx="16364460" cy="961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000" dirty="0">
                <a:latin typeface="+mj-lt"/>
                <a:ea typeface="+mj-ea"/>
                <a:cs typeface="+mj-cs"/>
              </a:rPr>
              <a:t>Cambridge Testing Highlights 2025 - 2026</a:t>
            </a: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C3296653-0BAD-E415-9D15-B8C154995F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84064" y="2700132"/>
            <a:ext cx="8115300" cy="27432"/>
          </a:xfrm>
          <a:custGeom>
            <a:avLst/>
            <a:gdLst>
              <a:gd name="csX0" fmla="*/ 0 w 8115300"/>
              <a:gd name="csY0" fmla="*/ 0 h 27432"/>
              <a:gd name="csX1" fmla="*/ 432816 w 8115300"/>
              <a:gd name="csY1" fmla="*/ 0 h 27432"/>
              <a:gd name="csX2" fmla="*/ 1190244 w 8115300"/>
              <a:gd name="csY2" fmla="*/ 0 h 27432"/>
              <a:gd name="csX3" fmla="*/ 1623060 w 8115300"/>
              <a:gd name="csY3" fmla="*/ 0 h 27432"/>
              <a:gd name="csX4" fmla="*/ 2218182 w 8115300"/>
              <a:gd name="csY4" fmla="*/ 0 h 27432"/>
              <a:gd name="csX5" fmla="*/ 3056763 w 8115300"/>
              <a:gd name="csY5" fmla="*/ 0 h 27432"/>
              <a:gd name="csX6" fmla="*/ 3733038 w 8115300"/>
              <a:gd name="csY6" fmla="*/ 0 h 27432"/>
              <a:gd name="csX7" fmla="*/ 4490466 w 8115300"/>
              <a:gd name="csY7" fmla="*/ 0 h 27432"/>
              <a:gd name="csX8" fmla="*/ 5085588 w 8115300"/>
              <a:gd name="csY8" fmla="*/ 0 h 27432"/>
              <a:gd name="csX9" fmla="*/ 5761863 w 8115300"/>
              <a:gd name="csY9" fmla="*/ 0 h 27432"/>
              <a:gd name="csX10" fmla="*/ 6600444 w 8115300"/>
              <a:gd name="csY10" fmla="*/ 0 h 27432"/>
              <a:gd name="csX11" fmla="*/ 7114413 w 8115300"/>
              <a:gd name="csY11" fmla="*/ 0 h 27432"/>
              <a:gd name="csX12" fmla="*/ 8115300 w 8115300"/>
              <a:gd name="csY12" fmla="*/ 0 h 27432"/>
              <a:gd name="csX13" fmla="*/ 8115300 w 8115300"/>
              <a:gd name="csY13" fmla="*/ 27432 h 27432"/>
              <a:gd name="csX14" fmla="*/ 7520178 w 8115300"/>
              <a:gd name="csY14" fmla="*/ 27432 h 27432"/>
              <a:gd name="csX15" fmla="*/ 7087362 w 8115300"/>
              <a:gd name="csY15" fmla="*/ 27432 h 27432"/>
              <a:gd name="csX16" fmla="*/ 6411087 w 8115300"/>
              <a:gd name="csY16" fmla="*/ 27432 h 27432"/>
              <a:gd name="csX17" fmla="*/ 5897118 w 8115300"/>
              <a:gd name="csY17" fmla="*/ 27432 h 27432"/>
              <a:gd name="csX18" fmla="*/ 5220843 w 8115300"/>
              <a:gd name="csY18" fmla="*/ 27432 h 27432"/>
              <a:gd name="csX19" fmla="*/ 4544568 w 8115300"/>
              <a:gd name="csY19" fmla="*/ 27432 h 27432"/>
              <a:gd name="csX20" fmla="*/ 3868293 w 8115300"/>
              <a:gd name="csY20" fmla="*/ 27432 h 27432"/>
              <a:gd name="csX21" fmla="*/ 3192018 w 8115300"/>
              <a:gd name="csY21" fmla="*/ 27432 h 27432"/>
              <a:gd name="csX22" fmla="*/ 2596896 w 8115300"/>
              <a:gd name="csY22" fmla="*/ 27432 h 27432"/>
              <a:gd name="csX23" fmla="*/ 1839468 w 8115300"/>
              <a:gd name="csY23" fmla="*/ 27432 h 27432"/>
              <a:gd name="csX24" fmla="*/ 1163193 w 8115300"/>
              <a:gd name="csY24" fmla="*/ 27432 h 27432"/>
              <a:gd name="csX25" fmla="*/ 0 w 8115300"/>
              <a:gd name="csY25" fmla="*/ 27432 h 27432"/>
              <a:gd name="csX26" fmla="*/ 0 w 8115300"/>
              <a:gd name="csY2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8115300" h="27432" fill="none" extrusionOk="0">
                <a:moveTo>
                  <a:pt x="0" y="0"/>
                </a:moveTo>
                <a:cubicBezTo>
                  <a:pt x="190010" y="894"/>
                  <a:pt x="220703" y="16712"/>
                  <a:pt x="432816" y="0"/>
                </a:cubicBezTo>
                <a:cubicBezTo>
                  <a:pt x="644929" y="-16712"/>
                  <a:pt x="925351" y="-2130"/>
                  <a:pt x="1190244" y="0"/>
                </a:cubicBezTo>
                <a:cubicBezTo>
                  <a:pt x="1455137" y="2130"/>
                  <a:pt x="1428691" y="10242"/>
                  <a:pt x="1623060" y="0"/>
                </a:cubicBezTo>
                <a:cubicBezTo>
                  <a:pt x="1817429" y="-10242"/>
                  <a:pt x="1970637" y="26101"/>
                  <a:pt x="2218182" y="0"/>
                </a:cubicBezTo>
                <a:cubicBezTo>
                  <a:pt x="2465727" y="-26101"/>
                  <a:pt x="2697424" y="-37662"/>
                  <a:pt x="3056763" y="0"/>
                </a:cubicBezTo>
                <a:cubicBezTo>
                  <a:pt x="3416102" y="37662"/>
                  <a:pt x="3593057" y="5679"/>
                  <a:pt x="3733038" y="0"/>
                </a:cubicBezTo>
                <a:cubicBezTo>
                  <a:pt x="3873019" y="-5679"/>
                  <a:pt x="4227702" y="-17899"/>
                  <a:pt x="4490466" y="0"/>
                </a:cubicBezTo>
                <a:cubicBezTo>
                  <a:pt x="4753230" y="17899"/>
                  <a:pt x="4954916" y="-7629"/>
                  <a:pt x="5085588" y="0"/>
                </a:cubicBezTo>
                <a:cubicBezTo>
                  <a:pt x="5216260" y="7629"/>
                  <a:pt x="5443283" y="13568"/>
                  <a:pt x="5761863" y="0"/>
                </a:cubicBezTo>
                <a:cubicBezTo>
                  <a:pt x="6080443" y="-13568"/>
                  <a:pt x="6414913" y="34176"/>
                  <a:pt x="6600444" y="0"/>
                </a:cubicBezTo>
                <a:cubicBezTo>
                  <a:pt x="6785975" y="-34176"/>
                  <a:pt x="6979908" y="24439"/>
                  <a:pt x="7114413" y="0"/>
                </a:cubicBezTo>
                <a:cubicBezTo>
                  <a:pt x="7248918" y="-24439"/>
                  <a:pt x="7753242" y="49243"/>
                  <a:pt x="8115300" y="0"/>
                </a:cubicBezTo>
                <a:cubicBezTo>
                  <a:pt x="8114711" y="10802"/>
                  <a:pt x="8114630" y="18406"/>
                  <a:pt x="8115300" y="27432"/>
                </a:cubicBezTo>
                <a:cubicBezTo>
                  <a:pt x="7919968" y="56537"/>
                  <a:pt x="7815832" y="29302"/>
                  <a:pt x="7520178" y="27432"/>
                </a:cubicBezTo>
                <a:cubicBezTo>
                  <a:pt x="7224524" y="25562"/>
                  <a:pt x="7237397" y="41582"/>
                  <a:pt x="7087362" y="27432"/>
                </a:cubicBezTo>
                <a:cubicBezTo>
                  <a:pt x="6937327" y="13282"/>
                  <a:pt x="6666361" y="21099"/>
                  <a:pt x="6411087" y="27432"/>
                </a:cubicBezTo>
                <a:cubicBezTo>
                  <a:pt x="6155814" y="33765"/>
                  <a:pt x="6076699" y="29106"/>
                  <a:pt x="5897118" y="27432"/>
                </a:cubicBezTo>
                <a:cubicBezTo>
                  <a:pt x="5717537" y="25758"/>
                  <a:pt x="5480643" y="60140"/>
                  <a:pt x="5220843" y="27432"/>
                </a:cubicBezTo>
                <a:cubicBezTo>
                  <a:pt x="4961043" y="-5276"/>
                  <a:pt x="4741983" y="10261"/>
                  <a:pt x="4544568" y="27432"/>
                </a:cubicBezTo>
                <a:cubicBezTo>
                  <a:pt x="4347154" y="44603"/>
                  <a:pt x="4107592" y="3653"/>
                  <a:pt x="3868293" y="27432"/>
                </a:cubicBezTo>
                <a:cubicBezTo>
                  <a:pt x="3628995" y="51211"/>
                  <a:pt x="3474283" y="17408"/>
                  <a:pt x="3192018" y="27432"/>
                </a:cubicBezTo>
                <a:cubicBezTo>
                  <a:pt x="2909754" y="37456"/>
                  <a:pt x="2798966" y="32872"/>
                  <a:pt x="2596896" y="27432"/>
                </a:cubicBezTo>
                <a:cubicBezTo>
                  <a:pt x="2394826" y="21992"/>
                  <a:pt x="2025585" y="38694"/>
                  <a:pt x="1839468" y="27432"/>
                </a:cubicBezTo>
                <a:cubicBezTo>
                  <a:pt x="1653351" y="16170"/>
                  <a:pt x="1444068" y="17283"/>
                  <a:pt x="1163193" y="27432"/>
                </a:cubicBezTo>
                <a:cubicBezTo>
                  <a:pt x="882319" y="37581"/>
                  <a:pt x="259987" y="69926"/>
                  <a:pt x="0" y="27432"/>
                </a:cubicBezTo>
                <a:cubicBezTo>
                  <a:pt x="586" y="19291"/>
                  <a:pt x="-218" y="13009"/>
                  <a:pt x="0" y="0"/>
                </a:cubicBezTo>
                <a:close/>
              </a:path>
              <a:path w="8115300" h="27432" stroke="0" extrusionOk="0">
                <a:moveTo>
                  <a:pt x="0" y="0"/>
                </a:moveTo>
                <a:cubicBezTo>
                  <a:pt x="246921" y="20773"/>
                  <a:pt x="378767" y="-16956"/>
                  <a:pt x="595122" y="0"/>
                </a:cubicBezTo>
                <a:cubicBezTo>
                  <a:pt x="811477" y="16956"/>
                  <a:pt x="846257" y="-13061"/>
                  <a:pt x="1027938" y="0"/>
                </a:cubicBezTo>
                <a:cubicBezTo>
                  <a:pt x="1209619" y="13061"/>
                  <a:pt x="1578503" y="7172"/>
                  <a:pt x="1866519" y="0"/>
                </a:cubicBezTo>
                <a:cubicBezTo>
                  <a:pt x="2154535" y="-7172"/>
                  <a:pt x="2226239" y="7373"/>
                  <a:pt x="2461641" y="0"/>
                </a:cubicBezTo>
                <a:cubicBezTo>
                  <a:pt x="2697043" y="-7373"/>
                  <a:pt x="2901650" y="-10054"/>
                  <a:pt x="3056763" y="0"/>
                </a:cubicBezTo>
                <a:cubicBezTo>
                  <a:pt x="3211876" y="10054"/>
                  <a:pt x="3585194" y="26991"/>
                  <a:pt x="3895344" y="0"/>
                </a:cubicBezTo>
                <a:cubicBezTo>
                  <a:pt x="4205494" y="-26991"/>
                  <a:pt x="4295029" y="18672"/>
                  <a:pt x="4409313" y="0"/>
                </a:cubicBezTo>
                <a:cubicBezTo>
                  <a:pt x="4523597" y="-18672"/>
                  <a:pt x="4956843" y="3306"/>
                  <a:pt x="5247894" y="0"/>
                </a:cubicBezTo>
                <a:cubicBezTo>
                  <a:pt x="5538945" y="-3306"/>
                  <a:pt x="5725486" y="41316"/>
                  <a:pt x="6086475" y="0"/>
                </a:cubicBezTo>
                <a:cubicBezTo>
                  <a:pt x="6447464" y="-41316"/>
                  <a:pt x="6467270" y="-130"/>
                  <a:pt x="6762750" y="0"/>
                </a:cubicBezTo>
                <a:cubicBezTo>
                  <a:pt x="7058230" y="130"/>
                  <a:pt x="7713814" y="14357"/>
                  <a:pt x="8115300" y="0"/>
                </a:cubicBezTo>
                <a:cubicBezTo>
                  <a:pt x="8113940" y="10164"/>
                  <a:pt x="8115383" y="19377"/>
                  <a:pt x="8115300" y="27432"/>
                </a:cubicBezTo>
                <a:cubicBezTo>
                  <a:pt x="7951056" y="30523"/>
                  <a:pt x="7778080" y="21630"/>
                  <a:pt x="7682484" y="27432"/>
                </a:cubicBezTo>
                <a:cubicBezTo>
                  <a:pt x="7586888" y="33234"/>
                  <a:pt x="7123604" y="-3715"/>
                  <a:pt x="6843903" y="27432"/>
                </a:cubicBezTo>
                <a:cubicBezTo>
                  <a:pt x="6564202" y="58579"/>
                  <a:pt x="6499708" y="46045"/>
                  <a:pt x="6329934" y="27432"/>
                </a:cubicBezTo>
                <a:cubicBezTo>
                  <a:pt x="6160160" y="8819"/>
                  <a:pt x="5847230" y="12305"/>
                  <a:pt x="5653659" y="27432"/>
                </a:cubicBezTo>
                <a:cubicBezTo>
                  <a:pt x="5460088" y="42559"/>
                  <a:pt x="5091368" y="49579"/>
                  <a:pt x="4815078" y="27432"/>
                </a:cubicBezTo>
                <a:cubicBezTo>
                  <a:pt x="4538788" y="5285"/>
                  <a:pt x="4312121" y="56408"/>
                  <a:pt x="4138803" y="27432"/>
                </a:cubicBezTo>
                <a:cubicBezTo>
                  <a:pt x="3965485" y="-1544"/>
                  <a:pt x="3850471" y="37054"/>
                  <a:pt x="3705987" y="27432"/>
                </a:cubicBezTo>
                <a:cubicBezTo>
                  <a:pt x="3561503" y="17810"/>
                  <a:pt x="3428606" y="6693"/>
                  <a:pt x="3192018" y="27432"/>
                </a:cubicBezTo>
                <a:cubicBezTo>
                  <a:pt x="2955430" y="48171"/>
                  <a:pt x="2708142" y="29499"/>
                  <a:pt x="2353437" y="27432"/>
                </a:cubicBezTo>
                <a:cubicBezTo>
                  <a:pt x="1998732" y="25365"/>
                  <a:pt x="1984171" y="39554"/>
                  <a:pt x="1677162" y="27432"/>
                </a:cubicBezTo>
                <a:cubicBezTo>
                  <a:pt x="1370153" y="15310"/>
                  <a:pt x="1367960" y="5957"/>
                  <a:pt x="1163193" y="27432"/>
                </a:cubicBezTo>
                <a:cubicBezTo>
                  <a:pt x="958426" y="48907"/>
                  <a:pt x="303607" y="-7538"/>
                  <a:pt x="0" y="27432"/>
                </a:cubicBezTo>
                <a:cubicBezTo>
                  <a:pt x="-383" y="21019"/>
                  <a:pt x="-503" y="1243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E43494-C5C1-6F03-9319-8039E99A3D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1762706"/>
            <a:ext cx="9753600" cy="8207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3057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86B885-71E6-0A6E-58FE-B46651FFC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E05269A-7DDF-C722-0640-8BC81FB2E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E228D5DE-1732-0BD1-4DCB-BF726F1DF4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84064" y="2700132"/>
            <a:ext cx="8115300" cy="27432"/>
          </a:xfrm>
          <a:custGeom>
            <a:avLst/>
            <a:gdLst>
              <a:gd name="csX0" fmla="*/ 0 w 8115300"/>
              <a:gd name="csY0" fmla="*/ 0 h 27432"/>
              <a:gd name="csX1" fmla="*/ 432816 w 8115300"/>
              <a:gd name="csY1" fmla="*/ 0 h 27432"/>
              <a:gd name="csX2" fmla="*/ 1190244 w 8115300"/>
              <a:gd name="csY2" fmla="*/ 0 h 27432"/>
              <a:gd name="csX3" fmla="*/ 1623060 w 8115300"/>
              <a:gd name="csY3" fmla="*/ 0 h 27432"/>
              <a:gd name="csX4" fmla="*/ 2218182 w 8115300"/>
              <a:gd name="csY4" fmla="*/ 0 h 27432"/>
              <a:gd name="csX5" fmla="*/ 3056763 w 8115300"/>
              <a:gd name="csY5" fmla="*/ 0 h 27432"/>
              <a:gd name="csX6" fmla="*/ 3733038 w 8115300"/>
              <a:gd name="csY6" fmla="*/ 0 h 27432"/>
              <a:gd name="csX7" fmla="*/ 4490466 w 8115300"/>
              <a:gd name="csY7" fmla="*/ 0 h 27432"/>
              <a:gd name="csX8" fmla="*/ 5085588 w 8115300"/>
              <a:gd name="csY8" fmla="*/ 0 h 27432"/>
              <a:gd name="csX9" fmla="*/ 5761863 w 8115300"/>
              <a:gd name="csY9" fmla="*/ 0 h 27432"/>
              <a:gd name="csX10" fmla="*/ 6600444 w 8115300"/>
              <a:gd name="csY10" fmla="*/ 0 h 27432"/>
              <a:gd name="csX11" fmla="*/ 7114413 w 8115300"/>
              <a:gd name="csY11" fmla="*/ 0 h 27432"/>
              <a:gd name="csX12" fmla="*/ 8115300 w 8115300"/>
              <a:gd name="csY12" fmla="*/ 0 h 27432"/>
              <a:gd name="csX13" fmla="*/ 8115300 w 8115300"/>
              <a:gd name="csY13" fmla="*/ 27432 h 27432"/>
              <a:gd name="csX14" fmla="*/ 7520178 w 8115300"/>
              <a:gd name="csY14" fmla="*/ 27432 h 27432"/>
              <a:gd name="csX15" fmla="*/ 7087362 w 8115300"/>
              <a:gd name="csY15" fmla="*/ 27432 h 27432"/>
              <a:gd name="csX16" fmla="*/ 6411087 w 8115300"/>
              <a:gd name="csY16" fmla="*/ 27432 h 27432"/>
              <a:gd name="csX17" fmla="*/ 5897118 w 8115300"/>
              <a:gd name="csY17" fmla="*/ 27432 h 27432"/>
              <a:gd name="csX18" fmla="*/ 5220843 w 8115300"/>
              <a:gd name="csY18" fmla="*/ 27432 h 27432"/>
              <a:gd name="csX19" fmla="*/ 4544568 w 8115300"/>
              <a:gd name="csY19" fmla="*/ 27432 h 27432"/>
              <a:gd name="csX20" fmla="*/ 3868293 w 8115300"/>
              <a:gd name="csY20" fmla="*/ 27432 h 27432"/>
              <a:gd name="csX21" fmla="*/ 3192018 w 8115300"/>
              <a:gd name="csY21" fmla="*/ 27432 h 27432"/>
              <a:gd name="csX22" fmla="*/ 2596896 w 8115300"/>
              <a:gd name="csY22" fmla="*/ 27432 h 27432"/>
              <a:gd name="csX23" fmla="*/ 1839468 w 8115300"/>
              <a:gd name="csY23" fmla="*/ 27432 h 27432"/>
              <a:gd name="csX24" fmla="*/ 1163193 w 8115300"/>
              <a:gd name="csY24" fmla="*/ 27432 h 27432"/>
              <a:gd name="csX25" fmla="*/ 0 w 8115300"/>
              <a:gd name="csY25" fmla="*/ 27432 h 27432"/>
              <a:gd name="csX26" fmla="*/ 0 w 8115300"/>
              <a:gd name="csY2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8115300" h="27432" fill="none" extrusionOk="0">
                <a:moveTo>
                  <a:pt x="0" y="0"/>
                </a:moveTo>
                <a:cubicBezTo>
                  <a:pt x="190010" y="894"/>
                  <a:pt x="220703" y="16712"/>
                  <a:pt x="432816" y="0"/>
                </a:cubicBezTo>
                <a:cubicBezTo>
                  <a:pt x="644929" y="-16712"/>
                  <a:pt x="925351" y="-2130"/>
                  <a:pt x="1190244" y="0"/>
                </a:cubicBezTo>
                <a:cubicBezTo>
                  <a:pt x="1455137" y="2130"/>
                  <a:pt x="1428691" y="10242"/>
                  <a:pt x="1623060" y="0"/>
                </a:cubicBezTo>
                <a:cubicBezTo>
                  <a:pt x="1817429" y="-10242"/>
                  <a:pt x="1970637" y="26101"/>
                  <a:pt x="2218182" y="0"/>
                </a:cubicBezTo>
                <a:cubicBezTo>
                  <a:pt x="2465727" y="-26101"/>
                  <a:pt x="2697424" y="-37662"/>
                  <a:pt x="3056763" y="0"/>
                </a:cubicBezTo>
                <a:cubicBezTo>
                  <a:pt x="3416102" y="37662"/>
                  <a:pt x="3593057" y="5679"/>
                  <a:pt x="3733038" y="0"/>
                </a:cubicBezTo>
                <a:cubicBezTo>
                  <a:pt x="3873019" y="-5679"/>
                  <a:pt x="4227702" y="-17899"/>
                  <a:pt x="4490466" y="0"/>
                </a:cubicBezTo>
                <a:cubicBezTo>
                  <a:pt x="4753230" y="17899"/>
                  <a:pt x="4954916" y="-7629"/>
                  <a:pt x="5085588" y="0"/>
                </a:cubicBezTo>
                <a:cubicBezTo>
                  <a:pt x="5216260" y="7629"/>
                  <a:pt x="5443283" y="13568"/>
                  <a:pt x="5761863" y="0"/>
                </a:cubicBezTo>
                <a:cubicBezTo>
                  <a:pt x="6080443" y="-13568"/>
                  <a:pt x="6414913" y="34176"/>
                  <a:pt x="6600444" y="0"/>
                </a:cubicBezTo>
                <a:cubicBezTo>
                  <a:pt x="6785975" y="-34176"/>
                  <a:pt x="6979908" y="24439"/>
                  <a:pt x="7114413" y="0"/>
                </a:cubicBezTo>
                <a:cubicBezTo>
                  <a:pt x="7248918" y="-24439"/>
                  <a:pt x="7753242" y="49243"/>
                  <a:pt x="8115300" y="0"/>
                </a:cubicBezTo>
                <a:cubicBezTo>
                  <a:pt x="8114711" y="10802"/>
                  <a:pt x="8114630" y="18406"/>
                  <a:pt x="8115300" y="27432"/>
                </a:cubicBezTo>
                <a:cubicBezTo>
                  <a:pt x="7919968" y="56537"/>
                  <a:pt x="7815832" y="29302"/>
                  <a:pt x="7520178" y="27432"/>
                </a:cubicBezTo>
                <a:cubicBezTo>
                  <a:pt x="7224524" y="25562"/>
                  <a:pt x="7237397" y="41582"/>
                  <a:pt x="7087362" y="27432"/>
                </a:cubicBezTo>
                <a:cubicBezTo>
                  <a:pt x="6937327" y="13282"/>
                  <a:pt x="6666361" y="21099"/>
                  <a:pt x="6411087" y="27432"/>
                </a:cubicBezTo>
                <a:cubicBezTo>
                  <a:pt x="6155814" y="33765"/>
                  <a:pt x="6076699" y="29106"/>
                  <a:pt x="5897118" y="27432"/>
                </a:cubicBezTo>
                <a:cubicBezTo>
                  <a:pt x="5717537" y="25758"/>
                  <a:pt x="5480643" y="60140"/>
                  <a:pt x="5220843" y="27432"/>
                </a:cubicBezTo>
                <a:cubicBezTo>
                  <a:pt x="4961043" y="-5276"/>
                  <a:pt x="4741983" y="10261"/>
                  <a:pt x="4544568" y="27432"/>
                </a:cubicBezTo>
                <a:cubicBezTo>
                  <a:pt x="4347154" y="44603"/>
                  <a:pt x="4107592" y="3653"/>
                  <a:pt x="3868293" y="27432"/>
                </a:cubicBezTo>
                <a:cubicBezTo>
                  <a:pt x="3628995" y="51211"/>
                  <a:pt x="3474283" y="17408"/>
                  <a:pt x="3192018" y="27432"/>
                </a:cubicBezTo>
                <a:cubicBezTo>
                  <a:pt x="2909754" y="37456"/>
                  <a:pt x="2798966" y="32872"/>
                  <a:pt x="2596896" y="27432"/>
                </a:cubicBezTo>
                <a:cubicBezTo>
                  <a:pt x="2394826" y="21992"/>
                  <a:pt x="2025585" y="38694"/>
                  <a:pt x="1839468" y="27432"/>
                </a:cubicBezTo>
                <a:cubicBezTo>
                  <a:pt x="1653351" y="16170"/>
                  <a:pt x="1444068" y="17283"/>
                  <a:pt x="1163193" y="27432"/>
                </a:cubicBezTo>
                <a:cubicBezTo>
                  <a:pt x="882319" y="37581"/>
                  <a:pt x="259987" y="69926"/>
                  <a:pt x="0" y="27432"/>
                </a:cubicBezTo>
                <a:cubicBezTo>
                  <a:pt x="586" y="19291"/>
                  <a:pt x="-218" y="13009"/>
                  <a:pt x="0" y="0"/>
                </a:cubicBezTo>
                <a:close/>
              </a:path>
              <a:path w="8115300" h="27432" stroke="0" extrusionOk="0">
                <a:moveTo>
                  <a:pt x="0" y="0"/>
                </a:moveTo>
                <a:cubicBezTo>
                  <a:pt x="246921" y="20773"/>
                  <a:pt x="378767" y="-16956"/>
                  <a:pt x="595122" y="0"/>
                </a:cubicBezTo>
                <a:cubicBezTo>
                  <a:pt x="811477" y="16956"/>
                  <a:pt x="846257" y="-13061"/>
                  <a:pt x="1027938" y="0"/>
                </a:cubicBezTo>
                <a:cubicBezTo>
                  <a:pt x="1209619" y="13061"/>
                  <a:pt x="1578503" y="7172"/>
                  <a:pt x="1866519" y="0"/>
                </a:cubicBezTo>
                <a:cubicBezTo>
                  <a:pt x="2154535" y="-7172"/>
                  <a:pt x="2226239" y="7373"/>
                  <a:pt x="2461641" y="0"/>
                </a:cubicBezTo>
                <a:cubicBezTo>
                  <a:pt x="2697043" y="-7373"/>
                  <a:pt x="2901650" y="-10054"/>
                  <a:pt x="3056763" y="0"/>
                </a:cubicBezTo>
                <a:cubicBezTo>
                  <a:pt x="3211876" y="10054"/>
                  <a:pt x="3585194" y="26991"/>
                  <a:pt x="3895344" y="0"/>
                </a:cubicBezTo>
                <a:cubicBezTo>
                  <a:pt x="4205494" y="-26991"/>
                  <a:pt x="4295029" y="18672"/>
                  <a:pt x="4409313" y="0"/>
                </a:cubicBezTo>
                <a:cubicBezTo>
                  <a:pt x="4523597" y="-18672"/>
                  <a:pt x="4956843" y="3306"/>
                  <a:pt x="5247894" y="0"/>
                </a:cubicBezTo>
                <a:cubicBezTo>
                  <a:pt x="5538945" y="-3306"/>
                  <a:pt x="5725486" y="41316"/>
                  <a:pt x="6086475" y="0"/>
                </a:cubicBezTo>
                <a:cubicBezTo>
                  <a:pt x="6447464" y="-41316"/>
                  <a:pt x="6467270" y="-130"/>
                  <a:pt x="6762750" y="0"/>
                </a:cubicBezTo>
                <a:cubicBezTo>
                  <a:pt x="7058230" y="130"/>
                  <a:pt x="7713814" y="14357"/>
                  <a:pt x="8115300" y="0"/>
                </a:cubicBezTo>
                <a:cubicBezTo>
                  <a:pt x="8113940" y="10164"/>
                  <a:pt x="8115383" y="19377"/>
                  <a:pt x="8115300" y="27432"/>
                </a:cubicBezTo>
                <a:cubicBezTo>
                  <a:pt x="7951056" y="30523"/>
                  <a:pt x="7778080" y="21630"/>
                  <a:pt x="7682484" y="27432"/>
                </a:cubicBezTo>
                <a:cubicBezTo>
                  <a:pt x="7586888" y="33234"/>
                  <a:pt x="7123604" y="-3715"/>
                  <a:pt x="6843903" y="27432"/>
                </a:cubicBezTo>
                <a:cubicBezTo>
                  <a:pt x="6564202" y="58579"/>
                  <a:pt x="6499708" y="46045"/>
                  <a:pt x="6329934" y="27432"/>
                </a:cubicBezTo>
                <a:cubicBezTo>
                  <a:pt x="6160160" y="8819"/>
                  <a:pt x="5847230" y="12305"/>
                  <a:pt x="5653659" y="27432"/>
                </a:cubicBezTo>
                <a:cubicBezTo>
                  <a:pt x="5460088" y="42559"/>
                  <a:pt x="5091368" y="49579"/>
                  <a:pt x="4815078" y="27432"/>
                </a:cubicBezTo>
                <a:cubicBezTo>
                  <a:pt x="4538788" y="5285"/>
                  <a:pt x="4312121" y="56408"/>
                  <a:pt x="4138803" y="27432"/>
                </a:cubicBezTo>
                <a:cubicBezTo>
                  <a:pt x="3965485" y="-1544"/>
                  <a:pt x="3850471" y="37054"/>
                  <a:pt x="3705987" y="27432"/>
                </a:cubicBezTo>
                <a:cubicBezTo>
                  <a:pt x="3561503" y="17810"/>
                  <a:pt x="3428606" y="6693"/>
                  <a:pt x="3192018" y="27432"/>
                </a:cubicBezTo>
                <a:cubicBezTo>
                  <a:pt x="2955430" y="48171"/>
                  <a:pt x="2708142" y="29499"/>
                  <a:pt x="2353437" y="27432"/>
                </a:cubicBezTo>
                <a:cubicBezTo>
                  <a:pt x="1998732" y="25365"/>
                  <a:pt x="1984171" y="39554"/>
                  <a:pt x="1677162" y="27432"/>
                </a:cubicBezTo>
                <a:cubicBezTo>
                  <a:pt x="1370153" y="15310"/>
                  <a:pt x="1367960" y="5957"/>
                  <a:pt x="1163193" y="27432"/>
                </a:cubicBezTo>
                <a:cubicBezTo>
                  <a:pt x="958426" y="48907"/>
                  <a:pt x="303607" y="-7538"/>
                  <a:pt x="0" y="27432"/>
                </a:cubicBezTo>
                <a:cubicBezTo>
                  <a:pt x="-383" y="21019"/>
                  <a:pt x="-503" y="1243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F6DB556-9FC4-98B7-50DF-497B4DCABEE7}"/>
              </a:ext>
            </a:extLst>
          </p:cNvPr>
          <p:cNvGrpSpPr/>
          <p:nvPr/>
        </p:nvGrpSpPr>
        <p:grpSpPr>
          <a:xfrm>
            <a:off x="783228" y="231128"/>
            <a:ext cx="16790544" cy="1753911"/>
            <a:chOff x="533400" y="946221"/>
            <a:chExt cx="16790544" cy="175391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934F014-A155-891A-955F-155B01A89F3F}"/>
                </a:ext>
              </a:extLst>
            </p:cNvPr>
            <p:cNvSpPr txBox="1"/>
            <p:nvPr/>
          </p:nvSpPr>
          <p:spPr>
            <a:xfrm>
              <a:off x="959484" y="1101378"/>
              <a:ext cx="16364460" cy="159875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/>
            <a:p>
              <a:pPr algn="ctr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</a:pPr>
              <a:r>
                <a:rPr lang="en-US" sz="5000" dirty="0">
                  <a:latin typeface="+mj-lt"/>
                  <a:ea typeface="+mj-ea"/>
                  <a:cs typeface="+mj-cs"/>
                </a:rPr>
                <a:t> Subgroup Analysis 2025 - 2026</a:t>
              </a:r>
            </a:p>
          </p:txBody>
        </p:sp>
        <p:pic>
          <p:nvPicPr>
            <p:cNvPr id="2" name="Picture 1" descr="A blue and grey logo&#10;&#10;AI-generated content may be incorrect.">
              <a:extLst>
                <a:ext uri="{FF2B5EF4-FFF2-40B4-BE49-F238E27FC236}">
                  <a16:creationId xmlns:a16="http://schemas.microsoft.com/office/drawing/2014/main" id="{C0156E09-3375-9621-4B9C-35C0F5AAD6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400" y="946221"/>
              <a:ext cx="3827840" cy="1753911"/>
            </a:xfrm>
            <a:prstGeom prst="rect">
              <a:avLst/>
            </a:prstGeom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7D4BF85E-26A1-7ED5-2D1E-5569A80572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40" y="2649894"/>
            <a:ext cx="7470945" cy="684938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153ECD4-FC39-987B-F4CA-4F4B5DF81A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2663" y="4650165"/>
            <a:ext cx="8390937" cy="565451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6F23092-A3C4-A604-5A20-3DC368AD78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2430" y="1862169"/>
            <a:ext cx="8977789" cy="2638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7754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08465-5F84-D320-F44C-CC621530B9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F1210B3-7E5D-C332-6306-04BB926903BB}"/>
              </a:ext>
            </a:extLst>
          </p:cNvPr>
          <p:cNvGrpSpPr/>
          <p:nvPr/>
        </p:nvGrpSpPr>
        <p:grpSpPr>
          <a:xfrm>
            <a:off x="2211785" y="3111533"/>
            <a:ext cx="14397730" cy="4785381"/>
            <a:chOff x="0" y="0"/>
            <a:chExt cx="4663503" cy="155001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B782DEE-51F1-5099-DBCD-05BF511AD024}"/>
                </a:ext>
              </a:extLst>
            </p:cNvPr>
            <p:cNvSpPr/>
            <p:nvPr/>
          </p:nvSpPr>
          <p:spPr>
            <a:xfrm>
              <a:off x="0" y="0"/>
              <a:ext cx="4663503" cy="1550011"/>
            </a:xfrm>
            <a:custGeom>
              <a:avLst/>
              <a:gdLst/>
              <a:ahLst/>
              <a:cxnLst/>
              <a:rect l="l" t="t" r="r" b="b"/>
              <a:pathLst>
                <a:path w="4663503" h="1550011">
                  <a:moveTo>
                    <a:pt x="19358" y="0"/>
                  </a:moveTo>
                  <a:lnTo>
                    <a:pt x="4644146" y="0"/>
                  </a:lnTo>
                  <a:cubicBezTo>
                    <a:pt x="4654836" y="0"/>
                    <a:pt x="4663503" y="8667"/>
                    <a:pt x="4663503" y="19358"/>
                  </a:cubicBezTo>
                  <a:lnTo>
                    <a:pt x="4663503" y="1530653"/>
                  </a:lnTo>
                  <a:cubicBezTo>
                    <a:pt x="4663503" y="1535787"/>
                    <a:pt x="4661464" y="1540711"/>
                    <a:pt x="4657834" y="1544341"/>
                  </a:cubicBezTo>
                  <a:cubicBezTo>
                    <a:pt x="4654203" y="1547972"/>
                    <a:pt x="4649279" y="1550011"/>
                    <a:pt x="4644146" y="1550011"/>
                  </a:cubicBezTo>
                  <a:lnTo>
                    <a:pt x="19358" y="1550011"/>
                  </a:lnTo>
                  <a:cubicBezTo>
                    <a:pt x="14224" y="1550011"/>
                    <a:pt x="9300" y="1547972"/>
                    <a:pt x="5670" y="1544341"/>
                  </a:cubicBezTo>
                  <a:cubicBezTo>
                    <a:pt x="2039" y="1540711"/>
                    <a:pt x="0" y="1535787"/>
                    <a:pt x="0" y="1530653"/>
                  </a:cubicBezTo>
                  <a:lnTo>
                    <a:pt x="0" y="19358"/>
                  </a:lnTo>
                  <a:cubicBezTo>
                    <a:pt x="0" y="14224"/>
                    <a:pt x="2039" y="9300"/>
                    <a:pt x="5670" y="5670"/>
                  </a:cubicBezTo>
                  <a:cubicBezTo>
                    <a:pt x="9300" y="2039"/>
                    <a:pt x="14224" y="0"/>
                    <a:pt x="1935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61925" cap="rnd">
              <a:gradFill>
                <a:gsLst>
                  <a:gs pos="0">
                    <a:srgbClr val="08377C">
                      <a:alpha val="100000"/>
                    </a:srgbClr>
                  </a:gs>
                  <a:gs pos="50000">
                    <a:srgbClr val="006BB6">
                      <a:alpha val="100000"/>
                    </a:srgbClr>
                  </a:gs>
                  <a:gs pos="100000">
                    <a:srgbClr val="C9E9FF">
                      <a:alpha val="100000"/>
                    </a:srgbClr>
                  </a:gs>
                </a:gsLst>
                <a:lin ang="2700000"/>
              </a:gra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3479B2DF-E6F6-771D-3E8F-B045BACF03BF}"/>
                </a:ext>
              </a:extLst>
            </p:cNvPr>
            <p:cNvSpPr txBox="1"/>
            <p:nvPr/>
          </p:nvSpPr>
          <p:spPr>
            <a:xfrm>
              <a:off x="0" y="-95250"/>
              <a:ext cx="4663503" cy="16452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739"/>
                </a:lnSpc>
              </a:pPr>
              <a:r>
                <a:rPr lang="en-US" sz="4099" dirty="0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1.1 Align K-12 Measurable Curriculum</a:t>
              </a:r>
            </a:p>
            <a:p>
              <a:pPr algn="ctr">
                <a:lnSpc>
                  <a:spcPts val="5739"/>
                </a:lnSpc>
              </a:pPr>
              <a:r>
                <a:rPr lang="en-US" sz="4099" dirty="0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1.2 Provide Innovative Curriculum to promote high academic performance</a:t>
              </a:r>
            </a:p>
            <a:p>
              <a:pPr algn="ctr">
                <a:lnSpc>
                  <a:spcPts val="5739"/>
                </a:lnSpc>
              </a:pPr>
              <a:r>
                <a:rPr lang="en-US" sz="4099" dirty="0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1.3 Integrate Resilience learning</a:t>
              </a:r>
            </a:p>
            <a:p>
              <a:pPr algn="ctr">
                <a:lnSpc>
                  <a:spcPts val="5739"/>
                </a:lnSpc>
              </a:pPr>
              <a:r>
                <a:rPr lang="en-US" sz="4099" dirty="0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1.4 Develop Professional Teaching Corps</a:t>
              </a:r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883D8656-8180-148C-FD2D-19908CA7073C}"/>
              </a:ext>
            </a:extLst>
          </p:cNvPr>
          <p:cNvGrpSpPr/>
          <p:nvPr/>
        </p:nvGrpSpPr>
        <p:grpSpPr>
          <a:xfrm>
            <a:off x="-2001494" y="8323039"/>
            <a:ext cx="4723978" cy="4723978"/>
            <a:chOff x="0" y="0"/>
            <a:chExt cx="812800" cy="8128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12951262-6DBE-9CB2-37A9-951C43545B65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08377C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75EAFBAB-F40D-8F2C-1247-7A119B633F2D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57EE6925-C93C-4F3B-B50F-B63104D8BC24}"/>
              </a:ext>
            </a:extLst>
          </p:cNvPr>
          <p:cNvGrpSpPr/>
          <p:nvPr/>
        </p:nvGrpSpPr>
        <p:grpSpPr>
          <a:xfrm>
            <a:off x="3408560" y="8871939"/>
            <a:ext cx="772722" cy="772722"/>
            <a:chOff x="0" y="0"/>
            <a:chExt cx="812800" cy="812800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25156651-72BD-D7EF-2077-B38FAD8B0947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837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3873AD6D-8FA6-9AA5-B982-5BCF39DB2F5C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07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D232699B-C648-8766-FBE6-3CAE4F31E848}"/>
              </a:ext>
            </a:extLst>
          </p:cNvPr>
          <p:cNvSpPr/>
          <p:nvPr/>
        </p:nvSpPr>
        <p:spPr>
          <a:xfrm>
            <a:off x="14857029" y="375670"/>
            <a:ext cx="2566653" cy="1306061"/>
          </a:xfrm>
          <a:custGeom>
            <a:avLst/>
            <a:gdLst/>
            <a:ahLst/>
            <a:cxnLst/>
            <a:rect l="l" t="t" r="r" b="b"/>
            <a:pathLst>
              <a:path w="2566653" h="1306061">
                <a:moveTo>
                  <a:pt x="0" y="0"/>
                </a:moveTo>
                <a:lnTo>
                  <a:pt x="2566653" y="0"/>
                </a:lnTo>
                <a:lnTo>
                  <a:pt x="2566653" y="1306060"/>
                </a:lnTo>
                <a:lnTo>
                  <a:pt x="0" y="13060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4089" b="-5242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88404C9F-9120-BE44-D7E1-913C52C34904}"/>
              </a:ext>
            </a:extLst>
          </p:cNvPr>
          <p:cNvSpPr txBox="1"/>
          <p:nvPr/>
        </p:nvSpPr>
        <p:spPr>
          <a:xfrm>
            <a:off x="1028700" y="1113783"/>
            <a:ext cx="8720552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58"/>
              </a:lnSpc>
            </a:pPr>
            <a:r>
              <a:rPr lang="en-US" sz="5131" spc="184">
                <a:solidFill>
                  <a:srgbClr val="2A2E3A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STRATEGIC GOAL  </a:t>
            </a:r>
            <a:r>
              <a:rPr lang="en-US" sz="5131" spc="184">
                <a:solidFill>
                  <a:srgbClr val="FF3131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#1</a:t>
            </a:r>
          </a:p>
          <a:p>
            <a:pPr marL="0" lvl="0" indent="0" algn="l">
              <a:lnSpc>
                <a:spcPts val="6158"/>
              </a:lnSpc>
              <a:spcBef>
                <a:spcPct val="0"/>
              </a:spcBef>
            </a:pPr>
            <a:endParaRPr lang="en-US" sz="5131" spc="184">
              <a:solidFill>
                <a:srgbClr val="FF3131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</p:txBody>
      </p:sp>
    </p:spTree>
    <p:extLst>
      <p:ext uri="{BB962C8B-B14F-4D97-AF65-F5344CB8AC3E}">
        <p14:creationId xmlns:p14="http://schemas.microsoft.com/office/powerpoint/2010/main" val="1079245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6716465" cy="10287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25B3A5-0637-73E7-782B-2214D41A4C5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1" b="32138"/>
          <a:stretch>
            <a:fillRect/>
          </a:stretch>
        </p:blipFill>
        <p:spPr>
          <a:xfrm>
            <a:off x="20" y="10"/>
            <a:ext cx="17128588" cy="10286990"/>
          </a:xfrm>
          <a:prstGeom prst="rect">
            <a:avLst/>
          </a:prstGeom>
        </p:spPr>
      </p:pic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CEFDB412-E777-0078-F60F-DCE1A48555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2573291" y="4576278"/>
            <a:ext cx="10287002" cy="1134443"/>
          </a:xfrm>
          <a:prstGeom prst="rect">
            <a:avLst/>
          </a:prstGeom>
          <a:ln>
            <a:noFill/>
          </a:ln>
          <a:effectLst>
            <a:outerShdw blurRad="203200" dist="101600" dir="9300000" sx="95000" sy="95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1F023DC-591A-16F4-5FB4-72439D589D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599" y="274638"/>
            <a:ext cx="13175125" cy="979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8309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957773" y="958920"/>
            <a:ext cx="10287000" cy="836916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589809" y="592809"/>
            <a:ext cx="9519314" cy="836412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293361" y="4228451"/>
            <a:ext cx="3752969" cy="836412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7503" y="1279190"/>
            <a:ext cx="10287002" cy="7728618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1228130" y="1692746"/>
            <a:ext cx="6477455" cy="6477455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F53E44-AA4F-46E7-DD52-DF7265F95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9594" y="880282"/>
            <a:ext cx="6345150" cy="5081246"/>
          </a:xfrm>
        </p:spPr>
        <p:txBody>
          <a:bodyPr anchor="b">
            <a:normAutofit/>
          </a:bodyPr>
          <a:lstStyle/>
          <a:p>
            <a:pPr algn="r"/>
            <a:r>
              <a:rPr lang="en-US" sz="6000">
                <a:solidFill>
                  <a:srgbClr val="FFFFFF"/>
                </a:solidFill>
              </a:rPr>
              <a:t>Danielson Evaluation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CFFD8D-6F00-D43E-72D6-D3D146D92C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34400" y="-876300"/>
            <a:ext cx="9372600" cy="10896600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2400" dirty="0"/>
              <a:t>Danielson Evaluation model focuses on exceptional teaching  beginning with intentional planning, purposeful instruction meaningful assessment and strong relationships. This framework recognizes that strong teacher-student relationships are foundational to effective instruction and student achievement.</a:t>
            </a:r>
          </a:p>
          <a:p>
            <a:pPr marL="0" indent="0">
              <a:lnSpc>
                <a:spcPct val="90000"/>
              </a:lnSpc>
              <a:buNone/>
            </a:pPr>
            <a:endParaRPr lang="en-US" sz="24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2400" b="1" dirty="0"/>
              <a:t>Domains 2 and 3 Focus On Building Strong Relationships: </a:t>
            </a:r>
          </a:p>
          <a:p>
            <a:pPr marL="457200" indent="-457200">
              <a:lnSpc>
                <a:spcPct val="90000"/>
              </a:lnSpc>
              <a:buAutoNum type="arabicPeriod"/>
            </a:pPr>
            <a:r>
              <a:rPr lang="en-US" sz="2400" b="1" dirty="0"/>
              <a:t>Domain 2a – Creating an Environment of Respect and Rapport</a:t>
            </a:r>
          </a:p>
          <a:p>
            <a:pPr marL="457200" indent="-457200">
              <a:lnSpc>
                <a:spcPct val="90000"/>
              </a:lnSpc>
              <a:buAutoNum type="arabicPeriod"/>
            </a:pPr>
            <a:r>
              <a:rPr lang="en-US" sz="2400" b="1" dirty="0"/>
              <a:t>Domain 2d – Managing Student Behavior</a:t>
            </a:r>
          </a:p>
          <a:p>
            <a:pPr marL="457200" indent="-457200">
              <a:lnSpc>
                <a:spcPct val="90000"/>
              </a:lnSpc>
              <a:buAutoNum type="arabicPeriod" startAt="2"/>
            </a:pPr>
            <a:r>
              <a:rPr lang="en-US" sz="2400" b="1" dirty="0"/>
              <a:t>Domain 3a – Communicating with Students</a:t>
            </a:r>
          </a:p>
          <a:p>
            <a:pPr marL="457200" indent="-457200">
              <a:lnSpc>
                <a:spcPct val="90000"/>
              </a:lnSpc>
              <a:buAutoNum type="arabicPeriod" startAt="2"/>
            </a:pPr>
            <a:r>
              <a:rPr lang="en-US" sz="2400" b="1" dirty="0"/>
              <a:t>Domain 3b – Using Questioning and Discussion Techniques</a:t>
            </a:r>
          </a:p>
          <a:p>
            <a:pPr marL="0" indent="0">
              <a:lnSpc>
                <a:spcPct val="90000"/>
              </a:lnSpc>
              <a:buNone/>
            </a:pPr>
            <a:endParaRPr lang="en-US" sz="24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2400" dirty="0"/>
              <a:t>Current research shows that positive teacher-student relationships are associated with improved academic achievement, stronger student engagement, better attendance, and fewer behavioral issues.</a:t>
            </a:r>
          </a:p>
          <a:p>
            <a:pPr marL="0" indent="0">
              <a:lnSpc>
                <a:spcPct val="90000"/>
              </a:lnSpc>
              <a:buNone/>
            </a:pPr>
            <a:endParaRPr lang="en-US" sz="24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2400" dirty="0"/>
              <a:t>AVID/WICOR strategies are integrated into these domains. </a:t>
            </a:r>
          </a:p>
        </p:txBody>
      </p:sp>
    </p:spTree>
    <p:extLst>
      <p:ext uri="{BB962C8B-B14F-4D97-AF65-F5344CB8AC3E}">
        <p14:creationId xmlns:p14="http://schemas.microsoft.com/office/powerpoint/2010/main" val="23512079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761EB-649C-CB07-6B0C-F4A44A24D2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1354A9C-8820-98B1-5826-8B0AE6D0F73A}"/>
              </a:ext>
            </a:extLst>
          </p:cNvPr>
          <p:cNvGrpSpPr/>
          <p:nvPr/>
        </p:nvGrpSpPr>
        <p:grpSpPr>
          <a:xfrm>
            <a:off x="2211785" y="3111533"/>
            <a:ext cx="14397730" cy="4785381"/>
            <a:chOff x="0" y="0"/>
            <a:chExt cx="4663503" cy="155001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C617D6F0-EF55-B718-26AA-A9C36E13B78E}"/>
                </a:ext>
              </a:extLst>
            </p:cNvPr>
            <p:cNvSpPr/>
            <p:nvPr/>
          </p:nvSpPr>
          <p:spPr>
            <a:xfrm>
              <a:off x="0" y="0"/>
              <a:ext cx="4663503" cy="1550011"/>
            </a:xfrm>
            <a:custGeom>
              <a:avLst/>
              <a:gdLst/>
              <a:ahLst/>
              <a:cxnLst/>
              <a:rect l="l" t="t" r="r" b="b"/>
              <a:pathLst>
                <a:path w="4663503" h="1550011">
                  <a:moveTo>
                    <a:pt x="19358" y="0"/>
                  </a:moveTo>
                  <a:lnTo>
                    <a:pt x="4644146" y="0"/>
                  </a:lnTo>
                  <a:cubicBezTo>
                    <a:pt x="4654836" y="0"/>
                    <a:pt x="4663503" y="8667"/>
                    <a:pt x="4663503" y="19358"/>
                  </a:cubicBezTo>
                  <a:lnTo>
                    <a:pt x="4663503" y="1530653"/>
                  </a:lnTo>
                  <a:cubicBezTo>
                    <a:pt x="4663503" y="1535787"/>
                    <a:pt x="4661464" y="1540711"/>
                    <a:pt x="4657834" y="1544341"/>
                  </a:cubicBezTo>
                  <a:cubicBezTo>
                    <a:pt x="4654203" y="1547972"/>
                    <a:pt x="4649279" y="1550011"/>
                    <a:pt x="4644146" y="1550011"/>
                  </a:cubicBezTo>
                  <a:lnTo>
                    <a:pt x="19358" y="1550011"/>
                  </a:lnTo>
                  <a:cubicBezTo>
                    <a:pt x="14224" y="1550011"/>
                    <a:pt x="9300" y="1547972"/>
                    <a:pt x="5670" y="1544341"/>
                  </a:cubicBezTo>
                  <a:cubicBezTo>
                    <a:pt x="2039" y="1540711"/>
                    <a:pt x="0" y="1535787"/>
                    <a:pt x="0" y="1530653"/>
                  </a:cubicBezTo>
                  <a:lnTo>
                    <a:pt x="0" y="19358"/>
                  </a:lnTo>
                  <a:cubicBezTo>
                    <a:pt x="0" y="14224"/>
                    <a:pt x="2039" y="9300"/>
                    <a:pt x="5670" y="5670"/>
                  </a:cubicBezTo>
                  <a:cubicBezTo>
                    <a:pt x="9300" y="2039"/>
                    <a:pt x="14224" y="0"/>
                    <a:pt x="1935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61925" cap="rnd">
              <a:gradFill>
                <a:gsLst>
                  <a:gs pos="0">
                    <a:srgbClr val="08377C">
                      <a:alpha val="100000"/>
                    </a:srgbClr>
                  </a:gs>
                  <a:gs pos="50000">
                    <a:srgbClr val="006BB6">
                      <a:alpha val="100000"/>
                    </a:srgbClr>
                  </a:gs>
                  <a:gs pos="100000">
                    <a:srgbClr val="C9E9FF">
                      <a:alpha val="100000"/>
                    </a:srgbClr>
                  </a:gs>
                </a:gsLst>
                <a:lin ang="2700000"/>
              </a:gra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791FD821-3AA4-4CE3-7470-7D5920EDDDB2}"/>
                </a:ext>
              </a:extLst>
            </p:cNvPr>
            <p:cNvSpPr txBox="1"/>
            <p:nvPr/>
          </p:nvSpPr>
          <p:spPr>
            <a:xfrm>
              <a:off x="0" y="-114300"/>
              <a:ext cx="4663503" cy="16643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439"/>
                </a:lnSpc>
              </a:pPr>
              <a:r>
                <a:rPr lang="en-US" sz="4599" dirty="0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 </a:t>
              </a:r>
              <a:r>
                <a:rPr lang="en-US" sz="4599" dirty="0">
                  <a:solidFill>
                    <a:srgbClr val="FF3131"/>
                  </a:solidFill>
                  <a:latin typeface="Arimo Bold"/>
                  <a:ea typeface="Arimo Bold"/>
                  <a:cs typeface="Arimo Bold"/>
                  <a:sym typeface="Arimo Bold"/>
                </a:rPr>
                <a:t>CONTINUOUS IMPROVEMENT</a:t>
              </a:r>
              <a:r>
                <a:rPr lang="en-US" sz="4599" dirty="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 </a:t>
              </a:r>
            </a:p>
            <a:p>
              <a:pPr algn="ctr">
                <a:lnSpc>
                  <a:spcPts val="5739"/>
                </a:lnSpc>
              </a:pPr>
              <a:r>
                <a:rPr lang="en-US" sz="4099" dirty="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Oasis Charter Schools will identify, recruit and retain high caliber educators by offering a competitive salary, shared educator values and opportunities for professional development</a:t>
              </a:r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8E2FF5C6-E8DF-23D3-5815-EFF7EBB1EA22}"/>
              </a:ext>
            </a:extLst>
          </p:cNvPr>
          <p:cNvGrpSpPr/>
          <p:nvPr/>
        </p:nvGrpSpPr>
        <p:grpSpPr>
          <a:xfrm>
            <a:off x="-2001494" y="8323039"/>
            <a:ext cx="4723978" cy="4723978"/>
            <a:chOff x="0" y="0"/>
            <a:chExt cx="812800" cy="8128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A5EF55CD-C9CA-78BE-9183-DC4EDA7DE913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08377C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AF02DBCD-1830-BBDC-2993-3008297DA6DE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7DE09FDD-A11F-317C-33AB-830163F58B2C}"/>
              </a:ext>
            </a:extLst>
          </p:cNvPr>
          <p:cNvGrpSpPr/>
          <p:nvPr/>
        </p:nvGrpSpPr>
        <p:grpSpPr>
          <a:xfrm>
            <a:off x="3408560" y="8871939"/>
            <a:ext cx="772722" cy="772722"/>
            <a:chOff x="0" y="0"/>
            <a:chExt cx="812800" cy="812800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4FA79FE6-F21B-5C63-B6E9-533E559652C5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837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2A563045-119D-5B32-D8FA-804D5D92C813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07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DE5ECB54-0688-B7F8-110D-B8561F72B327}"/>
              </a:ext>
            </a:extLst>
          </p:cNvPr>
          <p:cNvSpPr/>
          <p:nvPr/>
        </p:nvSpPr>
        <p:spPr>
          <a:xfrm>
            <a:off x="14857029" y="375670"/>
            <a:ext cx="2566653" cy="1306061"/>
          </a:xfrm>
          <a:custGeom>
            <a:avLst/>
            <a:gdLst/>
            <a:ahLst/>
            <a:cxnLst/>
            <a:rect l="l" t="t" r="r" b="b"/>
            <a:pathLst>
              <a:path w="2566653" h="1306061">
                <a:moveTo>
                  <a:pt x="0" y="0"/>
                </a:moveTo>
                <a:lnTo>
                  <a:pt x="2566653" y="0"/>
                </a:lnTo>
                <a:lnTo>
                  <a:pt x="2566653" y="1306060"/>
                </a:lnTo>
                <a:lnTo>
                  <a:pt x="0" y="13060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4089" b="-5242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0C796C62-707A-DE31-B9CB-751B6530F2BE}"/>
              </a:ext>
            </a:extLst>
          </p:cNvPr>
          <p:cNvSpPr txBox="1"/>
          <p:nvPr/>
        </p:nvSpPr>
        <p:spPr>
          <a:xfrm>
            <a:off x="1028700" y="1113783"/>
            <a:ext cx="8720552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58"/>
              </a:lnSpc>
            </a:pPr>
            <a:r>
              <a:rPr lang="en-US" sz="5131" spc="184" dirty="0">
                <a:solidFill>
                  <a:srgbClr val="2A2E3A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STRATEGIC GOAL  </a:t>
            </a:r>
            <a:r>
              <a:rPr lang="en-US" sz="5131" spc="184" dirty="0">
                <a:solidFill>
                  <a:srgbClr val="FF3131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#2</a:t>
            </a:r>
          </a:p>
          <a:p>
            <a:pPr marL="0" lvl="0" indent="0" algn="l">
              <a:lnSpc>
                <a:spcPts val="6158"/>
              </a:lnSpc>
              <a:spcBef>
                <a:spcPct val="0"/>
              </a:spcBef>
            </a:pPr>
            <a:endParaRPr lang="en-US" sz="5131" spc="184" dirty="0">
              <a:solidFill>
                <a:srgbClr val="FF3131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</p:txBody>
      </p:sp>
    </p:spTree>
    <p:extLst>
      <p:ext uri="{BB962C8B-B14F-4D97-AF65-F5344CB8AC3E}">
        <p14:creationId xmlns:p14="http://schemas.microsoft.com/office/powerpoint/2010/main" val="8814803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24DF7A-6BD3-F4AC-4E12-D9D7EB69A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8007B05-D98C-C59B-1322-624D5E6FA931}"/>
              </a:ext>
            </a:extLst>
          </p:cNvPr>
          <p:cNvGrpSpPr/>
          <p:nvPr/>
        </p:nvGrpSpPr>
        <p:grpSpPr>
          <a:xfrm>
            <a:off x="2211785" y="3111533"/>
            <a:ext cx="14397730" cy="4785381"/>
            <a:chOff x="0" y="0"/>
            <a:chExt cx="4663503" cy="155001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7CC2BA0-FF67-EA42-7D6D-C8312C31505A}"/>
                </a:ext>
              </a:extLst>
            </p:cNvPr>
            <p:cNvSpPr/>
            <p:nvPr/>
          </p:nvSpPr>
          <p:spPr>
            <a:xfrm>
              <a:off x="0" y="0"/>
              <a:ext cx="4663503" cy="1550011"/>
            </a:xfrm>
            <a:custGeom>
              <a:avLst/>
              <a:gdLst/>
              <a:ahLst/>
              <a:cxnLst/>
              <a:rect l="l" t="t" r="r" b="b"/>
              <a:pathLst>
                <a:path w="4663503" h="1550011">
                  <a:moveTo>
                    <a:pt x="19358" y="0"/>
                  </a:moveTo>
                  <a:lnTo>
                    <a:pt x="4644146" y="0"/>
                  </a:lnTo>
                  <a:cubicBezTo>
                    <a:pt x="4654836" y="0"/>
                    <a:pt x="4663503" y="8667"/>
                    <a:pt x="4663503" y="19358"/>
                  </a:cubicBezTo>
                  <a:lnTo>
                    <a:pt x="4663503" y="1530653"/>
                  </a:lnTo>
                  <a:cubicBezTo>
                    <a:pt x="4663503" y="1535787"/>
                    <a:pt x="4661464" y="1540711"/>
                    <a:pt x="4657834" y="1544341"/>
                  </a:cubicBezTo>
                  <a:cubicBezTo>
                    <a:pt x="4654203" y="1547972"/>
                    <a:pt x="4649279" y="1550011"/>
                    <a:pt x="4644146" y="1550011"/>
                  </a:cubicBezTo>
                  <a:lnTo>
                    <a:pt x="19358" y="1550011"/>
                  </a:lnTo>
                  <a:cubicBezTo>
                    <a:pt x="14224" y="1550011"/>
                    <a:pt x="9300" y="1547972"/>
                    <a:pt x="5670" y="1544341"/>
                  </a:cubicBezTo>
                  <a:cubicBezTo>
                    <a:pt x="2039" y="1540711"/>
                    <a:pt x="0" y="1535787"/>
                    <a:pt x="0" y="1530653"/>
                  </a:cubicBezTo>
                  <a:lnTo>
                    <a:pt x="0" y="19358"/>
                  </a:lnTo>
                  <a:cubicBezTo>
                    <a:pt x="0" y="14224"/>
                    <a:pt x="2039" y="9300"/>
                    <a:pt x="5670" y="5670"/>
                  </a:cubicBezTo>
                  <a:cubicBezTo>
                    <a:pt x="9300" y="2039"/>
                    <a:pt x="14224" y="0"/>
                    <a:pt x="1935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61925" cap="rnd">
              <a:gradFill>
                <a:gsLst>
                  <a:gs pos="0">
                    <a:srgbClr val="08377C">
                      <a:alpha val="100000"/>
                    </a:srgbClr>
                  </a:gs>
                  <a:gs pos="50000">
                    <a:srgbClr val="006BB6">
                      <a:alpha val="100000"/>
                    </a:srgbClr>
                  </a:gs>
                  <a:gs pos="100000">
                    <a:srgbClr val="C9E9FF">
                      <a:alpha val="100000"/>
                    </a:srgbClr>
                  </a:gs>
                </a:gsLst>
                <a:lin ang="2700000"/>
              </a:gra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015CD45D-0B5E-C2BF-245D-9829DB8C9755}"/>
                </a:ext>
              </a:extLst>
            </p:cNvPr>
            <p:cNvSpPr txBox="1"/>
            <p:nvPr/>
          </p:nvSpPr>
          <p:spPr>
            <a:xfrm>
              <a:off x="0" y="-95250"/>
              <a:ext cx="4663503" cy="16452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739"/>
                </a:lnSpc>
              </a:pPr>
              <a:r>
                <a:rPr lang="en-US" sz="4099" dirty="0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 2.1 Recruit and Retain Qualified Staff</a:t>
              </a:r>
            </a:p>
            <a:p>
              <a:pPr algn="ctr">
                <a:lnSpc>
                  <a:spcPts val="5739"/>
                </a:lnSpc>
              </a:pPr>
              <a:r>
                <a:rPr lang="en-US" sz="4099" dirty="0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2.2 Educator Development</a:t>
              </a:r>
              <a:r>
                <a:rPr lang="en-US" sz="4099" dirty="0">
                  <a:solidFill>
                    <a:srgbClr val="FF3131"/>
                  </a:solidFill>
                  <a:latin typeface="Arimo Bold"/>
                  <a:ea typeface="Arimo Bold"/>
                  <a:cs typeface="Arimo Bold"/>
                  <a:sym typeface="Arimo Bold"/>
                </a:rPr>
                <a:t> </a:t>
              </a:r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740A0BD9-DEDF-CBFF-9728-E08C54B30835}"/>
              </a:ext>
            </a:extLst>
          </p:cNvPr>
          <p:cNvGrpSpPr/>
          <p:nvPr/>
        </p:nvGrpSpPr>
        <p:grpSpPr>
          <a:xfrm>
            <a:off x="-2001494" y="8323039"/>
            <a:ext cx="4723978" cy="4723978"/>
            <a:chOff x="0" y="0"/>
            <a:chExt cx="812800" cy="8128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A962A686-94DC-2A9A-A990-C8D22EACF488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08377C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D80BD320-7F63-E4A6-FBF4-E3A8C4B07C33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2205DE1E-2825-6DC6-644F-A7FE9650BED3}"/>
              </a:ext>
            </a:extLst>
          </p:cNvPr>
          <p:cNvGrpSpPr/>
          <p:nvPr/>
        </p:nvGrpSpPr>
        <p:grpSpPr>
          <a:xfrm>
            <a:off x="3408560" y="8871939"/>
            <a:ext cx="772722" cy="772722"/>
            <a:chOff x="0" y="0"/>
            <a:chExt cx="812800" cy="812800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60B1B126-5A0A-DC39-C345-711F52CABB05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837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A3E9BC05-32F3-E798-5C9E-B4FDD10B6BCB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07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C8DF3AA0-E146-431B-A902-8A0859CB9796}"/>
              </a:ext>
            </a:extLst>
          </p:cNvPr>
          <p:cNvSpPr/>
          <p:nvPr/>
        </p:nvSpPr>
        <p:spPr>
          <a:xfrm>
            <a:off x="14857029" y="375670"/>
            <a:ext cx="2566653" cy="1306061"/>
          </a:xfrm>
          <a:custGeom>
            <a:avLst/>
            <a:gdLst/>
            <a:ahLst/>
            <a:cxnLst/>
            <a:rect l="l" t="t" r="r" b="b"/>
            <a:pathLst>
              <a:path w="2566653" h="1306061">
                <a:moveTo>
                  <a:pt x="0" y="0"/>
                </a:moveTo>
                <a:lnTo>
                  <a:pt x="2566653" y="0"/>
                </a:lnTo>
                <a:lnTo>
                  <a:pt x="2566653" y="1306060"/>
                </a:lnTo>
                <a:lnTo>
                  <a:pt x="0" y="13060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4089" b="-5242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226A5F33-D0A0-E3D1-647B-9D12012DC1C5}"/>
              </a:ext>
            </a:extLst>
          </p:cNvPr>
          <p:cNvSpPr txBox="1"/>
          <p:nvPr/>
        </p:nvSpPr>
        <p:spPr>
          <a:xfrm>
            <a:off x="1028700" y="1113783"/>
            <a:ext cx="8720552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58"/>
              </a:lnSpc>
            </a:pPr>
            <a:r>
              <a:rPr lang="en-US" sz="5131" spc="184" dirty="0">
                <a:solidFill>
                  <a:srgbClr val="2A2E3A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STRATEGIC GOAL  </a:t>
            </a:r>
            <a:r>
              <a:rPr lang="en-US" sz="5131" spc="184" dirty="0">
                <a:solidFill>
                  <a:srgbClr val="FF3131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#2</a:t>
            </a:r>
          </a:p>
          <a:p>
            <a:pPr marL="0" lvl="0" indent="0" algn="l">
              <a:lnSpc>
                <a:spcPts val="6158"/>
              </a:lnSpc>
              <a:spcBef>
                <a:spcPct val="0"/>
              </a:spcBef>
            </a:pPr>
            <a:endParaRPr lang="en-US" sz="5131" spc="184" dirty="0">
              <a:solidFill>
                <a:srgbClr val="FF3131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</p:txBody>
      </p:sp>
    </p:spTree>
    <p:extLst>
      <p:ext uri="{BB962C8B-B14F-4D97-AF65-F5344CB8AC3E}">
        <p14:creationId xmlns:p14="http://schemas.microsoft.com/office/powerpoint/2010/main" val="14621810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C967C88-BF3D-9172-BB9D-5EA3BDA60C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767" y="0"/>
            <a:ext cx="18448139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442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D656B5-B55F-E3C8-CD13-0A4F95861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5109" y="69424"/>
            <a:ext cx="18413110" cy="10217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5921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372347-81F8-97C1-C887-9858A6FE7D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855" y="183536"/>
            <a:ext cx="16918945" cy="10103463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36778-A9B0-8508-49CB-701A50AA0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D3B27FEF-668F-2E73-2FF9-A55B5946F24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FEAFBC2B-3CF0-6AC4-C672-57D25425433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18392BF5-C8B0-B47D-5918-2C15449DB2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5167" y="0"/>
            <a:ext cx="18398333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6842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B9B9ED-6C8A-4B3B-4BAC-D450DA09A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B9890355-BAC6-2546-215D-134938294D45}"/>
              </a:ext>
            </a:extLst>
          </p:cNvPr>
          <p:cNvGrpSpPr/>
          <p:nvPr/>
        </p:nvGrpSpPr>
        <p:grpSpPr>
          <a:xfrm>
            <a:off x="2211785" y="3111533"/>
            <a:ext cx="14397730" cy="4785381"/>
            <a:chOff x="0" y="0"/>
            <a:chExt cx="4663503" cy="155001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4F1CF20-6476-D2DB-8F79-8224B82371C2}"/>
                </a:ext>
              </a:extLst>
            </p:cNvPr>
            <p:cNvSpPr/>
            <p:nvPr/>
          </p:nvSpPr>
          <p:spPr>
            <a:xfrm>
              <a:off x="0" y="0"/>
              <a:ext cx="4663503" cy="1550011"/>
            </a:xfrm>
            <a:custGeom>
              <a:avLst/>
              <a:gdLst/>
              <a:ahLst/>
              <a:cxnLst/>
              <a:rect l="l" t="t" r="r" b="b"/>
              <a:pathLst>
                <a:path w="4663503" h="1550011">
                  <a:moveTo>
                    <a:pt x="19358" y="0"/>
                  </a:moveTo>
                  <a:lnTo>
                    <a:pt x="4644146" y="0"/>
                  </a:lnTo>
                  <a:cubicBezTo>
                    <a:pt x="4654836" y="0"/>
                    <a:pt x="4663503" y="8667"/>
                    <a:pt x="4663503" y="19358"/>
                  </a:cubicBezTo>
                  <a:lnTo>
                    <a:pt x="4663503" y="1530653"/>
                  </a:lnTo>
                  <a:cubicBezTo>
                    <a:pt x="4663503" y="1535787"/>
                    <a:pt x="4661464" y="1540711"/>
                    <a:pt x="4657834" y="1544341"/>
                  </a:cubicBezTo>
                  <a:cubicBezTo>
                    <a:pt x="4654203" y="1547972"/>
                    <a:pt x="4649279" y="1550011"/>
                    <a:pt x="4644146" y="1550011"/>
                  </a:cubicBezTo>
                  <a:lnTo>
                    <a:pt x="19358" y="1550011"/>
                  </a:lnTo>
                  <a:cubicBezTo>
                    <a:pt x="14224" y="1550011"/>
                    <a:pt x="9300" y="1547972"/>
                    <a:pt x="5670" y="1544341"/>
                  </a:cubicBezTo>
                  <a:cubicBezTo>
                    <a:pt x="2039" y="1540711"/>
                    <a:pt x="0" y="1535787"/>
                    <a:pt x="0" y="1530653"/>
                  </a:cubicBezTo>
                  <a:lnTo>
                    <a:pt x="0" y="19358"/>
                  </a:lnTo>
                  <a:cubicBezTo>
                    <a:pt x="0" y="14224"/>
                    <a:pt x="2039" y="9300"/>
                    <a:pt x="5670" y="5670"/>
                  </a:cubicBezTo>
                  <a:cubicBezTo>
                    <a:pt x="9300" y="2039"/>
                    <a:pt x="14224" y="0"/>
                    <a:pt x="1935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61925" cap="rnd">
              <a:gradFill>
                <a:gsLst>
                  <a:gs pos="0">
                    <a:srgbClr val="08377C">
                      <a:alpha val="100000"/>
                    </a:srgbClr>
                  </a:gs>
                  <a:gs pos="50000">
                    <a:srgbClr val="006BB6">
                      <a:alpha val="100000"/>
                    </a:srgbClr>
                  </a:gs>
                  <a:gs pos="100000">
                    <a:srgbClr val="C9E9FF">
                      <a:alpha val="100000"/>
                    </a:srgbClr>
                  </a:gs>
                </a:gsLst>
                <a:lin ang="2700000"/>
              </a:gra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75C6FF7B-E510-F8D9-7FCA-B739E763D249}"/>
                </a:ext>
              </a:extLst>
            </p:cNvPr>
            <p:cNvSpPr txBox="1"/>
            <p:nvPr/>
          </p:nvSpPr>
          <p:spPr>
            <a:xfrm>
              <a:off x="0" y="-95250"/>
              <a:ext cx="4663503" cy="16452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739"/>
                </a:lnSpc>
              </a:pPr>
              <a:r>
                <a:rPr lang="en-US" sz="4099" dirty="0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 2.3 Refine Educator Evaluation Process</a:t>
              </a:r>
            </a:p>
            <a:p>
              <a:pPr algn="ctr">
                <a:lnSpc>
                  <a:spcPts val="5739"/>
                </a:lnSpc>
              </a:pPr>
              <a:r>
                <a:rPr lang="en-US" sz="4099" dirty="0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2.4 Develop Workforce Pathways</a:t>
              </a:r>
              <a:r>
                <a:rPr lang="en-US" sz="4099" dirty="0">
                  <a:solidFill>
                    <a:srgbClr val="FF3131"/>
                  </a:solidFill>
                  <a:latin typeface="Arimo Bold"/>
                  <a:ea typeface="Arimo Bold"/>
                  <a:cs typeface="Arimo Bold"/>
                  <a:sym typeface="Arimo Bold"/>
                </a:rPr>
                <a:t> </a:t>
              </a:r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C78EABFB-DD02-DEE0-F6E9-0F96FE50C4EC}"/>
              </a:ext>
            </a:extLst>
          </p:cNvPr>
          <p:cNvGrpSpPr/>
          <p:nvPr/>
        </p:nvGrpSpPr>
        <p:grpSpPr>
          <a:xfrm>
            <a:off x="-2001494" y="8323039"/>
            <a:ext cx="4723978" cy="4723978"/>
            <a:chOff x="0" y="0"/>
            <a:chExt cx="812800" cy="8128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65FD4C1F-6063-97DE-18AA-5FA536FF4F2E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08377C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265B1948-3090-8983-4D64-65F8B79946A5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90C16BC7-EB1D-1079-2D57-5A534ED083F4}"/>
              </a:ext>
            </a:extLst>
          </p:cNvPr>
          <p:cNvGrpSpPr/>
          <p:nvPr/>
        </p:nvGrpSpPr>
        <p:grpSpPr>
          <a:xfrm>
            <a:off x="3408560" y="8871939"/>
            <a:ext cx="772722" cy="772722"/>
            <a:chOff x="0" y="0"/>
            <a:chExt cx="812800" cy="812800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BF7FB9D7-B616-F070-4B05-8292A06A0A58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837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126BD940-B154-4D9F-5EAB-BA5359012FE9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07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406ED4F4-0845-BC42-F6B7-86F994D2B2DA}"/>
              </a:ext>
            </a:extLst>
          </p:cNvPr>
          <p:cNvSpPr/>
          <p:nvPr/>
        </p:nvSpPr>
        <p:spPr>
          <a:xfrm>
            <a:off x="14857029" y="375670"/>
            <a:ext cx="2566653" cy="1306061"/>
          </a:xfrm>
          <a:custGeom>
            <a:avLst/>
            <a:gdLst/>
            <a:ahLst/>
            <a:cxnLst/>
            <a:rect l="l" t="t" r="r" b="b"/>
            <a:pathLst>
              <a:path w="2566653" h="1306061">
                <a:moveTo>
                  <a:pt x="0" y="0"/>
                </a:moveTo>
                <a:lnTo>
                  <a:pt x="2566653" y="0"/>
                </a:lnTo>
                <a:lnTo>
                  <a:pt x="2566653" y="1306060"/>
                </a:lnTo>
                <a:lnTo>
                  <a:pt x="0" y="13060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4089" b="-5242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68008E7B-119C-AFD6-BE34-7895EFD95B8A}"/>
              </a:ext>
            </a:extLst>
          </p:cNvPr>
          <p:cNvSpPr txBox="1"/>
          <p:nvPr/>
        </p:nvSpPr>
        <p:spPr>
          <a:xfrm>
            <a:off x="1028700" y="1113783"/>
            <a:ext cx="8720552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58"/>
              </a:lnSpc>
            </a:pPr>
            <a:r>
              <a:rPr lang="en-US" sz="5131" spc="184" dirty="0">
                <a:solidFill>
                  <a:srgbClr val="2A2E3A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STRATEGIC GOAL  </a:t>
            </a:r>
            <a:r>
              <a:rPr lang="en-US" sz="5131" spc="184" dirty="0">
                <a:solidFill>
                  <a:srgbClr val="FF3131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#2</a:t>
            </a:r>
          </a:p>
          <a:p>
            <a:pPr marL="0" lvl="0" indent="0" algn="l">
              <a:lnSpc>
                <a:spcPts val="6158"/>
              </a:lnSpc>
              <a:spcBef>
                <a:spcPct val="0"/>
              </a:spcBef>
            </a:pPr>
            <a:endParaRPr lang="en-US" sz="5131" spc="184" dirty="0">
              <a:solidFill>
                <a:srgbClr val="FF3131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</p:txBody>
      </p:sp>
    </p:spTree>
    <p:extLst>
      <p:ext uri="{BB962C8B-B14F-4D97-AF65-F5344CB8AC3E}">
        <p14:creationId xmlns:p14="http://schemas.microsoft.com/office/powerpoint/2010/main" val="29219130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57F2A4E-313A-3686-C015-9D7AF02967AE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095909972"/>
              </p:ext>
            </p:extLst>
          </p:nvPr>
        </p:nvGraphicFramePr>
        <p:xfrm>
          <a:off x="8288338" y="1125538"/>
          <a:ext cx="9999662" cy="81803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8" name="Picture 17">
            <a:extLst>
              <a:ext uri="{FF2B5EF4-FFF2-40B4-BE49-F238E27FC236}">
                <a16:creationId xmlns:a16="http://schemas.microsoft.com/office/drawing/2014/main" id="{2034BCCA-CA72-582B-A387-5A34DCBA06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3576" y="165708"/>
            <a:ext cx="16167950" cy="10088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5396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38D72D-1F8E-AB33-397D-19296D8856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B219ABC9-02DF-8EF0-0FB7-8F57ABE8A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EE91FBB-5A87-140C-A7B9-C9C4C7A65F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B9C2B27-2899-A97D-0BB1-A98EB5821F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5648460" cy="10394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6726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959822-F482-8984-9FED-7AFDDB16FB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6CB33A0-0520-05A4-5E75-C5213F9A13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029B80B-4903-DF53-60D4-62C3D8A666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2115126" y="2115123"/>
            <a:ext cx="10287000" cy="6056754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A0CB17-E9AC-2774-DC39-87C720094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2115128" y="2130329"/>
            <a:ext cx="10286999" cy="605675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74B45B-B479-98DD-1F37-BEE94FDDB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151885" y="5382128"/>
            <a:ext cx="3752969" cy="6056762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F41AA05-8498-79AE-6209-C2A5ED8D8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752605" y="1454577"/>
            <a:ext cx="5850535" cy="6268437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8E06478-730B-D2EB-2324-1F697F2BF6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2115143" y="2115119"/>
            <a:ext cx="10287005" cy="6056753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84E01B-E2ED-F69F-E412-0B9CA26AC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717" y="2525634"/>
            <a:ext cx="4672897" cy="3594538"/>
          </a:xfrm>
        </p:spPr>
        <p:txBody>
          <a:bodyPr anchor="b">
            <a:normAutofit/>
          </a:bodyPr>
          <a:lstStyle/>
          <a:p>
            <a:pPr algn="r"/>
            <a:r>
              <a:rPr lang="en-US" sz="6000">
                <a:solidFill>
                  <a:srgbClr val="FFFFFF"/>
                </a:solidFill>
              </a:rPr>
              <a:t>Work force pathways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05CA6B-4ED3-FAEB-207B-DB06379C7B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379" y="234949"/>
            <a:ext cx="5677692" cy="601111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145E65B-91CE-77F2-CC87-D860B23D0C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699" y="4370048"/>
            <a:ext cx="4496427" cy="687801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E442BF5-C0D4-A957-CA27-8663A490FF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1899" y="-70671"/>
            <a:ext cx="6772496" cy="710135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33C131E-8052-08F8-E092-A359312375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7186" y="5047688"/>
            <a:ext cx="6087325" cy="529663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9101508-FC79-F481-D002-04E1A55DE3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05430" y="0"/>
            <a:ext cx="5080615" cy="634079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A10C9C2-B52C-6B44-F24E-9378273BF2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58560" y="5706205"/>
            <a:ext cx="7081007" cy="4510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780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08AF15-E64F-3C4B-54AC-AED79B0F8F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72CCED9-E6D9-E35C-8688-ADDD78E95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FB457B5-EF67-CC9A-12F1-F8C4AA4D42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2115126" y="2115123"/>
            <a:ext cx="10287000" cy="6056754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7E21565-1B48-23FC-DAA8-8E0C0D1DB2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2115128" y="2130329"/>
            <a:ext cx="10286999" cy="605675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FE2AE1-C83B-18BC-4BE7-8330965107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151885" y="5382128"/>
            <a:ext cx="3752969" cy="6056762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67BD222-789E-F03A-4167-C292694FAE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752605" y="1454577"/>
            <a:ext cx="5850535" cy="6268437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D69944E-E73C-DC3D-F12A-BDA454A7F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2115143" y="2115119"/>
            <a:ext cx="10287005" cy="6056753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21F517-A4FB-4B47-C6B0-F8B6BDF9A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717" y="2525634"/>
            <a:ext cx="4672897" cy="3594538"/>
          </a:xfrm>
        </p:spPr>
        <p:txBody>
          <a:bodyPr anchor="b">
            <a:normAutofit/>
          </a:bodyPr>
          <a:lstStyle/>
          <a:p>
            <a:pPr algn="r"/>
            <a:r>
              <a:rPr lang="en-US" sz="6000">
                <a:solidFill>
                  <a:srgbClr val="FFFFFF"/>
                </a:solidFill>
              </a:rPr>
              <a:t>Work force pathways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A988F98-8DB1-D441-B4CB-8287E59652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1200" y="15208"/>
            <a:ext cx="8545118" cy="5868219"/>
          </a:xfrm>
          <a:prstGeom prst="rect">
            <a:avLst/>
          </a:prstGeom>
        </p:spPr>
      </p:pic>
      <p:pic>
        <p:nvPicPr>
          <p:cNvPr id="16" name="Picture 15" descr="A child wearing a vest&#10;&#10;AI-generated content may be incorrect.">
            <a:extLst>
              <a:ext uri="{FF2B5EF4-FFF2-40B4-BE49-F238E27FC236}">
                <a16:creationId xmlns:a16="http://schemas.microsoft.com/office/drawing/2014/main" id="{46536889-0B76-40D7-2E31-30C36334F9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7375" y="3940817"/>
            <a:ext cx="5000625" cy="66675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557E26F-3F14-C569-F433-2223CD96B4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0545" y="-21951"/>
            <a:ext cx="6068272" cy="519185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600B41E-1827-E6AC-E3F9-BF01F96E0B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803" y="3916774"/>
            <a:ext cx="6677957" cy="6392167"/>
          </a:xfrm>
          <a:prstGeom prst="rect">
            <a:avLst/>
          </a:prstGeom>
        </p:spPr>
      </p:pic>
      <p:pic>
        <p:nvPicPr>
          <p:cNvPr id="5" name="Content Placeholder 4" descr="A person wearing a mask and sunglasses&#10;&#10;AI-generated content may be incorrect.">
            <a:extLst>
              <a:ext uri="{FF2B5EF4-FFF2-40B4-BE49-F238E27FC236}">
                <a16:creationId xmlns:a16="http://schemas.microsoft.com/office/drawing/2014/main" id="{670BB60F-FE59-4371-86A0-7F7B4C3C7A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372" y="15202"/>
            <a:ext cx="3034770" cy="4046361"/>
          </a:xfr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C28B7DB-A58D-84C7-D981-D2A846CD17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77189" y="4116589"/>
            <a:ext cx="7182852" cy="6315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9932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7DD3FD-AA15-F895-83CF-0BE28ED74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EBB9E007-02D9-4E9B-912A-8A4B8DDC928B}"/>
              </a:ext>
            </a:extLst>
          </p:cNvPr>
          <p:cNvGrpSpPr/>
          <p:nvPr/>
        </p:nvGrpSpPr>
        <p:grpSpPr>
          <a:xfrm>
            <a:off x="2211785" y="3111533"/>
            <a:ext cx="14397730" cy="4785381"/>
            <a:chOff x="0" y="0"/>
            <a:chExt cx="4663503" cy="155001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08C143A-D685-9D43-F14E-276742FFD3D9}"/>
                </a:ext>
              </a:extLst>
            </p:cNvPr>
            <p:cNvSpPr/>
            <p:nvPr/>
          </p:nvSpPr>
          <p:spPr>
            <a:xfrm>
              <a:off x="0" y="0"/>
              <a:ext cx="4663503" cy="1550011"/>
            </a:xfrm>
            <a:custGeom>
              <a:avLst/>
              <a:gdLst/>
              <a:ahLst/>
              <a:cxnLst/>
              <a:rect l="l" t="t" r="r" b="b"/>
              <a:pathLst>
                <a:path w="4663503" h="1550011">
                  <a:moveTo>
                    <a:pt x="19358" y="0"/>
                  </a:moveTo>
                  <a:lnTo>
                    <a:pt x="4644146" y="0"/>
                  </a:lnTo>
                  <a:cubicBezTo>
                    <a:pt x="4654836" y="0"/>
                    <a:pt x="4663503" y="8667"/>
                    <a:pt x="4663503" y="19358"/>
                  </a:cubicBezTo>
                  <a:lnTo>
                    <a:pt x="4663503" y="1530653"/>
                  </a:lnTo>
                  <a:cubicBezTo>
                    <a:pt x="4663503" y="1535787"/>
                    <a:pt x="4661464" y="1540711"/>
                    <a:pt x="4657834" y="1544341"/>
                  </a:cubicBezTo>
                  <a:cubicBezTo>
                    <a:pt x="4654203" y="1547972"/>
                    <a:pt x="4649279" y="1550011"/>
                    <a:pt x="4644146" y="1550011"/>
                  </a:cubicBezTo>
                  <a:lnTo>
                    <a:pt x="19358" y="1550011"/>
                  </a:lnTo>
                  <a:cubicBezTo>
                    <a:pt x="14224" y="1550011"/>
                    <a:pt x="9300" y="1547972"/>
                    <a:pt x="5670" y="1544341"/>
                  </a:cubicBezTo>
                  <a:cubicBezTo>
                    <a:pt x="2039" y="1540711"/>
                    <a:pt x="0" y="1535787"/>
                    <a:pt x="0" y="1530653"/>
                  </a:cubicBezTo>
                  <a:lnTo>
                    <a:pt x="0" y="19358"/>
                  </a:lnTo>
                  <a:cubicBezTo>
                    <a:pt x="0" y="14224"/>
                    <a:pt x="2039" y="9300"/>
                    <a:pt x="5670" y="5670"/>
                  </a:cubicBezTo>
                  <a:cubicBezTo>
                    <a:pt x="9300" y="2039"/>
                    <a:pt x="14224" y="0"/>
                    <a:pt x="1935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61925" cap="rnd">
              <a:gradFill>
                <a:gsLst>
                  <a:gs pos="0">
                    <a:srgbClr val="08377C">
                      <a:alpha val="100000"/>
                    </a:srgbClr>
                  </a:gs>
                  <a:gs pos="50000">
                    <a:srgbClr val="006BB6">
                      <a:alpha val="100000"/>
                    </a:srgbClr>
                  </a:gs>
                  <a:gs pos="100000">
                    <a:srgbClr val="C9E9FF">
                      <a:alpha val="100000"/>
                    </a:srgbClr>
                  </a:gs>
                </a:gsLst>
                <a:lin ang="2700000"/>
              </a:gra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41AB409D-7B1E-1345-1BA1-44E561752BF5}"/>
                </a:ext>
              </a:extLst>
            </p:cNvPr>
            <p:cNvSpPr txBox="1"/>
            <p:nvPr/>
          </p:nvSpPr>
          <p:spPr>
            <a:xfrm>
              <a:off x="0" y="-114300"/>
              <a:ext cx="4663503" cy="16643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439"/>
                </a:lnSpc>
              </a:pPr>
              <a:r>
                <a:rPr lang="en-US" sz="4599" dirty="0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 </a:t>
              </a:r>
              <a:r>
                <a:rPr lang="en-US" sz="4599" dirty="0">
                  <a:solidFill>
                    <a:srgbClr val="FF3131"/>
                  </a:solidFill>
                  <a:latin typeface="Arimo Bold"/>
                  <a:ea typeface="Arimo Bold"/>
                  <a:cs typeface="Arimo Bold"/>
                  <a:sym typeface="Arimo Bold"/>
                </a:rPr>
                <a:t>COMMUNITY ENGAGEMENT	</a:t>
              </a:r>
              <a:endParaRPr lang="en-US" sz="459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endParaRPr>
            </a:p>
            <a:p>
              <a:pPr algn="ctr">
                <a:lnSpc>
                  <a:spcPts val="5739"/>
                </a:lnSpc>
              </a:pPr>
              <a:r>
                <a:rPr lang="en-US" sz="4099" dirty="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Oasis Charter Schools will </a:t>
              </a:r>
              <a:r>
                <a:rPr lang="en-US" sz="4400" dirty="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nurture alliances with community partners who share the same vision, mission and commitment to the community at large.</a:t>
              </a:r>
              <a:endParaRPr lang="en-US" sz="4099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4374F284-4213-5442-11C5-C0F952F08C29}"/>
              </a:ext>
            </a:extLst>
          </p:cNvPr>
          <p:cNvGrpSpPr/>
          <p:nvPr/>
        </p:nvGrpSpPr>
        <p:grpSpPr>
          <a:xfrm>
            <a:off x="-2001494" y="8323039"/>
            <a:ext cx="4723978" cy="4723978"/>
            <a:chOff x="0" y="0"/>
            <a:chExt cx="812800" cy="8128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5A429665-50C0-6B06-305C-B1E205EB2784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08377C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8D0EA777-E750-EE5C-F3BF-0900BB74EDA9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82DEA6E8-55EC-B5D5-0603-6608659E90F8}"/>
              </a:ext>
            </a:extLst>
          </p:cNvPr>
          <p:cNvGrpSpPr/>
          <p:nvPr/>
        </p:nvGrpSpPr>
        <p:grpSpPr>
          <a:xfrm>
            <a:off x="3408560" y="8871939"/>
            <a:ext cx="772722" cy="772722"/>
            <a:chOff x="0" y="0"/>
            <a:chExt cx="812800" cy="812800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65B5BCC4-6F12-0A9D-7329-BDCE794674C7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837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63F0EFBE-8D16-0638-AA81-C309F4B46BA3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07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29F1F8FF-D78A-7E4F-204B-4167C10CE3CA}"/>
              </a:ext>
            </a:extLst>
          </p:cNvPr>
          <p:cNvSpPr/>
          <p:nvPr/>
        </p:nvSpPr>
        <p:spPr>
          <a:xfrm>
            <a:off x="14857029" y="375670"/>
            <a:ext cx="2566653" cy="1306061"/>
          </a:xfrm>
          <a:custGeom>
            <a:avLst/>
            <a:gdLst/>
            <a:ahLst/>
            <a:cxnLst/>
            <a:rect l="l" t="t" r="r" b="b"/>
            <a:pathLst>
              <a:path w="2566653" h="1306061">
                <a:moveTo>
                  <a:pt x="0" y="0"/>
                </a:moveTo>
                <a:lnTo>
                  <a:pt x="2566653" y="0"/>
                </a:lnTo>
                <a:lnTo>
                  <a:pt x="2566653" y="1306060"/>
                </a:lnTo>
                <a:lnTo>
                  <a:pt x="0" y="13060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4089" b="-5242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DF502244-B7A7-1486-4316-E453E9A329FD}"/>
              </a:ext>
            </a:extLst>
          </p:cNvPr>
          <p:cNvSpPr txBox="1"/>
          <p:nvPr/>
        </p:nvSpPr>
        <p:spPr>
          <a:xfrm>
            <a:off x="1028700" y="1113783"/>
            <a:ext cx="8720552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58"/>
              </a:lnSpc>
            </a:pPr>
            <a:r>
              <a:rPr lang="en-US" sz="5131" spc="184" dirty="0">
                <a:solidFill>
                  <a:srgbClr val="2A2E3A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STRATEGIC GOAL  </a:t>
            </a:r>
            <a:r>
              <a:rPr lang="en-US" sz="5131" spc="184" dirty="0">
                <a:solidFill>
                  <a:srgbClr val="FF3131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#3</a:t>
            </a:r>
          </a:p>
          <a:p>
            <a:pPr marL="0" lvl="0" indent="0" algn="l">
              <a:lnSpc>
                <a:spcPts val="6158"/>
              </a:lnSpc>
              <a:spcBef>
                <a:spcPct val="0"/>
              </a:spcBef>
            </a:pPr>
            <a:endParaRPr lang="en-US" sz="5131" spc="184" dirty="0">
              <a:solidFill>
                <a:srgbClr val="FF3131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</p:txBody>
      </p:sp>
    </p:spTree>
    <p:extLst>
      <p:ext uri="{BB962C8B-B14F-4D97-AF65-F5344CB8AC3E}">
        <p14:creationId xmlns:p14="http://schemas.microsoft.com/office/powerpoint/2010/main" val="19517862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8E1B1B-1118-6618-CFA9-83D26AD44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121B516-9010-FD7B-AE05-9829A0AD5A98}"/>
              </a:ext>
            </a:extLst>
          </p:cNvPr>
          <p:cNvGrpSpPr/>
          <p:nvPr/>
        </p:nvGrpSpPr>
        <p:grpSpPr>
          <a:xfrm>
            <a:off x="2211785" y="3111533"/>
            <a:ext cx="14397730" cy="4785381"/>
            <a:chOff x="0" y="0"/>
            <a:chExt cx="4663503" cy="155001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D1D8BC7-5786-55B4-2DB2-5762E95CC68D}"/>
                </a:ext>
              </a:extLst>
            </p:cNvPr>
            <p:cNvSpPr/>
            <p:nvPr/>
          </p:nvSpPr>
          <p:spPr>
            <a:xfrm>
              <a:off x="0" y="0"/>
              <a:ext cx="4663503" cy="1550011"/>
            </a:xfrm>
            <a:custGeom>
              <a:avLst/>
              <a:gdLst/>
              <a:ahLst/>
              <a:cxnLst/>
              <a:rect l="l" t="t" r="r" b="b"/>
              <a:pathLst>
                <a:path w="4663503" h="1550011">
                  <a:moveTo>
                    <a:pt x="19358" y="0"/>
                  </a:moveTo>
                  <a:lnTo>
                    <a:pt x="4644146" y="0"/>
                  </a:lnTo>
                  <a:cubicBezTo>
                    <a:pt x="4654836" y="0"/>
                    <a:pt x="4663503" y="8667"/>
                    <a:pt x="4663503" y="19358"/>
                  </a:cubicBezTo>
                  <a:lnTo>
                    <a:pt x="4663503" y="1530653"/>
                  </a:lnTo>
                  <a:cubicBezTo>
                    <a:pt x="4663503" y="1535787"/>
                    <a:pt x="4661464" y="1540711"/>
                    <a:pt x="4657834" y="1544341"/>
                  </a:cubicBezTo>
                  <a:cubicBezTo>
                    <a:pt x="4654203" y="1547972"/>
                    <a:pt x="4649279" y="1550011"/>
                    <a:pt x="4644146" y="1550011"/>
                  </a:cubicBezTo>
                  <a:lnTo>
                    <a:pt x="19358" y="1550011"/>
                  </a:lnTo>
                  <a:cubicBezTo>
                    <a:pt x="14224" y="1550011"/>
                    <a:pt x="9300" y="1547972"/>
                    <a:pt x="5670" y="1544341"/>
                  </a:cubicBezTo>
                  <a:cubicBezTo>
                    <a:pt x="2039" y="1540711"/>
                    <a:pt x="0" y="1535787"/>
                    <a:pt x="0" y="1530653"/>
                  </a:cubicBezTo>
                  <a:lnTo>
                    <a:pt x="0" y="19358"/>
                  </a:lnTo>
                  <a:cubicBezTo>
                    <a:pt x="0" y="14224"/>
                    <a:pt x="2039" y="9300"/>
                    <a:pt x="5670" y="5670"/>
                  </a:cubicBezTo>
                  <a:cubicBezTo>
                    <a:pt x="9300" y="2039"/>
                    <a:pt x="14224" y="0"/>
                    <a:pt x="1935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61925" cap="rnd">
              <a:gradFill>
                <a:gsLst>
                  <a:gs pos="0">
                    <a:srgbClr val="08377C">
                      <a:alpha val="100000"/>
                    </a:srgbClr>
                  </a:gs>
                  <a:gs pos="50000">
                    <a:srgbClr val="006BB6">
                      <a:alpha val="100000"/>
                    </a:srgbClr>
                  </a:gs>
                  <a:gs pos="100000">
                    <a:srgbClr val="C9E9FF">
                      <a:alpha val="100000"/>
                    </a:srgbClr>
                  </a:gs>
                </a:gsLst>
                <a:lin ang="2700000"/>
              </a:gradFill>
              <a:prstDash val="solid"/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9FDFC4DA-5A8E-B9F0-EA00-068BD99C29D2}"/>
                </a:ext>
              </a:extLst>
            </p:cNvPr>
            <p:cNvSpPr txBox="1"/>
            <p:nvPr/>
          </p:nvSpPr>
          <p:spPr>
            <a:xfrm>
              <a:off x="0" y="-95250"/>
              <a:ext cx="4663503" cy="16452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739"/>
                </a:lnSpc>
              </a:pPr>
              <a:r>
                <a:rPr lang="en-US" sz="4099" dirty="0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 3.1 Brand Expansion</a:t>
              </a:r>
            </a:p>
            <a:p>
              <a:pPr algn="ctr">
                <a:lnSpc>
                  <a:spcPts val="5739"/>
                </a:lnSpc>
              </a:pPr>
              <a:r>
                <a:rPr lang="en-US" sz="4099" dirty="0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3.2 Cultivate Economic Allies</a:t>
              </a:r>
            </a:p>
            <a:p>
              <a:pPr algn="ctr">
                <a:lnSpc>
                  <a:spcPts val="5739"/>
                </a:lnSpc>
              </a:pPr>
              <a:r>
                <a:rPr lang="en-US" sz="4099" dirty="0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3.3 Increase Parent Involvement Support</a:t>
              </a:r>
            </a:p>
            <a:p>
              <a:pPr algn="ctr">
                <a:lnSpc>
                  <a:spcPts val="5739"/>
                </a:lnSpc>
              </a:pPr>
              <a:r>
                <a:rPr lang="en-US" sz="4099" dirty="0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3.4 Develop Funding Support</a:t>
              </a:r>
              <a:r>
                <a:rPr lang="en-US" sz="4099" dirty="0">
                  <a:solidFill>
                    <a:srgbClr val="FF3131"/>
                  </a:solidFill>
                  <a:latin typeface="Arimo Bold"/>
                  <a:ea typeface="Arimo Bold"/>
                  <a:cs typeface="Arimo Bold"/>
                  <a:sym typeface="Arimo Bold"/>
                </a:rPr>
                <a:t> </a:t>
              </a:r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C40E3056-6F4D-4974-6C94-1E312E37B7A4}"/>
              </a:ext>
            </a:extLst>
          </p:cNvPr>
          <p:cNvGrpSpPr/>
          <p:nvPr/>
        </p:nvGrpSpPr>
        <p:grpSpPr>
          <a:xfrm>
            <a:off x="-2001494" y="8323039"/>
            <a:ext cx="4723978" cy="4723978"/>
            <a:chOff x="0" y="0"/>
            <a:chExt cx="812800" cy="8128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D6368F2B-0BB7-DE35-286B-EC4A1B25FA69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08377C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49E8AAF7-065F-04FF-FB76-8EAAE240E97A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86244857-3043-BB88-92BD-5FD4B0AAD706}"/>
              </a:ext>
            </a:extLst>
          </p:cNvPr>
          <p:cNvGrpSpPr/>
          <p:nvPr/>
        </p:nvGrpSpPr>
        <p:grpSpPr>
          <a:xfrm>
            <a:off x="3408560" y="8871939"/>
            <a:ext cx="772722" cy="772722"/>
            <a:chOff x="0" y="0"/>
            <a:chExt cx="812800" cy="812800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833EA732-0664-1427-42B8-343D505E3A83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8377C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57126AE1-2635-6B21-ED86-CECAEA689ECC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07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CBE4012C-6A01-538F-8B16-3036F946FC57}"/>
              </a:ext>
            </a:extLst>
          </p:cNvPr>
          <p:cNvSpPr/>
          <p:nvPr/>
        </p:nvSpPr>
        <p:spPr>
          <a:xfrm>
            <a:off x="14857029" y="375670"/>
            <a:ext cx="2566653" cy="1306061"/>
          </a:xfrm>
          <a:custGeom>
            <a:avLst/>
            <a:gdLst/>
            <a:ahLst/>
            <a:cxnLst/>
            <a:rect l="l" t="t" r="r" b="b"/>
            <a:pathLst>
              <a:path w="2566653" h="1306061">
                <a:moveTo>
                  <a:pt x="0" y="0"/>
                </a:moveTo>
                <a:lnTo>
                  <a:pt x="2566653" y="0"/>
                </a:lnTo>
                <a:lnTo>
                  <a:pt x="2566653" y="1306060"/>
                </a:lnTo>
                <a:lnTo>
                  <a:pt x="0" y="13060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4089" b="-5242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1EABA096-3482-90BE-314A-0630B4EFC2D6}"/>
              </a:ext>
            </a:extLst>
          </p:cNvPr>
          <p:cNvSpPr txBox="1"/>
          <p:nvPr/>
        </p:nvSpPr>
        <p:spPr>
          <a:xfrm>
            <a:off x="1028700" y="1113783"/>
            <a:ext cx="8720552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58"/>
              </a:lnSpc>
            </a:pPr>
            <a:r>
              <a:rPr lang="en-US" sz="5131" spc="184" dirty="0">
                <a:solidFill>
                  <a:srgbClr val="2A2E3A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STRATEGIC GOAL  </a:t>
            </a:r>
            <a:r>
              <a:rPr lang="en-US" sz="5131" spc="184" dirty="0">
                <a:solidFill>
                  <a:srgbClr val="FF3131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#3</a:t>
            </a:r>
          </a:p>
          <a:p>
            <a:pPr marL="0" lvl="0" indent="0" algn="l">
              <a:lnSpc>
                <a:spcPts val="6158"/>
              </a:lnSpc>
              <a:spcBef>
                <a:spcPct val="0"/>
              </a:spcBef>
            </a:pPr>
            <a:endParaRPr lang="en-US" sz="5131" spc="184" dirty="0">
              <a:solidFill>
                <a:srgbClr val="FF3131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</p:txBody>
      </p:sp>
    </p:spTree>
    <p:extLst>
      <p:ext uri="{BB962C8B-B14F-4D97-AF65-F5344CB8AC3E}">
        <p14:creationId xmlns:p14="http://schemas.microsoft.com/office/powerpoint/2010/main" val="20971131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67E2F-8AA7-7469-B73A-4765D84D4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44D9AC4B-2A3C-27FA-CFE2-DA8F040EC5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3049" y="0"/>
            <a:ext cx="14121901" cy="10096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4704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713E3F-E87C-5342-22E7-1A6383C73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28816CE8-66F2-9CAD-7D88-E111821E65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0" y="168628"/>
            <a:ext cx="15087600" cy="9949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6437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C8A2680-61D6-D9B0-9EC5-FA83324FCD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99" y="0"/>
            <a:ext cx="16688105" cy="104775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38D270-3A8C-E63B-CCA8-08688FEB6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CE2336-CAEC-EF43-7C8F-C59A0ED7A4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-71786"/>
            <a:ext cx="15849600" cy="10358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5956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643B45-7699-4D7D-2FE5-0054F24AAA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18283428" cy="10287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D7ABCF0-4BA0-4995-7F68-FA61ABA6320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24" r="779" b="-1"/>
          <a:stretch>
            <a:fillRect/>
          </a:stretch>
        </p:blipFill>
        <p:spPr>
          <a:xfrm>
            <a:off x="20" y="1923"/>
            <a:ext cx="18287980" cy="1028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4522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65423" y="4123120"/>
            <a:ext cx="526554" cy="532663"/>
            <a:chOff x="0" y="0"/>
            <a:chExt cx="119806" cy="12119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9806" cy="121196"/>
            </a:xfrm>
            <a:custGeom>
              <a:avLst/>
              <a:gdLst/>
              <a:ahLst/>
              <a:cxnLst/>
              <a:rect l="l" t="t" r="r" b="b"/>
              <a:pathLst>
                <a:path w="119806" h="121196">
                  <a:moveTo>
                    <a:pt x="0" y="0"/>
                  </a:moveTo>
                  <a:lnTo>
                    <a:pt x="119806" y="0"/>
                  </a:lnTo>
                  <a:lnTo>
                    <a:pt x="119806" y="121196"/>
                  </a:lnTo>
                  <a:lnTo>
                    <a:pt x="0" y="121196"/>
                  </a:lnTo>
                  <a:close/>
                </a:path>
              </a:pathLst>
            </a:custGeom>
            <a:solidFill>
              <a:srgbClr val="08377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19806" cy="1592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r>
                <a:rPr lang="en-US" sz="2199">
                  <a:solidFill>
                    <a:srgbClr val="FFFFFF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CA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65423" y="5143500"/>
            <a:ext cx="526554" cy="532663"/>
            <a:chOff x="0" y="0"/>
            <a:chExt cx="119806" cy="12119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9806" cy="121196"/>
            </a:xfrm>
            <a:custGeom>
              <a:avLst/>
              <a:gdLst/>
              <a:ahLst/>
              <a:cxnLst/>
              <a:rect l="l" t="t" r="r" b="b"/>
              <a:pathLst>
                <a:path w="119806" h="121196">
                  <a:moveTo>
                    <a:pt x="0" y="0"/>
                  </a:moveTo>
                  <a:lnTo>
                    <a:pt x="119806" y="0"/>
                  </a:lnTo>
                  <a:lnTo>
                    <a:pt x="119806" y="121196"/>
                  </a:lnTo>
                  <a:lnTo>
                    <a:pt x="0" y="121196"/>
                  </a:lnTo>
                  <a:close/>
                </a:path>
              </a:pathLst>
            </a:custGeom>
            <a:solidFill>
              <a:srgbClr val="08377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19806" cy="1592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r>
                <a:rPr lang="en-US" sz="2199">
                  <a:solidFill>
                    <a:srgbClr val="FFFFFF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CL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65423" y="6394806"/>
            <a:ext cx="526554" cy="532663"/>
            <a:chOff x="0" y="0"/>
            <a:chExt cx="119806" cy="12119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9806" cy="121196"/>
            </a:xfrm>
            <a:custGeom>
              <a:avLst/>
              <a:gdLst/>
              <a:ahLst/>
              <a:cxnLst/>
              <a:rect l="l" t="t" r="r" b="b"/>
              <a:pathLst>
                <a:path w="119806" h="121196">
                  <a:moveTo>
                    <a:pt x="0" y="0"/>
                  </a:moveTo>
                  <a:lnTo>
                    <a:pt x="119806" y="0"/>
                  </a:lnTo>
                  <a:lnTo>
                    <a:pt x="119806" y="121196"/>
                  </a:lnTo>
                  <a:lnTo>
                    <a:pt x="0" y="121196"/>
                  </a:lnTo>
                  <a:close/>
                </a:path>
              </a:pathLst>
            </a:custGeom>
            <a:solidFill>
              <a:srgbClr val="08377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19806" cy="1592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r>
                <a:rPr lang="en-US" sz="2199">
                  <a:solidFill>
                    <a:srgbClr val="FFFFFF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BC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65423" y="7690849"/>
            <a:ext cx="526554" cy="532663"/>
            <a:chOff x="0" y="0"/>
            <a:chExt cx="119806" cy="12119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19806" cy="121196"/>
            </a:xfrm>
            <a:custGeom>
              <a:avLst/>
              <a:gdLst/>
              <a:ahLst/>
              <a:cxnLst/>
              <a:rect l="l" t="t" r="r" b="b"/>
              <a:pathLst>
                <a:path w="119806" h="121196">
                  <a:moveTo>
                    <a:pt x="0" y="0"/>
                  </a:moveTo>
                  <a:lnTo>
                    <a:pt x="119806" y="0"/>
                  </a:lnTo>
                  <a:lnTo>
                    <a:pt x="119806" y="121196"/>
                  </a:lnTo>
                  <a:lnTo>
                    <a:pt x="0" y="121196"/>
                  </a:lnTo>
                  <a:close/>
                </a:path>
              </a:pathLst>
            </a:custGeom>
            <a:solidFill>
              <a:srgbClr val="08377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19806" cy="1592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r>
                <a:rPr lang="en-US" sz="2199" dirty="0">
                  <a:solidFill>
                    <a:srgbClr val="FFFFFF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BC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65423" y="8601201"/>
            <a:ext cx="526554" cy="532663"/>
            <a:chOff x="0" y="0"/>
            <a:chExt cx="119806" cy="12119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19806" cy="121196"/>
            </a:xfrm>
            <a:custGeom>
              <a:avLst/>
              <a:gdLst/>
              <a:ahLst/>
              <a:cxnLst/>
              <a:rect l="l" t="t" r="r" b="b"/>
              <a:pathLst>
                <a:path w="119806" h="121196">
                  <a:moveTo>
                    <a:pt x="0" y="0"/>
                  </a:moveTo>
                  <a:lnTo>
                    <a:pt x="119806" y="0"/>
                  </a:lnTo>
                  <a:lnTo>
                    <a:pt x="119806" y="121196"/>
                  </a:lnTo>
                  <a:lnTo>
                    <a:pt x="0" y="121196"/>
                  </a:lnTo>
                  <a:close/>
                </a:path>
              </a:pathLst>
            </a:custGeom>
            <a:solidFill>
              <a:srgbClr val="08377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119806" cy="1592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r>
                <a:rPr lang="en-US" sz="2199">
                  <a:solidFill>
                    <a:srgbClr val="FFFFFF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ED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296448" y="4081173"/>
            <a:ext cx="526554" cy="532663"/>
            <a:chOff x="0" y="0"/>
            <a:chExt cx="119806" cy="12119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19806" cy="121196"/>
            </a:xfrm>
            <a:custGeom>
              <a:avLst/>
              <a:gdLst/>
              <a:ahLst/>
              <a:cxnLst/>
              <a:rect l="l" t="t" r="r" b="b"/>
              <a:pathLst>
                <a:path w="119806" h="121196">
                  <a:moveTo>
                    <a:pt x="0" y="0"/>
                  </a:moveTo>
                  <a:lnTo>
                    <a:pt x="119806" y="0"/>
                  </a:lnTo>
                  <a:lnTo>
                    <a:pt x="119806" y="121196"/>
                  </a:lnTo>
                  <a:lnTo>
                    <a:pt x="0" y="121196"/>
                  </a:lnTo>
                  <a:close/>
                </a:path>
              </a:pathLst>
            </a:custGeom>
            <a:solidFill>
              <a:srgbClr val="08377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119806" cy="1592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r>
                <a:rPr lang="en-US" sz="2199">
                  <a:solidFill>
                    <a:srgbClr val="FFFFFF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CA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296448" y="5009985"/>
            <a:ext cx="526554" cy="532663"/>
            <a:chOff x="0" y="0"/>
            <a:chExt cx="119806" cy="121196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19806" cy="121196"/>
            </a:xfrm>
            <a:custGeom>
              <a:avLst/>
              <a:gdLst/>
              <a:ahLst/>
              <a:cxnLst/>
              <a:rect l="l" t="t" r="r" b="b"/>
              <a:pathLst>
                <a:path w="119806" h="121196">
                  <a:moveTo>
                    <a:pt x="0" y="0"/>
                  </a:moveTo>
                  <a:lnTo>
                    <a:pt x="119806" y="0"/>
                  </a:lnTo>
                  <a:lnTo>
                    <a:pt x="119806" y="121196"/>
                  </a:lnTo>
                  <a:lnTo>
                    <a:pt x="0" y="121196"/>
                  </a:lnTo>
                  <a:close/>
                </a:path>
              </a:pathLst>
            </a:custGeom>
            <a:solidFill>
              <a:srgbClr val="08377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119806" cy="1592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r>
                <a:rPr lang="en-US" sz="2199">
                  <a:solidFill>
                    <a:srgbClr val="FFFFFF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PR</a:t>
              </a:r>
            </a:p>
          </p:txBody>
        </p:sp>
      </p:grpSp>
      <p:sp>
        <p:nvSpPr>
          <p:cNvPr id="23" name="Freeform 23"/>
          <p:cNvSpPr/>
          <p:nvPr/>
        </p:nvSpPr>
        <p:spPr>
          <a:xfrm>
            <a:off x="9595777" y="876348"/>
            <a:ext cx="8476683" cy="8473151"/>
          </a:xfrm>
          <a:custGeom>
            <a:avLst/>
            <a:gdLst/>
            <a:ahLst/>
            <a:cxnLst/>
            <a:rect l="l" t="t" r="r" b="b"/>
            <a:pathLst>
              <a:path w="8476683" h="8473151">
                <a:moveTo>
                  <a:pt x="0" y="0"/>
                </a:moveTo>
                <a:lnTo>
                  <a:pt x="8476683" y="0"/>
                </a:lnTo>
                <a:lnTo>
                  <a:pt x="8476683" y="8473151"/>
                </a:lnTo>
                <a:lnTo>
                  <a:pt x="0" y="84731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2" name="Group 32"/>
          <p:cNvGrpSpPr/>
          <p:nvPr/>
        </p:nvGrpSpPr>
        <p:grpSpPr>
          <a:xfrm>
            <a:off x="5332086" y="6230051"/>
            <a:ext cx="526554" cy="532663"/>
            <a:chOff x="0" y="0"/>
            <a:chExt cx="119806" cy="121196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19806" cy="121196"/>
            </a:xfrm>
            <a:custGeom>
              <a:avLst/>
              <a:gdLst/>
              <a:ahLst/>
              <a:cxnLst/>
              <a:rect l="l" t="t" r="r" b="b"/>
              <a:pathLst>
                <a:path w="119806" h="121196">
                  <a:moveTo>
                    <a:pt x="0" y="0"/>
                  </a:moveTo>
                  <a:lnTo>
                    <a:pt x="119806" y="0"/>
                  </a:lnTo>
                  <a:lnTo>
                    <a:pt x="119806" y="121196"/>
                  </a:lnTo>
                  <a:lnTo>
                    <a:pt x="0" y="121196"/>
                  </a:lnTo>
                  <a:close/>
                </a:path>
              </a:pathLst>
            </a:custGeom>
            <a:solidFill>
              <a:srgbClr val="08377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38100"/>
              <a:ext cx="119806" cy="1592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r>
                <a:rPr lang="en-US" sz="2199">
                  <a:solidFill>
                    <a:srgbClr val="FFFFFF"/>
                  </a:solidFill>
                  <a:latin typeface="Montserrat Classic"/>
                  <a:ea typeface="Montserrat Classic"/>
                  <a:cs typeface="Montserrat Classic"/>
                  <a:sym typeface="Montserrat Classic"/>
                </a:rPr>
                <a:t>PR</a:t>
              </a:r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191171" y="2458304"/>
            <a:ext cx="9585600" cy="775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042"/>
              </a:lnSpc>
              <a:spcBef>
                <a:spcPct val="0"/>
              </a:spcBef>
            </a:pPr>
            <a:r>
              <a:rPr lang="en-US" sz="5035" spc="181">
                <a:solidFill>
                  <a:srgbClr val="2A2E3A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Kristifer Jackson, Chair 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479302" y="4107916"/>
            <a:ext cx="3626646" cy="505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39"/>
              </a:lnSpc>
            </a:pPr>
            <a:r>
              <a:rPr lang="en-US" sz="2956" spc="88">
                <a:solidFill>
                  <a:srgbClr val="2A2E3A"/>
                </a:solidFill>
                <a:latin typeface="Montserrat"/>
                <a:ea typeface="Montserrat"/>
                <a:cs typeface="Montserrat"/>
                <a:sym typeface="Montserrat"/>
              </a:rPr>
              <a:t>Mykisha Atisele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479302" y="4877632"/>
            <a:ext cx="3113517" cy="10138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39"/>
              </a:lnSpc>
            </a:pPr>
            <a:r>
              <a:rPr lang="en-US" sz="2956" spc="88" dirty="0">
                <a:solidFill>
                  <a:srgbClr val="2A2E3A"/>
                </a:solidFill>
                <a:latin typeface="Montserrat"/>
                <a:ea typeface="Montserrat"/>
                <a:cs typeface="Montserrat"/>
                <a:sym typeface="Montserrat"/>
              </a:rPr>
              <a:t>Joseph </a:t>
            </a:r>
            <a:r>
              <a:rPr lang="en-US" sz="2956" spc="88" dirty="0" err="1">
                <a:solidFill>
                  <a:srgbClr val="2A2E3A"/>
                </a:solidFill>
                <a:latin typeface="Montserrat"/>
                <a:ea typeface="Montserrat"/>
                <a:cs typeface="Montserrat"/>
                <a:sym typeface="Montserrat"/>
              </a:rPr>
              <a:t>Kilrane</a:t>
            </a:r>
            <a:r>
              <a:rPr lang="en-US" sz="2956" spc="88" dirty="0">
                <a:solidFill>
                  <a:srgbClr val="2A2E3A"/>
                </a:solidFill>
                <a:latin typeface="Montserrat"/>
                <a:ea typeface="Montserrat"/>
                <a:cs typeface="Montserrat"/>
                <a:sym typeface="Montserrat"/>
              </a:rPr>
              <a:t>, District 5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479302" y="6246546"/>
            <a:ext cx="3113517" cy="984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99"/>
              </a:lnSpc>
            </a:pPr>
            <a:r>
              <a:rPr lang="en-US" sz="2856" spc="85" dirty="0">
                <a:solidFill>
                  <a:srgbClr val="2A2E3A"/>
                </a:solidFill>
                <a:latin typeface="Montserrat"/>
                <a:ea typeface="Montserrat"/>
                <a:cs typeface="Montserrat"/>
                <a:sym typeface="Montserrat"/>
              </a:rPr>
              <a:t>Karen Michaels, Vice Chair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620158" y="8601201"/>
            <a:ext cx="3485790" cy="471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09"/>
              </a:lnSpc>
            </a:pPr>
            <a:r>
              <a:rPr lang="en-US" sz="2792" spc="83" dirty="0">
                <a:solidFill>
                  <a:srgbClr val="2A2E3A"/>
                </a:solidFill>
                <a:latin typeface="Montserrat"/>
                <a:ea typeface="Montserrat"/>
                <a:cs typeface="Montserrat"/>
                <a:sym typeface="Montserrat"/>
              </a:rPr>
              <a:t>Sara Katine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098613" y="6171128"/>
            <a:ext cx="3257190" cy="1029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39"/>
              </a:lnSpc>
            </a:pPr>
            <a:r>
              <a:rPr lang="en-US" sz="2956" spc="88" dirty="0">
                <a:solidFill>
                  <a:srgbClr val="2A2E3A"/>
                </a:solidFill>
                <a:latin typeface="Montserrat"/>
                <a:ea typeface="Montserrat"/>
                <a:cs typeface="Montserrat"/>
                <a:sym typeface="Montserrat"/>
              </a:rPr>
              <a:t>Gregor Schade, PR/OMS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91171" y="752186"/>
            <a:ext cx="12692268" cy="2638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91"/>
              </a:lnSpc>
            </a:pPr>
            <a:r>
              <a:rPr lang="en-US" sz="4992" spc="164">
                <a:solidFill>
                  <a:srgbClr val="08377C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OUR GOVERNING BOARD</a:t>
            </a:r>
          </a:p>
          <a:p>
            <a:pPr algn="l">
              <a:lnSpc>
                <a:spcPts val="2511"/>
              </a:lnSpc>
            </a:pPr>
            <a:r>
              <a:rPr lang="en-US" sz="2092" spc="69">
                <a:solidFill>
                  <a:srgbClr val="08377C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Board Members are appointed by City Council and serve two-year terms.</a:t>
            </a:r>
          </a:p>
          <a:p>
            <a:pPr algn="l">
              <a:lnSpc>
                <a:spcPts val="2511"/>
              </a:lnSpc>
            </a:pPr>
            <a:r>
              <a:rPr lang="en-US" sz="2092" spc="69">
                <a:solidFill>
                  <a:srgbClr val="08377C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They are certified by Florida Charter School Governance Training. </a:t>
            </a:r>
          </a:p>
          <a:p>
            <a:pPr algn="l">
              <a:lnSpc>
                <a:spcPts val="2871"/>
              </a:lnSpc>
            </a:pPr>
            <a:endParaRPr lang="en-US" sz="2092" spc="69">
              <a:solidFill>
                <a:srgbClr val="08377C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  <a:p>
            <a:pPr marL="0" lvl="0" indent="0" algn="l">
              <a:lnSpc>
                <a:spcPts val="7071"/>
              </a:lnSpc>
              <a:spcBef>
                <a:spcPct val="0"/>
              </a:spcBef>
            </a:pPr>
            <a:endParaRPr lang="en-US" sz="2092" spc="69">
              <a:solidFill>
                <a:srgbClr val="08377C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</p:txBody>
      </p:sp>
      <p:grpSp>
        <p:nvGrpSpPr>
          <p:cNvPr id="46" name="Group 46"/>
          <p:cNvGrpSpPr/>
          <p:nvPr/>
        </p:nvGrpSpPr>
        <p:grpSpPr>
          <a:xfrm>
            <a:off x="5332086" y="7494247"/>
            <a:ext cx="526554" cy="532663"/>
            <a:chOff x="0" y="0"/>
            <a:chExt cx="119806" cy="121196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19806" cy="121196"/>
            </a:xfrm>
            <a:custGeom>
              <a:avLst/>
              <a:gdLst/>
              <a:ahLst/>
              <a:cxnLst/>
              <a:rect l="l" t="t" r="r" b="b"/>
              <a:pathLst>
                <a:path w="119806" h="121196">
                  <a:moveTo>
                    <a:pt x="0" y="0"/>
                  </a:moveTo>
                  <a:lnTo>
                    <a:pt x="119806" y="0"/>
                  </a:lnTo>
                  <a:lnTo>
                    <a:pt x="119806" y="121196"/>
                  </a:lnTo>
                  <a:lnTo>
                    <a:pt x="0" y="121196"/>
                  </a:lnTo>
                  <a:close/>
                </a:path>
              </a:pathLst>
            </a:custGeom>
            <a:solidFill>
              <a:srgbClr val="08377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38100"/>
              <a:ext cx="119806" cy="1592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r>
                <a:rPr lang="en-US" sz="2199">
                  <a:solidFill>
                    <a:srgbClr val="FFFFFF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PR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5261234" y="8725637"/>
            <a:ext cx="526554" cy="532663"/>
            <a:chOff x="0" y="0"/>
            <a:chExt cx="119806" cy="121196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19806" cy="121196"/>
            </a:xfrm>
            <a:custGeom>
              <a:avLst/>
              <a:gdLst/>
              <a:ahLst/>
              <a:cxnLst/>
              <a:rect l="l" t="t" r="r" b="b"/>
              <a:pathLst>
                <a:path w="119806" h="121196">
                  <a:moveTo>
                    <a:pt x="0" y="0"/>
                  </a:moveTo>
                  <a:lnTo>
                    <a:pt x="119806" y="0"/>
                  </a:lnTo>
                  <a:lnTo>
                    <a:pt x="119806" y="121196"/>
                  </a:lnTo>
                  <a:lnTo>
                    <a:pt x="0" y="121196"/>
                  </a:lnTo>
                  <a:close/>
                </a:path>
              </a:pathLst>
            </a:custGeom>
            <a:solidFill>
              <a:srgbClr val="08377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0" y="-38100"/>
              <a:ext cx="119806" cy="1592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r>
                <a:rPr lang="en-US" sz="2199">
                  <a:solidFill>
                    <a:srgbClr val="FFFFFF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PR</a:t>
              </a:r>
            </a:p>
          </p:txBody>
        </p:sp>
      </p:grpSp>
      <p:sp>
        <p:nvSpPr>
          <p:cNvPr id="52" name="TextBox 52"/>
          <p:cNvSpPr txBox="1"/>
          <p:nvPr/>
        </p:nvSpPr>
        <p:spPr>
          <a:xfrm>
            <a:off x="6080794" y="7424981"/>
            <a:ext cx="3257190" cy="10138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39"/>
              </a:lnSpc>
            </a:pPr>
            <a:r>
              <a:rPr lang="en-US" sz="2956" spc="88" dirty="0">
                <a:solidFill>
                  <a:srgbClr val="2A2E3A"/>
                </a:solidFill>
                <a:latin typeface="Montserrat"/>
                <a:ea typeface="Montserrat"/>
                <a:cs typeface="Montserrat"/>
                <a:sym typeface="Montserrat"/>
              </a:rPr>
              <a:t>Brittiny Gibson PR/OES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6013502" y="8544051"/>
            <a:ext cx="4425432" cy="1029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39"/>
              </a:lnSpc>
            </a:pPr>
            <a:r>
              <a:rPr lang="en-US" sz="2956" spc="88">
                <a:solidFill>
                  <a:srgbClr val="2A2E3A"/>
                </a:solidFill>
                <a:latin typeface="Montserrat"/>
                <a:ea typeface="Montserrat"/>
                <a:cs typeface="Montserrat"/>
                <a:sym typeface="Montserrat"/>
              </a:rPr>
              <a:t>Caroline Rouzeau, PR/OEN</a:t>
            </a:r>
          </a:p>
        </p:txBody>
      </p:sp>
      <p:sp>
        <p:nvSpPr>
          <p:cNvPr id="54" name="TextBox 41">
            <a:extLst>
              <a:ext uri="{FF2B5EF4-FFF2-40B4-BE49-F238E27FC236}">
                <a16:creationId xmlns:a16="http://schemas.microsoft.com/office/drawing/2014/main" id="{E87C6FF2-93D8-1019-C67C-1BC3E1D24D82}"/>
              </a:ext>
            </a:extLst>
          </p:cNvPr>
          <p:cNvSpPr txBox="1"/>
          <p:nvPr/>
        </p:nvSpPr>
        <p:spPr>
          <a:xfrm>
            <a:off x="6094456" y="4090453"/>
            <a:ext cx="3485790" cy="471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09"/>
              </a:lnSpc>
            </a:pPr>
            <a:r>
              <a:rPr lang="en-US" sz="2792" spc="83" dirty="0">
                <a:solidFill>
                  <a:srgbClr val="2A2E3A"/>
                </a:solidFill>
                <a:latin typeface="Montserrat"/>
                <a:ea typeface="Montserrat"/>
                <a:cs typeface="Montserrat"/>
                <a:sym typeface="Montserrat"/>
              </a:rPr>
              <a:t>Jay Santos</a:t>
            </a:r>
          </a:p>
        </p:txBody>
      </p:sp>
      <p:sp>
        <p:nvSpPr>
          <p:cNvPr id="55" name="TextBox 41">
            <a:extLst>
              <a:ext uri="{FF2B5EF4-FFF2-40B4-BE49-F238E27FC236}">
                <a16:creationId xmlns:a16="http://schemas.microsoft.com/office/drawing/2014/main" id="{BA53A73A-8120-096F-31AD-F5299ABECA76}"/>
              </a:ext>
            </a:extLst>
          </p:cNvPr>
          <p:cNvSpPr txBox="1"/>
          <p:nvPr/>
        </p:nvSpPr>
        <p:spPr>
          <a:xfrm>
            <a:off x="1604453" y="7690849"/>
            <a:ext cx="3485790" cy="471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09"/>
              </a:lnSpc>
            </a:pPr>
            <a:r>
              <a:rPr lang="en-US" sz="2792" spc="83" dirty="0">
                <a:solidFill>
                  <a:srgbClr val="2A2E3A"/>
                </a:solidFill>
                <a:latin typeface="Montserrat"/>
                <a:ea typeface="Montserrat"/>
                <a:cs typeface="Montserrat"/>
                <a:sym typeface="Montserrat"/>
              </a:rPr>
              <a:t>TBD</a:t>
            </a:r>
          </a:p>
        </p:txBody>
      </p:sp>
      <p:sp>
        <p:nvSpPr>
          <p:cNvPr id="56" name="TextBox 41">
            <a:extLst>
              <a:ext uri="{FF2B5EF4-FFF2-40B4-BE49-F238E27FC236}">
                <a16:creationId xmlns:a16="http://schemas.microsoft.com/office/drawing/2014/main" id="{3DE1134A-630D-991C-58DD-FEE9E04BCFB9}"/>
              </a:ext>
            </a:extLst>
          </p:cNvPr>
          <p:cNvSpPr txBox="1"/>
          <p:nvPr/>
        </p:nvSpPr>
        <p:spPr>
          <a:xfrm>
            <a:off x="6105339" y="5026293"/>
            <a:ext cx="3485790" cy="963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09"/>
              </a:lnSpc>
            </a:pPr>
            <a:r>
              <a:rPr lang="en-US" sz="2792" spc="83" dirty="0" err="1">
                <a:solidFill>
                  <a:srgbClr val="2A2E3A"/>
                </a:solidFill>
                <a:latin typeface="Montserrat"/>
                <a:ea typeface="Montserrat"/>
                <a:cs typeface="Montserrat"/>
                <a:sym typeface="Montserrat"/>
              </a:rPr>
              <a:t>Micela</a:t>
            </a:r>
            <a:r>
              <a:rPr lang="en-US" sz="2792" spc="83" dirty="0">
                <a:solidFill>
                  <a:srgbClr val="2A2E3A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792" spc="83" dirty="0" err="1">
                <a:solidFill>
                  <a:srgbClr val="2A2E3A"/>
                </a:solidFill>
                <a:latin typeface="Montserrat"/>
                <a:ea typeface="Montserrat"/>
                <a:cs typeface="Montserrat"/>
                <a:sym typeface="Montserrat"/>
              </a:rPr>
              <a:t>Hueglin</a:t>
            </a:r>
            <a:r>
              <a:rPr lang="en-US" sz="2792" spc="83" dirty="0">
                <a:solidFill>
                  <a:srgbClr val="2A2E3A"/>
                </a:solidFill>
                <a:latin typeface="Montserrat"/>
                <a:ea typeface="Montserrat"/>
                <a:cs typeface="Montserrat"/>
                <a:sym typeface="Montserrat"/>
              </a:rPr>
              <a:t> PR/OHS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AB7ED369-BF61-378C-8BEA-0654281241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3466" y="3390611"/>
            <a:ext cx="8455152" cy="3636264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519494" y="4058024"/>
            <a:ext cx="7415628" cy="1257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873"/>
              </a:lnSpc>
              <a:spcBef>
                <a:spcPct val="0"/>
              </a:spcBef>
            </a:pPr>
            <a:r>
              <a:rPr lang="en-US" sz="8227" u="none" strike="noStrike" spc="296">
                <a:solidFill>
                  <a:srgbClr val="2A2E3A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Thank You!</a:t>
            </a:r>
          </a:p>
        </p:txBody>
      </p:sp>
      <p:sp>
        <p:nvSpPr>
          <p:cNvPr id="3" name="Freeform 3"/>
          <p:cNvSpPr/>
          <p:nvPr/>
        </p:nvSpPr>
        <p:spPr>
          <a:xfrm rot="5400000">
            <a:off x="8142053" y="-899719"/>
            <a:ext cx="14626818" cy="8111235"/>
          </a:xfrm>
          <a:custGeom>
            <a:avLst/>
            <a:gdLst/>
            <a:ahLst/>
            <a:cxnLst/>
            <a:rect l="l" t="t" r="r" b="b"/>
            <a:pathLst>
              <a:path w="14626818" h="8111235">
                <a:moveTo>
                  <a:pt x="0" y="0"/>
                </a:moveTo>
                <a:lnTo>
                  <a:pt x="14626818" y="0"/>
                </a:lnTo>
                <a:lnTo>
                  <a:pt x="14626818" y="8111236"/>
                </a:lnTo>
                <a:lnTo>
                  <a:pt x="0" y="81112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22613</TotalTime>
  <Words>576</Words>
  <Application>Microsoft Office PowerPoint</Application>
  <PresentationFormat>Custom</PresentationFormat>
  <Paragraphs>111</Paragraphs>
  <Slides>39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8" baseType="lpstr">
      <vt:lpstr>Montserrat Classic</vt:lpstr>
      <vt:lpstr>Aptos</vt:lpstr>
      <vt:lpstr>Calibri</vt:lpstr>
      <vt:lpstr>Arimo</vt:lpstr>
      <vt:lpstr>Montserrat Classic Bold</vt:lpstr>
      <vt:lpstr>Arimo Bold</vt:lpstr>
      <vt:lpstr>Montserrat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Danielson Evaluation Model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Work force pathways</vt:lpstr>
      <vt:lpstr>Work force pathways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Copy of Blue and White Professional Modern Company Profile Presentation</dc:title>
  <dc:creator>Kathleen Paul-Evans</dc:creator>
  <cp:lastModifiedBy>Kathleen Paul-Evans</cp:lastModifiedBy>
  <cp:revision>196</cp:revision>
  <cp:lastPrinted>2026-08-11T19:15:17Z</cp:lastPrinted>
  <dcterms:created xsi:type="dcterms:W3CDTF">2006-08-16T00:00:00Z</dcterms:created>
  <dcterms:modified xsi:type="dcterms:W3CDTF">2026-09-28T15:17:30Z</dcterms:modified>
  <dc:identifier>DAGNxILU61M</dc:identifier>
</cp:coreProperties>
</file>